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8" r:id="rId5"/>
    <p:sldId id="267" r:id="rId6"/>
    <p:sldId id="260" r:id="rId7"/>
    <p:sldId id="262" r:id="rId8"/>
    <p:sldId id="266" r:id="rId9"/>
    <p:sldId id="264" r:id="rId10"/>
    <p:sldId id="263" r:id="rId11"/>
    <p:sldId id="259" r:id="rId12"/>
    <p:sldId id="269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CC00"/>
    <a:srgbClr val="FF33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654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95" b="1" i="0" u="none" strike="noStrike" kern="1200" cap="all" spc="100" normalizeH="0" baseline="0">
              <a:solidFill>
                <a:schemeClr val="lt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Затраченное время</c:v>
                </c:pt>
              </c:strCache>
            </c:strRef>
          </c:tx>
          <c:spPr>
            <a:solidFill>
              <a:schemeClr val="lt1"/>
            </a:solidFill>
            <a:ln w="19050">
              <a:solidFill>
                <a:schemeClr val="accent1"/>
              </a:solidFill>
            </a:ln>
            <a:effectLst/>
          </c:spPr>
          <c:dPt>
            <c:idx val="0"/>
            <c:bubble3D val="0"/>
            <c:spPr>
              <a:solidFill>
                <a:schemeClr val="lt1"/>
              </a:solidFill>
              <a:ln w="19050">
                <a:solidFill>
                  <a:schemeClr val="accen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lt1"/>
              </a:solidFill>
              <a:ln w="19050">
                <a:solidFill>
                  <a:schemeClr val="accen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lt1"/>
              </a:solidFill>
              <a:ln w="19050">
                <a:solidFill>
                  <a:schemeClr val="accen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lt1"/>
              </a:solidFill>
              <a:ln w="19050">
                <a:solidFill>
                  <a:schemeClr val="accen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Лист1!$A$2:$A$5</c:f>
              <c:strCache>
                <c:ptCount val="3"/>
                <c:pt idx="0">
                  <c:v>1 группа</c:v>
                </c:pt>
                <c:pt idx="1">
                  <c:v>2 группа</c:v>
                </c:pt>
                <c:pt idx="2">
                  <c:v>3 группа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25</c:v>
                </c:pt>
                <c:pt idx="1">
                  <c:v>15</c:v>
                </c:pt>
                <c:pt idx="2">
                  <c:v>60</c:v>
                </c:pt>
              </c:numCache>
            </c:numRef>
          </c:val>
        </c:ser>
        <c:dLbls>
          <c:dLblPos val="inEnd"/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1"/>
    </a:soli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95" b="1" i="0" u="none" strike="noStrike" kern="1200" cap="all" spc="100" normalizeH="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КАЧЕСТВО ПЕРЕВОДА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95" b="1" i="0" u="none" strike="noStrike" kern="1200" cap="all" spc="100" normalizeH="0" baseline="0">
              <a:solidFill>
                <a:schemeClr val="lt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Качество перевода</c:v>
                </c:pt>
              </c:strCache>
            </c:strRef>
          </c:tx>
          <c:spPr>
            <a:solidFill>
              <a:schemeClr val="lt1"/>
            </a:solidFill>
            <a:ln w="19050">
              <a:solidFill>
                <a:schemeClr val="accent1"/>
              </a:solidFill>
            </a:ln>
            <a:effectLst/>
          </c:spPr>
          <c:dPt>
            <c:idx val="0"/>
            <c:bubble3D val="0"/>
            <c:spPr>
              <a:solidFill>
                <a:schemeClr val="lt1"/>
              </a:solidFill>
              <a:ln w="19050">
                <a:solidFill>
                  <a:schemeClr val="accen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lt1"/>
              </a:solidFill>
              <a:ln w="19050">
                <a:solidFill>
                  <a:schemeClr val="accen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lt1"/>
              </a:solidFill>
              <a:ln w="19050">
                <a:solidFill>
                  <a:schemeClr val="accen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lt1"/>
              </a:solidFill>
              <a:ln w="19050">
                <a:solidFill>
                  <a:schemeClr val="accen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Лист1!$A$2:$A$5</c:f>
              <c:strCache>
                <c:ptCount val="3"/>
                <c:pt idx="0">
                  <c:v>1 группа</c:v>
                </c:pt>
                <c:pt idx="1">
                  <c:v>2 группа</c:v>
                </c:pt>
                <c:pt idx="2">
                  <c:v>3 группа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25</c:v>
                </c:pt>
                <c:pt idx="1">
                  <c:v>50</c:v>
                </c:pt>
                <c:pt idx="2">
                  <c:v>10</c:v>
                </c:pt>
              </c:numCache>
            </c:numRef>
          </c:val>
        </c:ser>
        <c:dLbls>
          <c:dLblPos val="inEnd"/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1"/>
    </a:soli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2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1197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064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330" kern="1200"/>
  </cs:chartArea>
  <cs:dataLabel>
    <cs:lnRef idx="0">
      <cs:styleClr val="0"/>
    </cs:lnRef>
    <cs:fillRef idx="0"/>
    <cs:effectRef idx="0"/>
    <cs:fontRef idx="minor">
      <cs:styleClr val="0"/>
    </cs:fontRef>
    <cs:defRPr sz="1197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1197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197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995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1197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1197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064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330" kern="1200"/>
  </cs:chartArea>
  <cs:dataLabel>
    <cs:lnRef idx="0">
      <cs:styleClr val="0"/>
    </cs:lnRef>
    <cs:fillRef idx="0"/>
    <cs:effectRef idx="0"/>
    <cs:fontRef idx="minor">
      <cs:styleClr val="0"/>
    </cs:fontRef>
    <cs:defRPr sz="1197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1197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197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995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1197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C4FF4-6EE1-4A76-9B8F-B2F594D6C874}" type="datetimeFigureOut">
              <a:rPr lang="ru-RU"/>
              <a:pPr>
                <a:defRPr/>
              </a:pPr>
              <a:t>13.04.2019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F7A747-1B53-4B3F-B8D2-D8AB0E12814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2DDE1-E9F2-4B50-AB95-1A36B28481DE}" type="datetimeFigureOut">
              <a:rPr lang="ru-RU"/>
              <a:pPr>
                <a:defRPr/>
              </a:pPr>
              <a:t>13.04.2019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7BA6C-DE82-4922-A007-5CB817EE4E2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11FA9-72D4-4D0D-AA04-5200C8F96D1C}" type="datetimeFigureOut">
              <a:rPr lang="ru-RU"/>
              <a:pPr>
                <a:defRPr/>
              </a:pPr>
              <a:t>13.04.2019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FCBB-F7D8-4AD9-B5F9-93687358CA6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AA105-3B9A-485F-A7BD-B3B1C1BFF994}" type="datetimeFigureOut">
              <a:rPr lang="ru-RU"/>
              <a:pPr>
                <a:defRPr/>
              </a:pPr>
              <a:t>13.04.2019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217202-91A5-4841-8837-12B3422A9C1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3E727-7E97-4B76-A273-97C117DFD6DE}" type="datetimeFigureOut">
              <a:rPr lang="ru-RU"/>
              <a:pPr>
                <a:defRPr/>
              </a:pPr>
              <a:t>13.04.2019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140D1-42AB-456C-B3EB-2E58162D29C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FDA9A-A9AF-4522-BA4E-959710ABA8F2}" type="datetimeFigureOut">
              <a:rPr lang="ru-RU"/>
              <a:pPr>
                <a:defRPr/>
              </a:pPr>
              <a:t>13.04.2019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4C3DF-49FF-4AA4-A1AB-8615103FAEC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1C31E6-6AC6-4E62-806B-D0CB1E8C6262}" type="datetimeFigureOut">
              <a:rPr lang="ru-RU"/>
              <a:pPr>
                <a:defRPr/>
              </a:pPr>
              <a:t>13.04.2019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0E188-B191-46AC-99B7-5113417AE6A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59BE0-226E-4980-AAF5-F1A9DF7C7AE8}" type="datetimeFigureOut">
              <a:rPr lang="ru-RU"/>
              <a:pPr>
                <a:defRPr/>
              </a:pPr>
              <a:t>13.04.2019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D8319C-EFFD-43A6-A723-9E31BBA50F6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4FB44-2B3A-4EA5-B708-4FEB9F41BBF1}" type="datetimeFigureOut">
              <a:rPr lang="ru-RU"/>
              <a:pPr>
                <a:defRPr/>
              </a:pPr>
              <a:t>13.04.2019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51498-F984-481A-8E8C-4DDFA9BC918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4BD201-5F9C-4593-BEFD-74C971F0B552}" type="datetimeFigureOut">
              <a:rPr lang="ru-RU"/>
              <a:pPr>
                <a:defRPr/>
              </a:pPr>
              <a:t>13.04.2019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2E6F0-797A-404D-B2F0-96032D2C16E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A3035-02C7-4538-A480-C6887B19F5A6}" type="datetimeFigureOut">
              <a:rPr lang="ru-RU"/>
              <a:pPr>
                <a:defRPr/>
              </a:pPr>
              <a:t>13.04.2019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8664C-3B03-4311-A452-8E87A1DF2E3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Рисунок2.png"/>
          <p:cNvPicPr>
            <a:picLocks noChangeAspect="1"/>
          </p:cNvPicPr>
          <p:nvPr userDrawn="1"/>
        </p:nvPicPr>
        <p:blipFill>
          <a:blip r:embed="rId14" cstate="print">
            <a:lum/>
          </a:blip>
          <a:stretch>
            <a:fillRect/>
          </a:stretch>
        </p:blipFill>
        <p:spPr>
          <a:xfrm>
            <a:off x="0" y="357166"/>
            <a:ext cx="9144000" cy="6500834"/>
          </a:xfrm>
          <a:prstGeom prst="rect">
            <a:avLst/>
          </a:prstGeom>
          <a:effectLst>
            <a:outerShdw blurRad="50800" dist="38100" dir="16200000" rotWithShape="0">
              <a:schemeClr val="bg1">
                <a:alpha val="40000"/>
              </a:schemeClr>
            </a:outerShdw>
          </a:effectLst>
        </p:spPr>
      </p:pic>
      <p:sp>
        <p:nvSpPr>
          <p:cNvPr id="15" name="Прямоугольник 14"/>
          <p:cNvSpPr/>
          <p:nvPr userDrawn="1"/>
        </p:nvSpPr>
        <p:spPr>
          <a:xfrm>
            <a:off x="0" y="6572272"/>
            <a:ext cx="9144000" cy="28572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0" y="1285860"/>
            <a:ext cx="9144000" cy="5214974"/>
          </a:xfrm>
          <a:prstGeom prst="rect">
            <a:avLst/>
          </a:prstGeom>
          <a:solidFill>
            <a:schemeClr val="bg1">
              <a:alpha val="72000"/>
            </a:schemeClr>
          </a:solidFill>
          <a:ln>
            <a:noFill/>
          </a:ln>
          <a:effectLst>
            <a:outerShdw blurRad="1270000" dist="50800" dir="5400000" algn="ctr" rotWithShape="0">
              <a:schemeClr val="bg1">
                <a:alpha val="43000"/>
              </a:schemeClr>
            </a:outerShd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0" y="6642556"/>
            <a:ext cx="119936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http://linda6035.ucoz.ru/</a:t>
            </a:r>
            <a:endParaRPr lang="ru-RU" sz="800" dirty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720" y="2357430"/>
            <a:ext cx="857256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indent="450215"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«Сравнительно-сопоставительный анализ возможностей электронных словарей 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LINGVO X 3 и МУЛЬТИТРАН </a:t>
            </a:r>
            <a:r>
              <a:rPr lang="ru-RU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(прикладной аспект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)»</a:t>
            </a: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0" y="632560"/>
            <a:ext cx="9144000" cy="1212264"/>
          </a:xfrm>
        </p:spPr>
        <p:txBody>
          <a:bodyPr/>
          <a:lstStyle/>
          <a:p>
            <a:r>
              <a:rPr lang="ru-RU" sz="1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ОБРАЗОВАНИЯ И НАУКИ РФ</a:t>
            </a:r>
            <a:br>
              <a:rPr lang="ru-RU" sz="1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Федеральное государственное бюджетное образовательное учреждение</a:t>
            </a:r>
            <a:br>
              <a:rPr lang="ru-RU" sz="1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высшего профессионального образования</a:t>
            </a:r>
            <a:br>
              <a:rPr lang="ru-RU" sz="1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«Волгоградский государственный социально-педагогический университет»</a:t>
            </a:r>
            <a:br>
              <a:rPr lang="ru-RU" sz="1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Институт русского языка и словесности</a:t>
            </a: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5443901" y="4005064"/>
            <a:ext cx="3672408" cy="2592288"/>
          </a:xfrm>
        </p:spPr>
        <p:txBody>
          <a:bodyPr/>
          <a:lstStyle/>
          <a:p>
            <a:pPr algn="r">
              <a:spcBef>
                <a:spcPts val="0"/>
              </a:spcBef>
            </a:pPr>
            <a:r>
              <a:rPr lang="ru-RU" sz="1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Выполнила:                                                                     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</a:t>
            </a:r>
            <a:r>
              <a:rPr lang="ru-RU" sz="1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Зуева Екатерина            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Студент </a:t>
            </a:r>
            <a:r>
              <a:rPr lang="ru-RU" sz="1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курса                                                                 </a:t>
            </a:r>
            <a:r>
              <a:rPr lang="ru-RU" sz="1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ФЛ-РЛБ-11</a:t>
            </a:r>
          </a:p>
          <a:p>
            <a:pPr algn="r">
              <a:spcBef>
                <a:spcPts val="0"/>
              </a:spcBef>
            </a:pPr>
            <a:endParaRPr lang="ru-RU" sz="1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Bef>
                <a:spcPts val="0"/>
              </a:spcBef>
            </a:pPr>
            <a:r>
              <a:rPr lang="ru-RU" sz="1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Научный руководитель:</a:t>
            </a:r>
          </a:p>
          <a:p>
            <a:pPr algn="r">
              <a:spcBef>
                <a:spcPts val="0"/>
              </a:spcBef>
            </a:pPr>
            <a:r>
              <a:rPr lang="ru-RU" sz="1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Доцент, </a:t>
            </a:r>
          </a:p>
          <a:p>
            <a:pPr algn="r">
              <a:spcBef>
                <a:spcPts val="0"/>
              </a:spcBef>
            </a:pPr>
            <a:r>
              <a:rPr lang="ru-RU" sz="1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Кандидат педагогических наук,</a:t>
            </a:r>
          </a:p>
          <a:p>
            <a:pPr algn="r">
              <a:spcBef>
                <a:spcPts val="0"/>
              </a:spcBef>
            </a:pPr>
            <a:r>
              <a:rPr lang="ru-RU" sz="1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Лобанова Н.В.</a:t>
            </a:r>
            <a:endParaRPr lang="ru-RU" sz="1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650503"/>
          </a:xfrm>
        </p:spPr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Цель </a:t>
            </a:r>
            <a:r>
              <a:rPr lang="ru-RU" sz="4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исследования:</a:t>
            </a:r>
            <a:r>
              <a:rPr lang="ru-RU" sz="4000" b="1" i="1" dirty="0">
                <a:ln w="0"/>
                <a:solidFill>
                  <a:srgbClr val="C55A11"/>
                </a:solidFill>
                <a:latin typeface="Cassandra" panose="03000600000000020000" pitchFamily="66" charset="0"/>
                <a:cs typeface="Arial" panose="020B0604020202020204" pitchFamily="34" charset="0"/>
              </a:rPr>
              <a:t/>
            </a:r>
            <a:br>
              <a:rPr lang="ru-RU" sz="4000" b="1" i="1" dirty="0">
                <a:ln w="0"/>
                <a:solidFill>
                  <a:srgbClr val="C55A11"/>
                </a:solidFill>
                <a:latin typeface="Cassandra" panose="03000600000000020000" pitchFamily="66" charset="0"/>
                <a:cs typeface="Arial" panose="020B0604020202020204" pitchFamily="34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54260" y="1305826"/>
            <a:ext cx="9252520" cy="2627229"/>
          </a:xfrm>
        </p:spPr>
        <p:txBody>
          <a:bodyPr/>
          <a:lstStyle/>
          <a:p>
            <a:pPr lvl="0" indent="45021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Данная работа ставит своей целью выявить преимущества сравниваемых словарей, в наибольшей степени позволяющих осуществить адекватный и эквивалентный перевод 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текста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293096"/>
            <a:ext cx="3004939" cy="2238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722511"/>
          </a:xfrm>
        </p:spPr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Объект </a:t>
            </a:r>
            <a:r>
              <a:rPr lang="ru-RU" sz="4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исследования:</a:t>
            </a:r>
            <a:r>
              <a:rPr lang="ru-RU" sz="4000" b="1" i="1" dirty="0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i="1" dirty="0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343198"/>
            <a:ext cx="9144000" cy="1941785"/>
          </a:xfrm>
        </p:spPr>
        <p:txBody>
          <a:bodyPr/>
          <a:lstStyle/>
          <a:p>
            <a:pPr lvl="0" indent="45021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Объектом исследования является прагматическая составляющая использования современных электронных 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словарей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192" y="3429000"/>
            <a:ext cx="4001616" cy="2943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50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578495"/>
          </a:xfrm>
        </p:spPr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Предмет исследования:</a:t>
            </a:r>
            <a:r>
              <a:rPr lang="ru-RU" sz="4000" b="1" i="1" dirty="0">
                <a:ln w="0"/>
                <a:solidFill>
                  <a:srgbClr val="002060"/>
                </a:solidFill>
                <a:latin typeface="Cassandra" panose="03000600000000020000" pitchFamily="66" charset="0"/>
                <a:cs typeface="Arial" panose="020B0604020202020204" pitchFamily="34" charset="0"/>
              </a:rPr>
              <a:t/>
            </a:r>
            <a:br>
              <a:rPr lang="ru-RU" sz="4000" b="1" i="1" dirty="0">
                <a:ln w="0"/>
                <a:solidFill>
                  <a:srgbClr val="002060"/>
                </a:solidFill>
                <a:latin typeface="Cassandra" panose="03000600000000020000" pitchFamily="66" charset="0"/>
                <a:cs typeface="Arial" panose="020B0604020202020204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199183"/>
            <a:ext cx="9144000" cy="1581745"/>
          </a:xfrm>
        </p:spPr>
        <p:txBody>
          <a:bodyPr/>
          <a:lstStyle/>
          <a:p>
            <a:pPr lvl="0" indent="45021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Электронные </a:t>
            </a:r>
            <a:r>
              <a:rPr lang="ru-RU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словари словаря </a:t>
            </a:r>
            <a:r>
              <a:rPr lang="ru-RU" sz="2800" b="1" i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Multitran</a:t>
            </a:r>
            <a:r>
              <a:rPr lang="ru-RU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и </a:t>
            </a:r>
            <a:r>
              <a:rPr lang="ru-RU" sz="28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Lingvo</a:t>
            </a:r>
            <a:endParaRPr lang="ru-RU" sz="2800" b="1" i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564904"/>
            <a:ext cx="3658145" cy="3550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24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578495"/>
          </a:xfrm>
        </p:spPr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Гипотеза:</a:t>
            </a:r>
            <a:r>
              <a:rPr lang="ru-RU" sz="4000" b="1" i="1" dirty="0">
                <a:ln w="0"/>
                <a:solidFill>
                  <a:srgbClr val="002060"/>
                </a:solidFill>
                <a:latin typeface="Cassandra" panose="03000600000000020000" pitchFamily="66" charset="0"/>
                <a:cs typeface="Arial" panose="020B0604020202020204" pitchFamily="34" charset="0"/>
              </a:rPr>
              <a:t/>
            </a:r>
            <a:br>
              <a:rPr lang="ru-RU" sz="4000" b="1" i="1" dirty="0">
                <a:ln w="0"/>
                <a:solidFill>
                  <a:srgbClr val="002060"/>
                </a:solidFill>
                <a:latin typeface="Cassandra" panose="03000600000000020000" pitchFamily="66" charset="0"/>
                <a:cs typeface="Arial" panose="020B0604020202020204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205683"/>
            <a:ext cx="9144000" cy="2943398"/>
          </a:xfrm>
        </p:spPr>
        <p:txBody>
          <a:bodyPr/>
          <a:lstStyle/>
          <a:p>
            <a:pPr lvl="0" indent="45021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Рассмотрение особенности </a:t>
            </a:r>
            <a:r>
              <a:rPr 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использования сравниваемых словарей в разрезе влияния на качество перевода с целью выявления их преимуществ, позволяющих осуществить качественный перевод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149081"/>
            <a:ext cx="1853050" cy="2304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19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578495"/>
          </a:xfrm>
        </p:spPr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Задачи исследования:</a:t>
            </a:r>
            <a:r>
              <a:rPr lang="ru-RU" sz="4000" b="1" i="1" dirty="0">
                <a:ln w="0"/>
                <a:solidFill>
                  <a:srgbClr val="002060"/>
                </a:solidFill>
                <a:latin typeface="Cassandra" panose="03000600000000020000" pitchFamily="66" charset="0"/>
                <a:cs typeface="Arial" panose="020B0604020202020204" pitchFamily="34" charset="0"/>
              </a:rPr>
              <a:t/>
            </a:r>
            <a:br>
              <a:rPr lang="ru-RU" sz="4000" b="1" i="1" dirty="0">
                <a:ln w="0"/>
                <a:solidFill>
                  <a:srgbClr val="002060"/>
                </a:solidFill>
                <a:latin typeface="Cassandra" panose="03000600000000020000" pitchFamily="66" charset="0"/>
                <a:cs typeface="Arial" panose="020B0604020202020204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271191"/>
            <a:ext cx="9144000" cy="5326161"/>
          </a:xfrm>
        </p:spPr>
        <p:txBody>
          <a:bodyPr/>
          <a:lstStyle/>
          <a:p>
            <a:pPr marL="457200" lvl="0" indent="-4572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8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Ввести </a:t>
            </a:r>
            <a:r>
              <a:rPr lang="ru-RU" sz="18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понятие лексикографии и рассмотреть основные виды словарей; </a:t>
            </a:r>
          </a:p>
          <a:p>
            <a:pPr marL="457200" lvl="0" indent="-4572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8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Дать </a:t>
            </a:r>
            <a:r>
              <a:rPr lang="ru-RU" sz="18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понятие о </a:t>
            </a:r>
            <a:r>
              <a:rPr lang="ru-RU" sz="1800" b="1" i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прескриптивном</a:t>
            </a:r>
            <a:r>
              <a:rPr lang="ru-RU" sz="18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и дескриптивном подходах в </a:t>
            </a:r>
            <a:r>
              <a:rPr lang="ru-RU" sz="1800" b="1" i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переводоведении</a:t>
            </a:r>
            <a:r>
              <a:rPr lang="ru-RU" sz="18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рассмотреть адекватность и эквивалентность как основные критерии оценки качества перевода; </a:t>
            </a:r>
          </a:p>
          <a:p>
            <a:pPr marL="457200" lvl="0" indent="-4572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8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Доказать </a:t>
            </a:r>
            <a:r>
              <a:rPr lang="ru-RU" sz="18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преимущества использования электронных словарей по сравнению с бумажными; </a:t>
            </a:r>
          </a:p>
          <a:p>
            <a:pPr marL="457200" lvl="0" indent="-4572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8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Проанализировать </a:t>
            </a:r>
            <a:r>
              <a:rPr lang="ru-RU" sz="18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основные особенности составления и функционирования словарей </a:t>
            </a:r>
            <a:r>
              <a:rPr lang="ru-RU" sz="1800" b="1" i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Multitran</a:t>
            </a:r>
            <a:r>
              <a:rPr lang="ru-RU" sz="18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и ABBYY </a:t>
            </a:r>
            <a:r>
              <a:rPr lang="ru-RU" sz="1800" b="1" i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Lingvo</a:t>
            </a:r>
            <a:r>
              <a:rPr lang="ru-RU" sz="18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</a:p>
          <a:p>
            <a:pPr marL="457200" lvl="0" indent="-4572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8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Дать </a:t>
            </a:r>
            <a:r>
              <a:rPr lang="ru-RU" sz="18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оценку использованию данных словарей в процессе перевода с целью достижения эквивалентности и адекватности  </a:t>
            </a:r>
          </a:p>
          <a:p>
            <a:pPr marL="457200" lvl="0" indent="-4572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8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Выявить </a:t>
            </a:r>
            <a:r>
              <a:rPr lang="ru-RU" sz="18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функциональные преимущества сравниваемых словарей с целью рекомендовать их для решения профессионально-ориентированных переводческих задач.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22116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2900" y="620688"/>
            <a:ext cx="8458200" cy="722511"/>
          </a:xfrm>
        </p:spPr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Методы </a:t>
            </a:r>
            <a:r>
              <a:rPr lang="ru-RU" sz="4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исследования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ru-RU" sz="4000" b="1" i="1" dirty="0">
                <a:ln w="0"/>
                <a:solidFill>
                  <a:srgbClr val="002060"/>
                </a:solidFill>
                <a:latin typeface="Cassandra" panose="03000600000000020000" pitchFamily="66" charset="0"/>
                <a:cs typeface="Arial" panose="020B0604020202020204" pitchFamily="34" charset="0"/>
              </a:rPr>
              <a:t/>
            </a:r>
            <a:br>
              <a:rPr lang="ru-RU" sz="4000" b="1" i="1" dirty="0">
                <a:ln w="0"/>
                <a:solidFill>
                  <a:srgbClr val="002060"/>
                </a:solidFill>
                <a:latin typeface="Cassandra" panose="03000600000000020000" pitchFamily="66" charset="0"/>
                <a:cs typeface="Arial" panose="020B0604020202020204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1038" y="1196752"/>
            <a:ext cx="9036496" cy="2448272"/>
          </a:xfrm>
        </p:spPr>
        <p:txBody>
          <a:bodyPr/>
          <a:lstStyle/>
          <a:p>
            <a:pPr lvl="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Основными методами в исследовании являются метод наблюдения и сравнительно-сопоставительный </a:t>
            </a:r>
            <a:r>
              <a:rPr 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метод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175" y="3501008"/>
            <a:ext cx="3295650" cy="2890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03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620688"/>
            <a:ext cx="8458200" cy="722511"/>
          </a:xfrm>
        </p:spPr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База эмпирического исследования:</a:t>
            </a:r>
            <a:r>
              <a:rPr lang="ru-RU" sz="4000" b="1" i="1" dirty="0">
                <a:ln w="0"/>
                <a:solidFill>
                  <a:srgbClr val="002060"/>
                </a:solidFill>
                <a:latin typeface="Cassandra" panose="03000600000000020000" pitchFamily="66" charset="0"/>
                <a:cs typeface="Arial" panose="020B0604020202020204" pitchFamily="34" charset="0"/>
              </a:rPr>
              <a:t/>
            </a:r>
            <a:br>
              <a:rPr lang="ru-RU" sz="4000" b="1" i="1" dirty="0">
                <a:ln w="0"/>
                <a:solidFill>
                  <a:srgbClr val="002060"/>
                </a:solidFill>
                <a:latin typeface="Cassandra" panose="03000600000000020000" pitchFamily="66" charset="0"/>
                <a:cs typeface="Arial" panose="020B0604020202020204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343199"/>
            <a:ext cx="8925744" cy="1152128"/>
          </a:xfrm>
        </p:spPr>
        <p:txBody>
          <a:bodyPr/>
          <a:lstStyle/>
          <a:p>
            <a:r>
              <a:rPr lang="ru-RU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исследовании приняли участие 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15 студентов </a:t>
            </a:r>
            <a:endParaRPr lang="ru-RU" sz="2800" b="1" i="1" dirty="0" smtClean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переводческого факультета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708920"/>
            <a:ext cx="4786908" cy="3191272"/>
          </a:xfrm>
          <a:prstGeom prst="rect">
            <a:avLst/>
          </a:prstGeom>
          <a:ln w="38100">
            <a:solidFill>
              <a:srgbClr val="000099"/>
            </a:solidFill>
          </a:ln>
        </p:spPr>
      </p:pic>
    </p:spTree>
    <p:extLst>
      <p:ext uri="{BB962C8B-B14F-4D97-AF65-F5344CB8AC3E}">
        <p14:creationId xmlns:p14="http://schemas.microsoft.com/office/powerpoint/2010/main" val="222888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76672"/>
            <a:ext cx="9144000" cy="1224136"/>
          </a:xfrm>
        </p:spPr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Результаты </a:t>
            </a:r>
            <a:r>
              <a:rPr lang="ru-RU" sz="4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исследования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ru-RU" sz="4000" b="1" i="1" dirty="0">
                <a:ln w="0"/>
                <a:solidFill>
                  <a:srgbClr val="002060"/>
                </a:solidFill>
                <a:latin typeface="Cassandra" panose="03000600000000020000" pitchFamily="66" charset="0"/>
                <a:cs typeface="Arial" panose="020B0604020202020204" pitchFamily="34" charset="0"/>
              </a:rPr>
              <a:t/>
            </a:r>
            <a:br>
              <a:rPr lang="ru-RU" sz="4000" b="1" i="1" dirty="0">
                <a:ln w="0"/>
                <a:solidFill>
                  <a:srgbClr val="002060"/>
                </a:solidFill>
                <a:latin typeface="Cassandra" panose="03000600000000020000" pitchFamily="66" charset="0"/>
                <a:cs typeface="Arial" panose="020B0604020202020204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737646968"/>
              </p:ext>
            </p:extLst>
          </p:nvPr>
        </p:nvGraphicFramePr>
        <p:xfrm>
          <a:off x="1475656" y="1682965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2933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87934966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0636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650503"/>
          </a:xfrm>
        </p:spPr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Вывод:</a:t>
            </a:r>
            <a:r>
              <a:rPr lang="ru-RU" sz="4000" b="1" i="1" dirty="0">
                <a:ln w="0"/>
                <a:solidFill>
                  <a:srgbClr val="002060"/>
                </a:solidFill>
                <a:latin typeface="Cassandra" panose="03000600000000020000" pitchFamily="66" charset="0"/>
                <a:cs typeface="Arial" panose="020B0604020202020204" pitchFamily="34" charset="0"/>
              </a:rPr>
              <a:t/>
            </a:r>
            <a:br>
              <a:rPr lang="ru-RU" sz="4000" b="1" i="1" dirty="0">
                <a:ln w="0"/>
                <a:solidFill>
                  <a:srgbClr val="002060"/>
                </a:solidFill>
                <a:latin typeface="Cassandra" panose="03000600000000020000" pitchFamily="66" charset="0"/>
                <a:cs typeface="Arial" panose="020B0604020202020204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5737" y="1500174"/>
            <a:ext cx="9144000" cy="2500329"/>
          </a:xfrm>
        </p:spPr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основании анализа результатов эксперимента было выявлено, что словарь </a:t>
            </a:r>
            <a:r>
              <a:rPr lang="ru-RU" sz="2400" b="1" i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Multitran</a:t>
            </a:r>
            <a:r>
              <a:rPr 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обладает большим набором слов по всем тематикам с большим набором значений по каждому из них, применяемых в различных специальных областях и регистрах. На основании это я могу рекомендовать словарь </a:t>
            </a:r>
            <a:r>
              <a:rPr lang="ru-RU" sz="24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Multitran</a:t>
            </a:r>
            <a:r>
              <a:rPr 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как основной инструмент работы </a:t>
            </a:r>
            <a:r>
              <a:rPr 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переводчика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922" y="3933057"/>
            <a:ext cx="3222155" cy="252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87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1772816"/>
            <a:ext cx="6256784" cy="2808312"/>
          </a:xfrm>
        </p:spPr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9600" b="1" i="1" dirty="0">
                <a:solidFill>
                  <a:srgbClr val="0070C0"/>
                </a:solidFill>
                <a:effectLst>
                  <a:outerShdw sx="1000" sy="1000" algn="ctr" rotWithShape="0">
                    <a:srgbClr val="FF6600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Спасибо за внимание!</a:t>
            </a:r>
            <a:endParaRPr lang="ru-RU" sz="9600" b="1" i="1" dirty="0">
              <a:ln w="0"/>
              <a:solidFill>
                <a:srgbClr val="0070C0"/>
              </a:solidFill>
              <a:effectLst>
                <a:outerShdw sx="1000" sy="1000" algn="ctr" rotWithShape="0">
                  <a:srgbClr val="FF6600"/>
                </a:outerShdw>
              </a:effectLst>
              <a:latin typeface="Cassandra" panose="03000600000000020000" pitchFamily="66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902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366092"/>
      </a:hlink>
      <a:folHlink>
        <a:srgbClr val="24406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270</Words>
  <Application>Microsoft Office PowerPoint</Application>
  <PresentationFormat>Экран (4:3)</PresentationFormat>
  <Paragraphs>34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Cassandra</vt:lpstr>
      <vt:lpstr>Times New Roman</vt:lpstr>
      <vt:lpstr>Тема Office</vt:lpstr>
      <vt:lpstr>МИНИСТЕРСТВО ОБРАЗОВАНИЯ И НАУКИ РФ Федеральное государственное бюджетное образовательное учреждение высшего профессионального образования «Волгоградский государственный социально-педагогический университет» Институт русского языка и словесности</vt:lpstr>
      <vt:lpstr>Цель исследования: </vt:lpstr>
      <vt:lpstr>Объект исследования:  </vt:lpstr>
      <vt:lpstr>Предмет исследования: </vt:lpstr>
      <vt:lpstr>Гипотеза: </vt:lpstr>
      <vt:lpstr>Задачи исследования: </vt:lpstr>
      <vt:lpstr>Методы исследования: </vt:lpstr>
      <vt:lpstr>База эмпирического исследования: </vt:lpstr>
      <vt:lpstr>Результаты исследования: </vt:lpstr>
      <vt:lpstr>Презентация PowerPoint</vt:lpstr>
      <vt:lpstr>Вывод: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Katya</cp:lastModifiedBy>
  <cp:revision>23</cp:revision>
  <dcterms:created xsi:type="dcterms:W3CDTF">2014-06-24T15:51:35Z</dcterms:created>
  <dcterms:modified xsi:type="dcterms:W3CDTF">2019-04-13T09:30:25Z</dcterms:modified>
</cp:coreProperties>
</file>