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320" r:id="rId4"/>
    <p:sldId id="321" r:id="rId5"/>
    <p:sldId id="322" r:id="rId6"/>
    <p:sldId id="323" r:id="rId7"/>
    <p:sldId id="324" r:id="rId8"/>
  </p:sldIdLst>
  <p:sldSz cx="18288000" cy="10287000"/>
  <p:notesSz cx="6858000" cy="9144000"/>
  <p:embeddedFontLst>
    <p:embeddedFont>
      <p:font typeface="Calibri" pitchFamily="34" charset="0"/>
      <p:regular r:id="rId9"/>
      <p:bold r:id="rId10"/>
      <p:italic r:id="rId11"/>
      <p:boldItalic r:id="rId12"/>
    </p:embeddedFont>
    <p:embeddedFont>
      <p:font typeface="Inter ExtraLight" charset="0"/>
      <p:regular r:id="rId13"/>
      <p: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3" autoAdjust="0"/>
    <p:restoredTop sz="94622" autoAdjust="0"/>
  </p:normalViewPr>
  <p:slideViewPr>
    <p:cSldViewPr>
      <p:cViewPr varScale="1">
        <p:scale>
          <a:sx n="53" d="100"/>
          <a:sy n="53" d="100"/>
        </p:scale>
        <p:origin x="-70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4539" y="7103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25777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Freeform 3"/>
          <p:cNvSpPr/>
          <p:nvPr/>
        </p:nvSpPr>
        <p:spPr>
          <a:xfrm>
            <a:off x="5118856" y="1807017"/>
            <a:ext cx="8050289" cy="2278723"/>
          </a:xfrm>
          <a:custGeom>
            <a:avLst/>
            <a:gdLst/>
            <a:ahLst/>
            <a:cxnLst/>
            <a:rect l="l" t="t" r="r" b="b"/>
            <a:pathLst>
              <a:path w="8050289" h="2278723">
                <a:moveTo>
                  <a:pt x="0" y="0"/>
                </a:moveTo>
                <a:lnTo>
                  <a:pt x="8050288" y="0"/>
                </a:lnTo>
                <a:lnTo>
                  <a:pt x="8050288" y="2278723"/>
                </a:lnTo>
                <a:lnTo>
                  <a:pt x="0" y="22787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7491"/>
            </a:stretch>
          </a:blipFill>
        </p:spPr>
      </p:sp>
      <p:grpSp>
        <p:nvGrpSpPr>
          <p:cNvPr id="4" name="Group 4"/>
          <p:cNvGrpSpPr/>
          <p:nvPr/>
        </p:nvGrpSpPr>
        <p:grpSpPr>
          <a:xfrm>
            <a:off x="4809867" y="1389114"/>
            <a:ext cx="8668267" cy="1076149"/>
            <a:chOff x="0" y="0"/>
            <a:chExt cx="11557689" cy="1434865"/>
          </a:xfrm>
        </p:grpSpPr>
        <p:sp>
          <p:nvSpPr>
            <p:cNvPr id="5" name="Freeform 5"/>
            <p:cNvSpPr/>
            <p:nvPr/>
          </p:nvSpPr>
          <p:spPr>
            <a:xfrm>
              <a:off x="0" y="128016"/>
              <a:ext cx="7677003" cy="956427"/>
            </a:xfrm>
            <a:custGeom>
              <a:avLst/>
              <a:gdLst/>
              <a:ahLst/>
              <a:cxnLst/>
              <a:rect l="l" t="t" r="r" b="b"/>
              <a:pathLst>
                <a:path w="7677003" h="956427">
                  <a:moveTo>
                    <a:pt x="0" y="0"/>
                  </a:moveTo>
                  <a:lnTo>
                    <a:pt x="7677003" y="0"/>
                  </a:lnTo>
                  <a:lnTo>
                    <a:pt x="7677003" y="956426"/>
                  </a:lnTo>
                  <a:lnTo>
                    <a:pt x="0" y="95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8592077" y="302765"/>
              <a:ext cx="947647" cy="829336"/>
            </a:xfrm>
            <a:custGeom>
              <a:avLst/>
              <a:gdLst/>
              <a:ahLst/>
              <a:cxnLst/>
              <a:rect l="l" t="t" r="r" b="b"/>
              <a:pathLst>
                <a:path w="947647" h="829336">
                  <a:moveTo>
                    <a:pt x="0" y="0"/>
                  </a:moveTo>
                  <a:lnTo>
                    <a:pt x="947647" y="0"/>
                  </a:lnTo>
                  <a:lnTo>
                    <a:pt x="947647" y="829335"/>
                  </a:lnTo>
                  <a:lnTo>
                    <a:pt x="0" y="8293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>
              <a:off x="8008675" y="128016"/>
              <a:ext cx="448779" cy="956427"/>
            </a:xfrm>
            <a:custGeom>
              <a:avLst/>
              <a:gdLst/>
              <a:ahLst/>
              <a:cxnLst/>
              <a:rect l="l" t="t" r="r" b="b"/>
              <a:pathLst>
                <a:path w="448779" h="956427">
                  <a:moveTo>
                    <a:pt x="0" y="0"/>
                  </a:moveTo>
                  <a:lnTo>
                    <a:pt x="448779" y="0"/>
                  </a:lnTo>
                  <a:lnTo>
                    <a:pt x="448779" y="956426"/>
                  </a:lnTo>
                  <a:lnTo>
                    <a:pt x="0" y="95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681425" r="-929216"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>
              <a:off x="9868409" y="128016"/>
              <a:ext cx="448779" cy="956427"/>
            </a:xfrm>
            <a:custGeom>
              <a:avLst/>
              <a:gdLst/>
              <a:ahLst/>
              <a:cxnLst/>
              <a:rect l="l" t="t" r="r" b="b"/>
              <a:pathLst>
                <a:path w="448779" h="956427">
                  <a:moveTo>
                    <a:pt x="0" y="0"/>
                  </a:moveTo>
                  <a:lnTo>
                    <a:pt x="448779" y="0"/>
                  </a:lnTo>
                  <a:lnTo>
                    <a:pt x="448779" y="956426"/>
                  </a:lnTo>
                  <a:lnTo>
                    <a:pt x="0" y="9564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681425" r="-929216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10200525" y="0"/>
              <a:ext cx="1357163" cy="1434865"/>
            </a:xfrm>
            <a:custGeom>
              <a:avLst/>
              <a:gdLst/>
              <a:ahLst/>
              <a:cxnLst/>
              <a:rect l="l" t="t" r="r" b="b"/>
              <a:pathLst>
                <a:path w="1357163" h="1434865">
                  <a:moveTo>
                    <a:pt x="0" y="0"/>
                  </a:moveTo>
                  <a:lnTo>
                    <a:pt x="1357164" y="0"/>
                  </a:lnTo>
                  <a:lnTo>
                    <a:pt x="1357164" y="1434865"/>
                  </a:lnTo>
                  <a:lnTo>
                    <a:pt x="0" y="143486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918315" t="-115095" r="-118734"/>
              </a:stretch>
            </a:blipFill>
          </p:spPr>
        </p:sp>
      </p:grpSp>
      <p:sp>
        <p:nvSpPr>
          <p:cNvPr id="10" name="Freeform 10"/>
          <p:cNvSpPr/>
          <p:nvPr/>
        </p:nvSpPr>
        <p:spPr>
          <a:xfrm>
            <a:off x="5486400" y="8532354"/>
            <a:ext cx="7315200" cy="538542"/>
          </a:xfrm>
          <a:custGeom>
            <a:avLst/>
            <a:gdLst/>
            <a:ahLst/>
            <a:cxnLst/>
            <a:rect l="l" t="t" r="r" b="b"/>
            <a:pathLst>
              <a:path w="7315200" h="538542">
                <a:moveTo>
                  <a:pt x="0" y="0"/>
                </a:moveTo>
                <a:lnTo>
                  <a:pt x="7315200" y="0"/>
                </a:lnTo>
                <a:lnTo>
                  <a:pt x="7315200" y="538542"/>
                </a:lnTo>
                <a:lnTo>
                  <a:pt x="0" y="53854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37000"/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xmlns="" id="{8A10AF95-6E7B-B6FB-62A5-0742E16BD289}"/>
              </a:ext>
            </a:extLst>
          </p:cNvPr>
          <p:cNvSpPr/>
          <p:nvPr/>
        </p:nvSpPr>
        <p:spPr>
          <a:xfrm>
            <a:off x="3048000" y="4407631"/>
            <a:ext cx="12192000" cy="3276600"/>
          </a:xfrm>
          <a:prstGeom prst="round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latin typeface="Sports World" panose="02000503020000020004" pitchFamily="50" charset="0"/>
              </a:rPr>
              <a:t>Проведение инструктажа участников перед прохождением этапов </a:t>
            </a:r>
          </a:p>
          <a:p>
            <a:pPr algn="ctr"/>
            <a:r>
              <a:rPr lang="ru-RU" sz="3200" dirty="0">
                <a:latin typeface="Sports World" panose="02000503020000020004" pitchFamily="50" charset="0"/>
              </a:rPr>
              <a:t>военно-патриотической игры «Зарница 2.0»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C1BF">
                <a:alpha val="100000"/>
              </a:srgbClr>
            </a:gs>
            <a:gs pos="100000">
              <a:srgbClr val="003B3C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5908764" y="0"/>
            <a:ext cx="6470473" cy="1831538"/>
          </a:xfrm>
          <a:custGeom>
            <a:avLst/>
            <a:gdLst/>
            <a:ahLst/>
            <a:cxnLst/>
            <a:rect l="l" t="t" r="r" b="b"/>
            <a:pathLst>
              <a:path w="6470473" h="1831538">
                <a:moveTo>
                  <a:pt x="0" y="0"/>
                </a:moveTo>
                <a:lnTo>
                  <a:pt x="6470472" y="0"/>
                </a:lnTo>
                <a:lnTo>
                  <a:pt x="6470472" y="1831538"/>
                </a:lnTo>
                <a:lnTo>
                  <a:pt x="0" y="183153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491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596958" y="5570736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1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-10800000">
            <a:off x="13645440" y="560256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1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63179151-292B-AA3B-E110-791403268903}"/>
              </a:ext>
            </a:extLst>
          </p:cNvPr>
          <p:cNvSpPr txBox="1"/>
          <p:nvPr/>
        </p:nvSpPr>
        <p:spPr>
          <a:xfrm>
            <a:off x="1981200" y="2324100"/>
            <a:ext cx="14478000" cy="38571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solidFill>
                  <a:schemeClr val="bg1"/>
                </a:solidFill>
                <a:effectLst/>
                <a:latin typeface="Sports World" panose="02000503020000020004" pitchFamily="50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данной теме подробно разбирается:</a:t>
            </a:r>
            <a:endParaRPr lang="ru-RU" sz="2800" dirty="0">
              <a:solidFill>
                <a:schemeClr val="bg1"/>
              </a:solidFill>
              <a:effectLst/>
              <a:latin typeface="Sports World" panose="0200050302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30238" indent="-269875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порядок проведения инструктажа по технике безопасности с участниками отряда;</a:t>
            </a:r>
          </a:p>
          <a:p>
            <a:pPr marL="630238" indent="-269875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темы проведения инструктажа;</a:t>
            </a:r>
          </a:p>
          <a:p>
            <a:pPr marL="630238" indent="-269875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дисциплинарные требования, предъявляемые к участникам игры;</a:t>
            </a:r>
          </a:p>
          <a:p>
            <a:pPr marL="630238" indent="-269875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меры взыскания, санкции и последствия, предусмотренные Правилами организации, проведения и оценивания состязаний игры в случае нарушения требований.</a:t>
            </a:r>
          </a:p>
          <a:p>
            <a:pPr indent="450215" algn="just">
              <a:lnSpc>
                <a:spcPct val="110000"/>
              </a:lnSpc>
              <a:spcAft>
                <a:spcPts val="800"/>
              </a:spcAft>
              <a:buNone/>
              <a:tabLst>
                <a:tab pos="1722120" algn="l"/>
              </a:tabLst>
            </a:pPr>
            <a:endParaRPr lang="ru-RU" sz="3200" b="1" dirty="0">
              <a:solidFill>
                <a:schemeClr val="bg1"/>
              </a:solidFill>
              <a:effectLst/>
              <a:latin typeface="Inter ExtraLight" panose="02000503000000020004" pitchFamily="2" charset="0"/>
              <a:ea typeface="Inter ExtraLight" panose="02000503000000020004" pitchFamily="2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C1BF">
                <a:alpha val="100000"/>
              </a:srgbClr>
            </a:gs>
            <a:gs pos="100000">
              <a:srgbClr val="003B3C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169EC60B-BB14-618D-36FF-92CF857EA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xmlns="" id="{C59EDB25-A2B9-8C63-DDB5-855BF6D091C6}"/>
              </a:ext>
            </a:extLst>
          </p:cNvPr>
          <p:cNvSpPr/>
          <p:nvPr/>
        </p:nvSpPr>
        <p:spPr>
          <a:xfrm>
            <a:off x="5908764" y="0"/>
            <a:ext cx="6470473" cy="1831538"/>
          </a:xfrm>
          <a:custGeom>
            <a:avLst/>
            <a:gdLst/>
            <a:ahLst/>
            <a:cxnLst/>
            <a:rect l="l" t="t" r="r" b="b"/>
            <a:pathLst>
              <a:path w="6470473" h="1831538">
                <a:moveTo>
                  <a:pt x="0" y="0"/>
                </a:moveTo>
                <a:lnTo>
                  <a:pt x="6470472" y="0"/>
                </a:lnTo>
                <a:lnTo>
                  <a:pt x="6470472" y="1831538"/>
                </a:lnTo>
                <a:lnTo>
                  <a:pt x="0" y="183153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491"/>
            </a:stretch>
          </a:blipFill>
        </p:spPr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xmlns="" id="{3FC825E3-C25E-E48C-E36E-B682F6AAB2EB}"/>
              </a:ext>
            </a:extLst>
          </p:cNvPr>
          <p:cNvSpPr/>
          <p:nvPr/>
        </p:nvSpPr>
        <p:spPr>
          <a:xfrm>
            <a:off x="596958" y="5570736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1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xmlns="" id="{403D4B88-EF17-E6E4-EF82-6FC08993F14F}"/>
              </a:ext>
            </a:extLst>
          </p:cNvPr>
          <p:cNvSpPr/>
          <p:nvPr/>
        </p:nvSpPr>
        <p:spPr>
          <a:xfrm rot="-10800000">
            <a:off x="13645440" y="560256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1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508E632-8E84-6ACF-DF4E-DF88807542BA}"/>
              </a:ext>
            </a:extLst>
          </p:cNvPr>
          <p:cNvSpPr txBox="1"/>
          <p:nvPr/>
        </p:nvSpPr>
        <p:spPr>
          <a:xfrm>
            <a:off x="1376051" y="2135480"/>
            <a:ext cx="15535897" cy="72807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</a:pP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Также в Разделе 10 «</a:t>
            </a:r>
            <a:r>
              <a:rPr lang="ru-RU" sz="2200" b="1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Дисциплинарные требования» </a:t>
            </a: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Положения перечислены обязанности участников Игры, в том числе:</a:t>
            </a:r>
          </a:p>
          <a:p>
            <a:pPr marL="450215" algn="just">
              <a:lnSpc>
                <a:spcPct val="115000"/>
              </a:lnSpc>
            </a:pPr>
            <a:r>
              <a:rPr lang="ru-RU" sz="2400" b="1" dirty="0">
                <a:solidFill>
                  <a:schemeClr val="bg1"/>
                </a:solidFill>
                <a:effectLst/>
                <a:latin typeface="Sports World" panose="02000503020000020004" pitchFamily="50" charset="0"/>
                <a:ea typeface="Inter ExtraLight" panose="020B0604020202020204" charset="0"/>
                <a:cs typeface="Times New Roman" panose="02020603050405020304" pitchFamily="18" charset="0"/>
              </a:rPr>
              <a:t>«Участник обязан»: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соблюдать морально-этические нормы поведения, быть дисциплинированным и вежливым;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соблюдать правила, установленные Положением;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быть подготовленным к состязаниям, 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соблюдать расписание Игры/этапов Игры и присутствовать на всех мероприятиях, обозначенных в расписании;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соблюдать меры безопасности, оказывать помощь участникам, получившим травму или попавшим в опасное положение;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бережно относиться к инвентарю и оборудованию, а также к снаряжению, выданному организацией, проводящей этап Игры;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в случае болезни или при получении травмы уведомить об этом Наставника отряда или членов регионального Штаба Игры/Штаба этапа Игры;</a:t>
            </a:r>
          </a:p>
          <a:p>
            <a:pPr marL="719138" lvl="0" indent="-269875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в случае нарушения правил, установленных Положением, а равно при обнаружении допущения нарушений другими участниками этапа Игры уведомить об этом Наставника отряда или членов соответствующего Штаба этапа Игры/регионального Штаба Игры).</a:t>
            </a:r>
          </a:p>
          <a:p>
            <a:pPr indent="450215" algn="ctr">
              <a:lnSpc>
                <a:spcPct val="110000"/>
              </a:lnSpc>
              <a:spcAft>
                <a:spcPts val="800"/>
              </a:spcAft>
              <a:buNone/>
              <a:tabLst>
                <a:tab pos="1722120" algn="l"/>
              </a:tabLst>
            </a:pPr>
            <a:endParaRPr lang="ru-RU" sz="2800" b="1" dirty="0">
              <a:solidFill>
                <a:schemeClr val="bg1"/>
              </a:solidFill>
              <a:effectLst/>
              <a:latin typeface="Inter ExtraLight" panose="02000503000000020004" pitchFamily="2" charset="0"/>
              <a:ea typeface="Inter ExtraLight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2696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C1BF">
                <a:alpha val="100000"/>
              </a:srgbClr>
            </a:gs>
            <a:gs pos="100000">
              <a:srgbClr val="003B3C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169EC60B-BB14-618D-36FF-92CF857EA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xmlns="" id="{C59EDB25-A2B9-8C63-DDB5-855BF6D091C6}"/>
              </a:ext>
            </a:extLst>
          </p:cNvPr>
          <p:cNvSpPr/>
          <p:nvPr/>
        </p:nvSpPr>
        <p:spPr>
          <a:xfrm>
            <a:off x="5908764" y="0"/>
            <a:ext cx="6470473" cy="1831538"/>
          </a:xfrm>
          <a:custGeom>
            <a:avLst/>
            <a:gdLst/>
            <a:ahLst/>
            <a:cxnLst/>
            <a:rect l="l" t="t" r="r" b="b"/>
            <a:pathLst>
              <a:path w="6470473" h="1831538">
                <a:moveTo>
                  <a:pt x="0" y="0"/>
                </a:moveTo>
                <a:lnTo>
                  <a:pt x="6470472" y="0"/>
                </a:lnTo>
                <a:lnTo>
                  <a:pt x="6470472" y="1831538"/>
                </a:lnTo>
                <a:lnTo>
                  <a:pt x="0" y="183153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491"/>
            </a:stretch>
          </a:blipFill>
        </p:spPr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xmlns="" id="{3FC825E3-C25E-E48C-E36E-B682F6AAB2EB}"/>
              </a:ext>
            </a:extLst>
          </p:cNvPr>
          <p:cNvSpPr/>
          <p:nvPr/>
        </p:nvSpPr>
        <p:spPr>
          <a:xfrm>
            <a:off x="596958" y="5570736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1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xmlns="" id="{403D4B88-EF17-E6E4-EF82-6FC08993F14F}"/>
              </a:ext>
            </a:extLst>
          </p:cNvPr>
          <p:cNvSpPr/>
          <p:nvPr/>
        </p:nvSpPr>
        <p:spPr>
          <a:xfrm rot="-10800000">
            <a:off x="13645440" y="560256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1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508E632-8E84-6ACF-DF4E-DF88807542BA}"/>
              </a:ext>
            </a:extLst>
          </p:cNvPr>
          <p:cNvSpPr txBox="1"/>
          <p:nvPr/>
        </p:nvSpPr>
        <p:spPr>
          <a:xfrm>
            <a:off x="1376051" y="2135480"/>
            <a:ext cx="15535897" cy="44432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0215" algn="just">
              <a:lnSpc>
                <a:spcPct val="115000"/>
              </a:lnSpc>
            </a:pPr>
            <a:r>
              <a:rPr lang="ru-RU" sz="2800" dirty="0">
                <a:solidFill>
                  <a:schemeClr val="bg1"/>
                </a:solidFill>
                <a:effectLst/>
                <a:latin typeface="Sports World" panose="02000503020000020004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Участнику запрещается:</a:t>
            </a:r>
          </a:p>
          <a:p>
            <a:pPr marL="450215" algn="just">
              <a:lnSpc>
                <a:spcPct val="115000"/>
              </a:lnSpc>
            </a:pPr>
            <a:endParaRPr lang="ru-RU" sz="2800" dirty="0">
              <a:solidFill>
                <a:schemeClr val="bg1"/>
              </a:solidFill>
              <a:effectLst/>
              <a:latin typeface="Sports World" panose="02000503020000020004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выходить на место проведения этапов во время проведения состязаний или их подготовки без приглашения судьи состязания;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оскорблять судей либо иных организаторов этапа Игры, отказываться выполнить их установленные правилами проведения этапа требования;</a:t>
            </a:r>
          </a:p>
          <a:p>
            <a:pPr marL="719138" lvl="0" indent="-269875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вмешиваться в работу Судейской коллегии.</a:t>
            </a:r>
          </a:p>
          <a:p>
            <a:pPr marL="449263"/>
            <a:r>
              <a:rPr lang="ru-RU" sz="24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</a:rPr>
              <a:t>За указанные нарушения Судейская коллегия имеет право применить следующие меры взыскания: снятие с участия в отдельных состязаниях, дисквалификация участника на время проведения этапа Игры. </a:t>
            </a:r>
            <a:endParaRPr lang="ru-RU" sz="2400" b="1" dirty="0">
              <a:solidFill>
                <a:schemeClr val="bg1"/>
              </a:solidFill>
              <a:effectLst/>
              <a:latin typeface="Inter ExtraLight" panose="020B0604020202020204" charset="0"/>
              <a:ea typeface="Inter ExtraLight" panose="020B060402020202020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76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C1BF">
                <a:alpha val="100000"/>
              </a:srgbClr>
            </a:gs>
            <a:gs pos="100000">
              <a:srgbClr val="003B3C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169EC60B-BB14-618D-36FF-92CF857EA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xmlns="" id="{C59EDB25-A2B9-8C63-DDB5-855BF6D091C6}"/>
              </a:ext>
            </a:extLst>
          </p:cNvPr>
          <p:cNvSpPr/>
          <p:nvPr/>
        </p:nvSpPr>
        <p:spPr>
          <a:xfrm>
            <a:off x="5908764" y="0"/>
            <a:ext cx="6470473" cy="1831538"/>
          </a:xfrm>
          <a:custGeom>
            <a:avLst/>
            <a:gdLst/>
            <a:ahLst/>
            <a:cxnLst/>
            <a:rect l="l" t="t" r="r" b="b"/>
            <a:pathLst>
              <a:path w="6470473" h="1831538">
                <a:moveTo>
                  <a:pt x="0" y="0"/>
                </a:moveTo>
                <a:lnTo>
                  <a:pt x="6470472" y="0"/>
                </a:lnTo>
                <a:lnTo>
                  <a:pt x="6470472" y="1831538"/>
                </a:lnTo>
                <a:lnTo>
                  <a:pt x="0" y="183153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491"/>
            </a:stretch>
          </a:blipFill>
        </p:spPr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xmlns="" id="{3FC825E3-C25E-E48C-E36E-B682F6AAB2EB}"/>
              </a:ext>
            </a:extLst>
          </p:cNvPr>
          <p:cNvSpPr/>
          <p:nvPr/>
        </p:nvSpPr>
        <p:spPr>
          <a:xfrm>
            <a:off x="596958" y="5570736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1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xmlns="" id="{403D4B88-EF17-E6E4-EF82-6FC08993F14F}"/>
              </a:ext>
            </a:extLst>
          </p:cNvPr>
          <p:cNvSpPr/>
          <p:nvPr/>
        </p:nvSpPr>
        <p:spPr>
          <a:xfrm rot="-10800000">
            <a:off x="13645440" y="560256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1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508E632-8E84-6ACF-DF4E-DF88807542BA}"/>
              </a:ext>
            </a:extLst>
          </p:cNvPr>
          <p:cNvSpPr txBox="1"/>
          <p:nvPr/>
        </p:nvSpPr>
        <p:spPr>
          <a:xfrm>
            <a:off x="1376051" y="2135480"/>
            <a:ext cx="15535897" cy="4860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9263"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Отряды/участники могут быть сняты с участия в этапе Игры или прохождения отдельных состязаний или получить предупреждение: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за нарушение правил, указанных в Положении;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за невыполнение требований судей по обеспечению мер безопасности;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за использование посторонней помощи (кроме медицинской), в том числе за вмешательство Наставника отряда в действия отряда;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за действия, которые помешали участникам другого отряда при прохождении этапов;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за нарушение морально-этических норм поведения и нетоварищеское поведение;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за использование неисправного лично-командного снаряжения, не обеспечивающего безопасность;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за невыполнение задания этапа, нарушения порядка прохождения, контрольных пунктов;</a:t>
            </a:r>
          </a:p>
        </p:txBody>
      </p:sp>
    </p:spTree>
    <p:extLst>
      <p:ext uri="{BB962C8B-B14F-4D97-AF65-F5344CB8AC3E}">
        <p14:creationId xmlns:p14="http://schemas.microsoft.com/office/powerpoint/2010/main" val="29142324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C1BF">
                <a:alpha val="100000"/>
              </a:srgbClr>
            </a:gs>
            <a:gs pos="100000">
              <a:srgbClr val="003B3C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169EC60B-BB14-618D-36FF-92CF857EA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xmlns="" id="{C59EDB25-A2B9-8C63-DDB5-855BF6D091C6}"/>
              </a:ext>
            </a:extLst>
          </p:cNvPr>
          <p:cNvSpPr/>
          <p:nvPr/>
        </p:nvSpPr>
        <p:spPr>
          <a:xfrm>
            <a:off x="5908764" y="0"/>
            <a:ext cx="6470473" cy="1831538"/>
          </a:xfrm>
          <a:custGeom>
            <a:avLst/>
            <a:gdLst/>
            <a:ahLst/>
            <a:cxnLst/>
            <a:rect l="l" t="t" r="r" b="b"/>
            <a:pathLst>
              <a:path w="6470473" h="1831538">
                <a:moveTo>
                  <a:pt x="0" y="0"/>
                </a:moveTo>
                <a:lnTo>
                  <a:pt x="6470472" y="0"/>
                </a:lnTo>
                <a:lnTo>
                  <a:pt x="6470472" y="1831538"/>
                </a:lnTo>
                <a:lnTo>
                  <a:pt x="0" y="183153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491"/>
            </a:stretch>
          </a:blipFill>
        </p:spPr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xmlns="" id="{3FC825E3-C25E-E48C-E36E-B682F6AAB2EB}"/>
              </a:ext>
            </a:extLst>
          </p:cNvPr>
          <p:cNvSpPr/>
          <p:nvPr/>
        </p:nvSpPr>
        <p:spPr>
          <a:xfrm>
            <a:off x="596958" y="5570736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1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xmlns="" id="{403D4B88-EF17-E6E4-EF82-6FC08993F14F}"/>
              </a:ext>
            </a:extLst>
          </p:cNvPr>
          <p:cNvSpPr/>
          <p:nvPr/>
        </p:nvSpPr>
        <p:spPr>
          <a:xfrm rot="-10800000">
            <a:off x="13645440" y="560256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1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508E632-8E84-6ACF-DF4E-DF88807542BA}"/>
              </a:ext>
            </a:extLst>
          </p:cNvPr>
          <p:cNvSpPr txBox="1"/>
          <p:nvPr/>
        </p:nvSpPr>
        <p:spPr>
          <a:xfrm>
            <a:off x="1376051" y="2135480"/>
            <a:ext cx="15535897" cy="68039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9263"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Отряды/участники могут быть сняты с участия в этапе Игры или прохождения отдельных состязаний или получить предупреждение: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за участие в драках;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за применение газовых аэрозолей, электрошокеров и иных средств индивидуальной обороны, если их применение не было предусмотрено в рамках прохождения состязаний Игры;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за употребление участниками и Наставниками отрядов алкогольных напитков, наркотических или психотропных веществ;</a:t>
            </a:r>
          </a:p>
          <a:p>
            <a:pPr marL="719138" lvl="0" indent="-269875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за употребление участниками табачных изделий (в том числе с использованием систем электронного нагревания табака), а также за использование участниками </a:t>
            </a:r>
            <a:r>
              <a:rPr lang="en-US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POD</a:t>
            </a: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-систем или иных устройств </a:t>
            </a:r>
            <a:b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для курения;</a:t>
            </a:r>
          </a:p>
          <a:p>
            <a:pPr marL="719138" lvl="0" indent="-269875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за неучастие в официальном открытии Игры, официальном закрытии Игры</a:t>
            </a:r>
            <a:r>
              <a:rPr lang="ru-RU" sz="2200" spc="-1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, торжественной церемонии награждения участников Игры </a:t>
            </a:r>
            <a:r>
              <a:rPr lang="ru-RU" sz="22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без уважительной причины, а также игнорирование общих мероприятий Игры, предусмотренных расписанием.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ru-RU" sz="2200" dirty="0">
              <a:solidFill>
                <a:schemeClr val="bg1"/>
              </a:solidFill>
              <a:effectLst/>
              <a:latin typeface="Inter ExtraLight" panose="020B0604020202020204" charset="0"/>
              <a:ea typeface="Inter ExtraLight" panose="020B0604020202020204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</a:rPr>
              <a:t>В случае получения 3 предупреждений отряд или участник, которому вынесены предупреждения, автоматически снимается с участия в этапе Игры.</a:t>
            </a:r>
            <a:endParaRPr lang="ru-RU" sz="2400" b="1" dirty="0">
              <a:solidFill>
                <a:schemeClr val="bg1"/>
              </a:solidFill>
              <a:effectLst/>
              <a:latin typeface="Inter ExtraLight" panose="020B0604020202020204" charset="0"/>
              <a:ea typeface="Inter ExtraLight" panose="020B060402020202020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4624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C1BF">
                <a:alpha val="100000"/>
              </a:srgbClr>
            </a:gs>
            <a:gs pos="100000">
              <a:srgbClr val="003B3C">
                <a:alpha val="100000"/>
              </a:srgbClr>
            </a:gs>
          </a:gsLst>
          <a:lin ang="5400000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169EC60B-BB14-618D-36FF-92CF857EA3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xmlns="" id="{C59EDB25-A2B9-8C63-DDB5-855BF6D091C6}"/>
              </a:ext>
            </a:extLst>
          </p:cNvPr>
          <p:cNvSpPr/>
          <p:nvPr/>
        </p:nvSpPr>
        <p:spPr>
          <a:xfrm>
            <a:off x="5908764" y="0"/>
            <a:ext cx="6470473" cy="1831538"/>
          </a:xfrm>
          <a:custGeom>
            <a:avLst/>
            <a:gdLst/>
            <a:ahLst/>
            <a:cxnLst/>
            <a:rect l="l" t="t" r="r" b="b"/>
            <a:pathLst>
              <a:path w="6470473" h="1831538">
                <a:moveTo>
                  <a:pt x="0" y="0"/>
                </a:moveTo>
                <a:lnTo>
                  <a:pt x="6470472" y="0"/>
                </a:lnTo>
                <a:lnTo>
                  <a:pt x="6470472" y="1831538"/>
                </a:lnTo>
                <a:lnTo>
                  <a:pt x="0" y="183153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7491"/>
            </a:stretch>
          </a:blipFill>
        </p:spPr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xmlns="" id="{3FC825E3-C25E-E48C-E36E-B682F6AAB2EB}"/>
              </a:ext>
            </a:extLst>
          </p:cNvPr>
          <p:cNvSpPr/>
          <p:nvPr/>
        </p:nvSpPr>
        <p:spPr>
          <a:xfrm>
            <a:off x="596958" y="5570736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41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xmlns="" id="{403D4B88-EF17-E6E4-EF82-6FC08993F14F}"/>
              </a:ext>
            </a:extLst>
          </p:cNvPr>
          <p:cNvSpPr/>
          <p:nvPr/>
        </p:nvSpPr>
        <p:spPr>
          <a:xfrm rot="-10800000">
            <a:off x="13645440" y="560256"/>
            <a:ext cx="4114800" cy="4114800"/>
          </a:xfrm>
          <a:custGeom>
            <a:avLst/>
            <a:gdLst/>
            <a:ahLst/>
            <a:cxnLst/>
            <a:rect l="l" t="t" r="r" b="b"/>
            <a:pathLst>
              <a:path w="4114800" h="4114800">
                <a:moveTo>
                  <a:pt x="0" y="0"/>
                </a:moveTo>
                <a:lnTo>
                  <a:pt x="4114800" y="0"/>
                </a:lnTo>
                <a:lnTo>
                  <a:pt x="41148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51000"/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4508E632-8E84-6ACF-DF4E-DF88807542BA}"/>
              </a:ext>
            </a:extLst>
          </p:cNvPr>
          <p:cNvSpPr txBox="1"/>
          <p:nvPr/>
        </p:nvSpPr>
        <p:spPr>
          <a:xfrm>
            <a:off x="1376051" y="2135480"/>
            <a:ext cx="15535897" cy="6794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Участники также отстраняются от прохождения состязаний в следующих случаях: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при получении участником травмы, требующей оказания медицинской помощи (по решению врача или Службы безопасности);</a:t>
            </a:r>
          </a:p>
          <a:p>
            <a:pPr marL="719138" lvl="0" indent="-269875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при заболеваниях, препятствующих безопасному для участника (или других участников) продолжения состязаний; </a:t>
            </a:r>
          </a:p>
          <a:p>
            <a:pPr marL="449263"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В случае нарушения Правил организации, проведения и оценивания состязаний Всероссийской военно-патриотической игры «Зарница 2.0» к участнику или отряду, допустившему нарушение, применяются также санкции, предусмотренные соответствующими правилами организации, проведения и оценивания состязаний Всероссийской военно-патриотической игры «Зарница 2.0», утвержденными протоколом заседания Штаба Игры.</a:t>
            </a:r>
          </a:p>
          <a:p>
            <a:pPr marL="449263" algn="just">
              <a:lnSpc>
                <a:spcPct val="115000"/>
              </a:lnSpc>
              <a:spcAft>
                <a:spcPts val="1000"/>
              </a:spcAft>
              <a:tabLst>
                <a:tab pos="449263" algn="l"/>
              </a:tabLst>
            </a:pPr>
            <a:r>
              <a:rPr lang="ru-RU" sz="20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В случае совершения участниками отряда или Наставником отряда противоправных действий отряд незамедлительно дисквалифицируется, отстраняется от дальнейшего прохождения Игры и покидает территорию проведения Игры. Лицо, совершившее противоправные действия, передается представителям правоохранительных органов.</a:t>
            </a:r>
          </a:p>
          <a:p>
            <a:pPr marL="449263"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Штрафные баллы суммируются в рамках одного состязания и следующим образом влияют на результат: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1-3 балла + 20% к контрольному времени прохождения состязания за каждый балл либо – 20% баллов, набранных в данном состязании (в зависимости от основного критерия оценки состязания);</a:t>
            </a:r>
          </a:p>
          <a:p>
            <a:pPr marL="719138" lvl="0" indent="-269875" algn="just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4 балла – отряд занимает в данном состязании последнее возможное место;</a:t>
            </a:r>
          </a:p>
          <a:p>
            <a:pPr marL="719138" lvl="0" indent="-269875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bg1"/>
                </a:solidFill>
                <a:effectLst/>
                <a:latin typeface="Inter ExtraLight" panose="020B0604020202020204" charset="0"/>
                <a:ea typeface="Inter ExtraLight" panose="020B0604020202020204" charset="0"/>
                <a:cs typeface="Times New Roman" panose="02020603050405020304" pitchFamily="18" charset="0"/>
              </a:rPr>
              <a:t>5 баллов – отряд дисквалифицируется с этапа Игры.  </a:t>
            </a:r>
          </a:p>
        </p:txBody>
      </p:sp>
    </p:spTree>
    <p:extLst>
      <p:ext uri="{BB962C8B-B14F-4D97-AF65-F5344CB8AC3E}">
        <p14:creationId xmlns:p14="http://schemas.microsoft.com/office/powerpoint/2010/main" val="856288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9091</TotalTime>
  <Words>653</Words>
  <Application>Microsoft Office PowerPoint</Application>
  <PresentationFormat>Произвольный</PresentationFormat>
  <Paragraphs>48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Inter ExtraLight</vt:lpstr>
      <vt:lpstr>Sports World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ACER</cp:lastModifiedBy>
  <cp:revision>29</cp:revision>
  <dcterms:created xsi:type="dcterms:W3CDTF">2006-08-16T00:00:00Z</dcterms:created>
  <dcterms:modified xsi:type="dcterms:W3CDTF">2026-07-09T15:11:56Z</dcterms:modified>
  <dc:identifier>DAHGSbzZsGQ</dc:identifier>
</cp:coreProperties>
</file>