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5" r:id="rId1"/>
  </p:sldMasterIdLst>
  <p:notesMasterIdLst>
    <p:notesMasterId r:id="rId14"/>
  </p:notesMasterIdLst>
  <p:sldIdLst>
    <p:sldId id="256" r:id="rId2"/>
    <p:sldId id="259" r:id="rId3"/>
    <p:sldId id="260" r:id="rId4"/>
    <p:sldId id="263" r:id="rId5"/>
    <p:sldId id="264" r:id="rId6"/>
    <p:sldId id="265" r:id="rId7"/>
    <p:sldId id="273" r:id="rId8"/>
    <p:sldId id="267" r:id="rId9"/>
    <p:sldId id="269" r:id="rId10"/>
    <p:sldId id="270" r:id="rId11"/>
    <p:sldId id="271" r:id="rId12"/>
    <p:sldId id="272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78" y="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6AD6EE87-EBD5-4F12-A48A-63ACA297AC8F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8328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23239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A61015F-7CC6-4D0A-9D87-873EA4C304CC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9233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7429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62826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7863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9030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6543886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7616CA0-919D-4A49-9C8A-62FDFB3A5183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3586918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6515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80589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302372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06988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 smtClean="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524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9" r:id="rId13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ctrTitle"/>
          </p:nvPr>
        </p:nvSpPr>
        <p:spPr>
          <a:xfrm>
            <a:off x="486624" y="1059582"/>
            <a:ext cx="8520600" cy="1170548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/>
            <a:r>
              <a:rPr lang="ru" sz="3600" b="1" dirty="0" smtClean="0"/>
              <a:t/>
            </a:r>
            <a:br>
              <a:rPr lang="ru" sz="3600" b="1" dirty="0" smtClean="0"/>
            </a:br>
            <a:r>
              <a:rPr lang="ru" sz="3600" b="1" dirty="0" smtClean="0"/>
              <a:t>Дыхательная </a:t>
            </a:r>
            <a:r>
              <a:rPr lang="ru" sz="3600" b="1" dirty="0"/>
              <a:t>гимнастика.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subTitle" idx="1"/>
          </p:nvPr>
        </p:nvSpPr>
        <p:spPr>
          <a:xfrm>
            <a:off x="522600" y="3386050"/>
            <a:ext cx="8520600" cy="1499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 b="1" dirty="0" smtClean="0">
                <a:solidFill>
                  <a:srgbClr val="000000"/>
                </a:solidFill>
              </a:rPr>
              <a:t>Выполнила: Нестерова Ксения</a:t>
            </a:r>
            <a:endParaRPr lang="ru" sz="2400" b="1" dirty="0">
              <a:solidFill>
                <a:srgbClr val="0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633" y="2109014"/>
            <a:ext cx="5018534" cy="139815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6018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  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311700" y="241125"/>
            <a:ext cx="8520600" cy="4327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2530750" y="241125"/>
            <a:ext cx="3719700" cy="15399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400" b="1"/>
              <a:t>Дыхание - основа всего живого!</a:t>
            </a:r>
          </a:p>
        </p:txBody>
      </p:sp>
      <p:sp>
        <p:nvSpPr>
          <p:cNvPr id="78" name="Shape 78"/>
          <p:cNvSpPr/>
          <p:nvPr/>
        </p:nvSpPr>
        <p:spPr>
          <a:xfrm>
            <a:off x="527250" y="2736425"/>
            <a:ext cx="2999400" cy="1605300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400" b="1"/>
              <a:t>Дыхание - основа процесса образования речи</a:t>
            </a:r>
          </a:p>
        </p:txBody>
      </p:sp>
      <p:sp>
        <p:nvSpPr>
          <p:cNvPr id="79" name="Shape 79"/>
          <p:cNvSpPr/>
          <p:nvPr/>
        </p:nvSpPr>
        <p:spPr>
          <a:xfrm>
            <a:off x="5307525" y="2718200"/>
            <a:ext cx="3257100" cy="1605300"/>
          </a:xfrm>
          <a:prstGeom prst="roundRect">
            <a:avLst>
              <a:gd name="adj" fmla="val 16667"/>
            </a:avLst>
          </a:prstGeom>
          <a:solidFill>
            <a:srgbClr val="D5A6BD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400" b="1"/>
              <a:t>Основной метод развития дыхания - это дыхательная гимнастика</a:t>
            </a:r>
          </a:p>
        </p:txBody>
      </p:sp>
      <p:sp>
        <p:nvSpPr>
          <p:cNvPr id="80" name="Shape 80"/>
          <p:cNvSpPr/>
          <p:nvPr/>
        </p:nvSpPr>
        <p:spPr>
          <a:xfrm>
            <a:off x="2624450" y="1984875"/>
            <a:ext cx="304800" cy="465600"/>
          </a:xfrm>
          <a:prstGeom prst="upDownArrow">
            <a:avLst>
              <a:gd name="adj1" fmla="val 50000"/>
              <a:gd name="adj2" fmla="val 47749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141387" y="3491500"/>
            <a:ext cx="551400" cy="316200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2" name="Shape 82"/>
          <p:cNvSpPr/>
          <p:nvPr/>
        </p:nvSpPr>
        <p:spPr>
          <a:xfrm>
            <a:off x="5746475" y="1959675"/>
            <a:ext cx="304800" cy="465600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83" name="Shape 83" descr="615942.jpg"/>
          <p:cNvPicPr preferRelativeResize="0"/>
          <p:nvPr/>
        </p:nvPicPr>
        <p:blipFill rotWithShape="1">
          <a:blip r:embed="rId3">
            <a:alphaModFix/>
          </a:blip>
          <a:srcRect r="31958" b="9804"/>
          <a:stretch/>
        </p:blipFill>
        <p:spPr>
          <a:xfrm>
            <a:off x="164000" y="241124"/>
            <a:ext cx="2308149" cy="234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Shape 84" descr="dyhatelnaya.jpg"/>
          <p:cNvPicPr preferRelativeResize="0"/>
          <p:nvPr/>
        </p:nvPicPr>
        <p:blipFill rotWithShape="1">
          <a:blip r:embed="rId4">
            <a:alphaModFix/>
          </a:blip>
          <a:srcRect l="7950" t="8330" r="10676" b="6751"/>
          <a:stretch/>
        </p:blipFill>
        <p:spPr>
          <a:xfrm>
            <a:off x="6362000" y="241125"/>
            <a:ext cx="2519024" cy="234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144775" y="259550"/>
            <a:ext cx="8520600" cy="5727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b="1"/>
              <a:t>Дыхательная гимнастика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428875" y="832250"/>
            <a:ext cx="8520600" cy="4100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Улучшает носовое дыхание;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Ликвидирует заболевания верхних дыхательных путей;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Улучшает состояние сердечно сосудистой системы;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Улучшает зрение, память;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Ликвидирует различные неврозы; 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Улучшает работу органов пищеварения;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Укрепляет сосуды на ногах;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Улучшает звучание голоса.</a:t>
            </a:r>
          </a:p>
        </p:txBody>
      </p:sp>
      <p:pic>
        <p:nvPicPr>
          <p:cNvPr id="91" name="Shape 91" descr="kak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57375" y="2108975"/>
            <a:ext cx="2467400" cy="244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>
            <a:spLocks noGrp="1"/>
          </p:cNvSpPr>
          <p:nvPr>
            <p:ph type="title"/>
          </p:nvPr>
        </p:nvSpPr>
        <p:spPr>
          <a:xfrm>
            <a:off x="370300" y="117175"/>
            <a:ext cx="8520600" cy="1035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b="1"/>
              <a:t>Требования к проведению дыхательной гимнастики</a:t>
            </a:r>
          </a:p>
        </p:txBody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311700" y="1300525"/>
            <a:ext cx="8520600" cy="3268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Не заниматься в пыльном, не проветренном или сыром помещении;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Температура воздуха должна быть на уровне 18-20С;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Одежда не должна стеснять движений;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Не заниматься сразу после приема пищи;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Не заниматься, если у ребенка заболевание органов дыхания;</a:t>
            </a:r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Дозировать количество и темп проведения упражнений;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Выполнять упражнения каждый день по 3-6 минут;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1874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 </a:t>
            </a:r>
          </a:p>
        </p:txBody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311700" y="292900"/>
            <a:ext cx="8520600" cy="4275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Вдыхать воздух через рот и нос, выдыхать - через рот;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Вдыхать легко и коротко, а выдыхать - длительно и экономно;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После выдоха сделать остановку на 3-3 секунды;</a:t>
            </a:r>
          </a:p>
          <a:p>
            <a:pPr marL="457200" lvl="0" indent="-2286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Char char="-"/>
            </a:pPr>
            <a:r>
              <a:rPr lang="ru">
                <a:solidFill>
                  <a:schemeClr val="dk1"/>
                </a:solidFill>
              </a:rPr>
              <a:t>Не напрягать мышцы в области шеи, рук, живота, груди; плечи не поднимать при вдохе опускать при выдохе.</a:t>
            </a:r>
          </a:p>
        </p:txBody>
      </p:sp>
      <p:pic>
        <p:nvPicPr>
          <p:cNvPr id="120" name="Shape 120" descr="12947272331294727233,2704.jpg"/>
          <p:cNvPicPr preferRelativeResize="0"/>
          <p:nvPr/>
        </p:nvPicPr>
        <p:blipFill rotWithShape="1">
          <a:blip r:embed="rId3">
            <a:alphaModFix/>
          </a:blip>
          <a:srcRect l="4530" t="11041" r="889" b="6620"/>
          <a:stretch/>
        </p:blipFill>
        <p:spPr>
          <a:xfrm>
            <a:off x="1136500" y="2870499"/>
            <a:ext cx="6912674" cy="1745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7887000" cy="2121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000" dirty="0">
                <a:solidFill>
                  <a:schemeClr val="tx1"/>
                </a:solidFill>
              </a:rPr>
              <a:t>Упражнения для дыхания полезны не только для профилактики простудных заболеваний, бронхитов и синуситов, они обучают ребенка правильному дыханию.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1995686"/>
            <a:ext cx="4452356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267494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</a:rPr>
              <a:t>В работе с детьми дошкольного возраста дыхательная гимнастика может быть использована в различных режимных моментах: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790714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-Как часть физкультурного занятия или отдельные дыхательные упражнения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на физкультурном и музыкальном занятиях после нагрузки;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-На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занятиях оздоровительного характера; 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-В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утренней гимнастике;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-После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оздоровительного бега;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-После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дневного сна в сочетании с физическими упражнениями;</a:t>
            </a:r>
            <a:r>
              <a:rPr lang="ru-RU" sz="48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/>
            </a:r>
            <a:br>
              <a:rPr lang="ru-RU" sz="48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</a:t>
            </a: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В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закаливающих мероприятиях;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-На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занятиях по </a:t>
            </a:r>
            <a:r>
              <a:rPr lang="ru-RU" sz="1600" kern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логоритмике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-В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любой двигательной деятельности детей (между подвижными и спортивными играми на прогулке в зависимости от ситуации, времени года, состояния детей); </a:t>
            </a:r>
            <a:b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1600" kern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-В </a:t>
            </a:r>
            <a:r>
              <a:rPr lang="ru-RU" sz="1600" kern="1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n-ea"/>
                <a:cs typeface="+mn-cs"/>
              </a:rPr>
              <a:t>домашних условиях.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291830"/>
            <a:ext cx="3019654" cy="163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774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251520" y="123478"/>
            <a:ext cx="8796600" cy="597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b="1" dirty="0" smtClean="0"/>
              <a:t>“</a:t>
            </a:r>
            <a:r>
              <a:rPr lang="ru" b="1" dirty="0"/>
              <a:t>Часики”</a:t>
            </a:r>
          </a:p>
        </p:txBody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311700" y="492100"/>
            <a:ext cx="8520600" cy="4381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i="1" dirty="0">
                <a:solidFill>
                  <a:srgbClr val="FF0000"/>
                </a:solidFill>
              </a:rPr>
              <a:t>Цель:Т</a:t>
            </a:r>
            <a:r>
              <a:rPr lang="ru" dirty="0">
                <a:solidFill>
                  <a:srgbClr val="FF0000"/>
                </a:solidFill>
              </a:rPr>
              <a:t>ренировка артикуляционного дыхания: согласование движений рук с дыхательными движениями грудной клетки.        </a:t>
            </a:r>
            <a:r>
              <a:rPr lang="ru" dirty="0">
                <a:solidFill>
                  <a:schemeClr val="dk1"/>
                </a:solidFill>
              </a:rPr>
              <a:t>                                                   </a:t>
            </a:r>
            <a:endParaRPr lang="ru" dirty="0" smtClean="0">
              <a:solidFill>
                <a:schemeClr val="dk1"/>
              </a:solidFill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dirty="0" smtClean="0">
                <a:solidFill>
                  <a:schemeClr val="dk1"/>
                </a:solidFill>
              </a:rPr>
              <a:t>    </a:t>
            </a:r>
            <a:endParaRPr lang="ru" b="1" dirty="0">
              <a:solidFill>
                <a:schemeClr val="dk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275606"/>
            <a:ext cx="5256584" cy="351123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title"/>
          </p:nvPr>
        </p:nvSpPr>
        <p:spPr>
          <a:xfrm>
            <a:off x="124250" y="175750"/>
            <a:ext cx="8520600" cy="597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b="1"/>
              <a:t>“Петушок”</a:t>
            </a:r>
          </a:p>
        </p:txBody>
      </p: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311700" y="773350"/>
            <a:ext cx="8520600" cy="3772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i="1" dirty="0">
                <a:solidFill>
                  <a:srgbClr val="FF0000"/>
                </a:solidFill>
              </a:rPr>
              <a:t>Цель: </a:t>
            </a:r>
            <a:r>
              <a:rPr lang="ru" dirty="0">
                <a:solidFill>
                  <a:srgbClr val="FF0000"/>
                </a:solidFill>
              </a:rPr>
              <a:t>Тренировка правильного носового дыхания; формирование углубленного выдоха; укрепление мышц лица.           </a:t>
            </a:r>
            <a:r>
              <a:rPr lang="ru" dirty="0">
                <a:solidFill>
                  <a:schemeClr val="dk1"/>
                </a:solidFill>
              </a:rPr>
              <a:t>                                        </a:t>
            </a:r>
            <a:endParaRPr lang="ru" dirty="0" smtClean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b="1" dirty="0" smtClean="0">
                <a:solidFill>
                  <a:schemeClr val="dk1"/>
                </a:solidFill>
              </a:rPr>
              <a:t>“</a:t>
            </a:r>
            <a:r>
              <a:rPr lang="ru" b="1" dirty="0">
                <a:solidFill>
                  <a:schemeClr val="dk1"/>
                </a:solidFill>
              </a:rPr>
              <a:t>Крыльями взмахнул петух (вдох)                                                                                </a:t>
            </a:r>
            <a:endParaRPr lang="ru" b="1" dirty="0" smtClean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b="1" dirty="0">
                <a:solidFill>
                  <a:schemeClr val="dk1"/>
                </a:solidFill>
              </a:rPr>
              <a:t> </a:t>
            </a:r>
            <a:r>
              <a:rPr lang="ru" b="1" dirty="0" smtClean="0">
                <a:solidFill>
                  <a:schemeClr val="dk1"/>
                </a:solidFill>
              </a:rPr>
              <a:t>Всех </a:t>
            </a:r>
            <a:r>
              <a:rPr lang="ru" b="1" dirty="0">
                <a:solidFill>
                  <a:schemeClr val="dk1"/>
                </a:solidFill>
              </a:rPr>
              <a:t>нас разбудил он вдруг” (ку-ка-ре-ку)-(выдох)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997" y="1787517"/>
            <a:ext cx="7592005" cy="275803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76256" y="2067694"/>
            <a:ext cx="100811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кукареку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>
            <a:spLocks noGrp="1"/>
          </p:cNvSpPr>
          <p:nvPr>
            <p:ph type="title"/>
          </p:nvPr>
        </p:nvSpPr>
        <p:spPr>
          <a:xfrm>
            <a:off x="311700" y="140600"/>
            <a:ext cx="8520600" cy="621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b="1"/>
              <a:t>“Насос”</a:t>
            </a:r>
          </a:p>
        </p:txBody>
      </p:sp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311700" y="761600"/>
            <a:ext cx="8520600" cy="3807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i="1" dirty="0">
                <a:solidFill>
                  <a:srgbClr val="FF0000"/>
                </a:solidFill>
              </a:rPr>
              <a:t>Цель: </a:t>
            </a:r>
            <a:r>
              <a:rPr lang="ru" dirty="0">
                <a:solidFill>
                  <a:srgbClr val="FF0000"/>
                </a:solidFill>
              </a:rPr>
              <a:t>Тренировка правильного носового дыхания; формирование ритмичного выдоха и его углубление.          </a:t>
            </a:r>
            <a:r>
              <a:rPr lang="ru" dirty="0">
                <a:solidFill>
                  <a:schemeClr val="dk1"/>
                </a:solidFill>
              </a:rPr>
              <a:t>                                                </a:t>
            </a:r>
            <a:endParaRPr lang="ru" dirty="0" smtClean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dirty="0" smtClean="0">
                <a:solidFill>
                  <a:schemeClr val="dk1"/>
                </a:solidFill>
              </a:rPr>
              <a:t>  </a:t>
            </a:r>
            <a:r>
              <a:rPr lang="ru" b="1" dirty="0">
                <a:solidFill>
                  <a:schemeClr val="dk1"/>
                </a:solidFill>
              </a:rPr>
              <a:t>“Накачаем мы воды (вдох)                                                                               </a:t>
            </a:r>
            <a:endParaRPr lang="ru" b="1" dirty="0" smtClean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b="1" dirty="0" smtClean="0">
                <a:solidFill>
                  <a:schemeClr val="dk1"/>
                </a:solidFill>
              </a:rPr>
              <a:t>  Чтобы </a:t>
            </a:r>
            <a:r>
              <a:rPr lang="ru" b="1" dirty="0">
                <a:solidFill>
                  <a:schemeClr val="dk1"/>
                </a:solidFill>
              </a:rPr>
              <a:t>поливать цветы” (громкое произношение звука “с-с-с”) (выдох).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2067694"/>
            <a:ext cx="4752528" cy="26614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311700" y="164025"/>
            <a:ext cx="8520600" cy="621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b="1"/>
              <a:t>“Куда плывет кораблик?”</a:t>
            </a:r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311700" y="738125"/>
            <a:ext cx="8520600" cy="3831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i="1" dirty="0">
                <a:solidFill>
                  <a:srgbClr val="FF0000"/>
                </a:solidFill>
              </a:rPr>
              <a:t>Цель: </a:t>
            </a:r>
            <a:r>
              <a:rPr lang="ru" dirty="0">
                <a:solidFill>
                  <a:srgbClr val="FF0000"/>
                </a:solidFill>
              </a:rPr>
              <a:t>Развитие речевого дыхания, тренировка мышц губ.  </a:t>
            </a:r>
            <a:r>
              <a:rPr lang="ru" dirty="0">
                <a:solidFill>
                  <a:schemeClr val="dk1"/>
                </a:solidFill>
              </a:rPr>
              <a:t>                         </a:t>
            </a:r>
            <a:endParaRPr lang="ru" dirty="0" smtClean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b="1" dirty="0" smtClean="0">
                <a:solidFill>
                  <a:schemeClr val="dk1"/>
                </a:solidFill>
              </a:rPr>
              <a:t>“</a:t>
            </a:r>
            <a:r>
              <a:rPr lang="ru" b="1" dirty="0">
                <a:solidFill>
                  <a:schemeClr val="dk1"/>
                </a:solidFill>
              </a:rPr>
              <a:t>Плывет, плывет кораблик, на запад на восток…” Предложить ребенку подуть на кораблик</a:t>
            </a:r>
            <a:r>
              <a:rPr lang="ru" b="1" dirty="0" smtClean="0">
                <a:solidFill>
                  <a:schemeClr val="dk1"/>
                </a:solidFill>
              </a:rPr>
              <a:t>.</a:t>
            </a:r>
            <a:endParaRPr lang="ru" b="1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b="1" dirty="0" smtClean="0">
                <a:solidFill>
                  <a:schemeClr val="dk1"/>
                </a:solidFill>
              </a:rPr>
              <a:t>Или предложить ребенку сдеалть мыльные пузыри.</a:t>
            </a:r>
            <a:endParaRPr lang="ru" b="1" dirty="0">
              <a:solidFill>
                <a:schemeClr val="dk1"/>
              </a:solidFill>
            </a:endParaRPr>
          </a:p>
        </p:txBody>
      </p:sp>
      <p:pic>
        <p:nvPicPr>
          <p:cNvPr id="169" name="Shape 169" descr="IMG_20170113_101622.jpg"/>
          <p:cNvPicPr preferRelativeResize="0"/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944325" y="1816050"/>
            <a:ext cx="3261876" cy="3198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692081"/>
            <a:ext cx="2450255" cy="34465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title"/>
          </p:nvPr>
        </p:nvSpPr>
        <p:spPr>
          <a:xfrm>
            <a:off x="443400" y="250975"/>
            <a:ext cx="8395200" cy="520575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endParaRPr b="1" dirty="0">
              <a:solidFill>
                <a:srgbClr val="0000FF"/>
              </a:solidFill>
            </a:endParaRPr>
          </a:p>
          <a:p>
            <a:pPr lvl="0" algn="ctr" rtl="0">
              <a:spcBef>
                <a:spcPts val="0"/>
              </a:spcBef>
              <a:buNone/>
            </a:pPr>
            <a:endParaRPr b="1" dirty="0">
              <a:solidFill>
                <a:srgbClr val="0000FF"/>
              </a:solidFill>
            </a:endParaRPr>
          </a:p>
          <a:p>
            <a:pPr lvl="0" algn="ctr" rtl="0">
              <a:spcBef>
                <a:spcPts val="0"/>
              </a:spcBef>
              <a:buNone/>
            </a:pPr>
            <a:r>
              <a:rPr lang="ru" b="1" dirty="0">
                <a:solidFill>
                  <a:srgbClr val="0000FF"/>
                </a:solidFill>
              </a:rPr>
              <a:t>Спасибо за внимание!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24" y="1635646"/>
            <a:ext cx="3168352" cy="316835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34</TotalTime>
  <Words>375</Words>
  <Application>Microsoft Office PowerPoint</Application>
  <PresentationFormat>Экран (16:9)</PresentationFormat>
  <Paragraphs>50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Garamond</vt:lpstr>
      <vt:lpstr>Савон</vt:lpstr>
      <vt:lpstr> Дыхательная гимнастика.</vt:lpstr>
      <vt:lpstr>    </vt:lpstr>
      <vt:lpstr>Дыхательная гимнастика</vt:lpstr>
      <vt:lpstr>Требования к проведению дыхательной гимнастики</vt:lpstr>
      <vt:lpstr>  </vt:lpstr>
      <vt:lpstr>Упражнения для дыхания полезны не только для профилактики простудных заболеваний, бронхитов и синуситов, они обучают ребенка правильному дыханию.</vt:lpstr>
      <vt:lpstr>Презентация PowerPoint</vt:lpstr>
      <vt:lpstr>“Часики”</vt:lpstr>
      <vt:lpstr>“Петушок”</vt:lpstr>
      <vt:lpstr>“Насос”</vt:lpstr>
      <vt:lpstr>“Куда плывет кораблик?”</vt:lpstr>
      <vt:lpstr>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здоровьесберегающих компетенций  старших дошкольников. Дыхательная гимнастика.</dc:title>
  <cp:lastModifiedBy>Ксения Лазарева</cp:lastModifiedBy>
  <cp:revision>8</cp:revision>
  <dcterms:modified xsi:type="dcterms:W3CDTF">2020-03-17T10:13:05Z</dcterms:modified>
</cp:coreProperties>
</file>