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29" autoAdjust="0"/>
  </p:normalViewPr>
  <p:slideViewPr>
    <p:cSldViewPr>
      <p:cViewPr>
        <p:scale>
          <a:sx n="41" d="100"/>
          <a:sy n="41" d="100"/>
        </p:scale>
        <p:origin x="-672" y="-3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22.xml"/><Relationship Id="rId2" Type="http://schemas.openxmlformats.org/officeDocument/2006/relationships/slide" Target="slides/slide21.xml"/><Relationship Id="rId1" Type="http://schemas.openxmlformats.org/officeDocument/2006/relationships/slide" Target="slides/slide20.xml"/><Relationship Id="rId4" Type="http://schemas.openxmlformats.org/officeDocument/2006/relationships/slide" Target="slides/slide2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altLang="en-US" smtClean="0"/>
              <a:t>Образец подзаголовка</a:t>
            </a:r>
            <a:endParaRPr lang="ru-RU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8FE11-433E-4A31-9DA7-27AAEE92712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A7C4C-149E-481D-857B-69CD7E68E080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6E838-F1E4-4962-BFBE-4F76FC0B283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1AD84-9C76-4F94-8134-E88777F3B13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BEDFE-EECB-4BB4-BDD4-83BC36B1BB0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CC627-C6F8-4B62-A291-7E8BADDBBA24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32867-498C-494E-98FD-E2B0ABD71AB2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F1BB3-BB9E-47A3-B451-3A5130AE04D4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BD854-DF48-4355-8BFD-832F90F4CDA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55F15-541A-4931-9C1C-AAED478D1ED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BA7C0-AD8A-4BEB-A9BF-C33A2C9D9F8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>
              <a:defRPr/>
            </a:pPr>
            <a:fld id="{4106C7D7-2818-4112-876B-22B96C54701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  <p:sp>
        <p:nvSpPr>
          <p:cNvPr id="2151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https://encrypted-tbn2.google.com/images?q=tbn:ANd9GcSnLtm7FT146W98XraPEXJXfrIW0qneCkkcXbiijHA4j5JpaOgI7A" TargetMode="External"/><Relationship Id="rId7" Type="http://schemas.openxmlformats.org/officeDocument/2006/relationships/image" Target="http://www.slipperybrick.com/wp-content/uploads/2009/07/key-usb-drive_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http://www.keystonelearning.com/userfiles/images/global/Wd07Int/image192.jpg" TargetMode="External"/><Relationship Id="rId5" Type="http://schemas.openxmlformats.org/officeDocument/2006/relationships/image" Target="http://1.bp.blogspot.com/-XhlrYOzYqbs/TsM2QbtSU2I/AAAAAAAAAtw/NqGWF1FfLzg/s1600/mindmap.JPG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2.jpeg"/><Relationship Id="rId9" Type="http://schemas.openxmlformats.org/officeDocument/2006/relationships/image" Target="http://www.todayandtomorrow.net/wp-content/uploads/2009/06/knot_collection_3.jp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520825" y="1524000"/>
            <a:ext cx="7623175" cy="1752600"/>
          </a:xfrm>
        </p:spPr>
        <p:txBody>
          <a:bodyPr/>
          <a:lstStyle/>
          <a:p>
            <a:pPr eaLnBrk="1" hangingPunct="1"/>
            <a:r>
              <a:rPr lang="ru-RU" dirty="0" smtClean="0"/>
              <a:t>Основные законы рисования </a:t>
            </a:r>
            <a:r>
              <a:rPr lang="ru-RU" dirty="0" err="1" smtClean="0"/>
              <a:t>Интеллект-карт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285750" y="285750"/>
            <a:ext cx="8643938" cy="6143625"/>
            <a:chOff x="4803" y="2425"/>
            <a:chExt cx="7901" cy="4320"/>
          </a:xfrm>
        </p:grpSpPr>
        <p:sp>
          <p:nvSpPr>
            <p:cNvPr id="4100" name="AutoShape 41"/>
            <p:cNvSpPr>
              <a:spLocks noChangeArrowheads="1" noTextEdit="1"/>
            </p:cNvSpPr>
            <p:nvPr/>
          </p:nvSpPr>
          <p:spPr bwMode="auto">
            <a:xfrm>
              <a:off x="4803" y="2425"/>
              <a:ext cx="7901" cy="4320"/>
            </a:xfrm>
            <a:prstGeom prst="rect">
              <a:avLst/>
            </a:prstGeom>
            <a:noFill/>
            <a:ln w="9525">
              <a:solidFill>
                <a:srgbClr val="FF00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1" name="Group 38"/>
            <p:cNvGrpSpPr>
              <a:grpSpLocks/>
            </p:cNvGrpSpPr>
            <p:nvPr/>
          </p:nvGrpSpPr>
          <p:grpSpPr bwMode="auto">
            <a:xfrm>
              <a:off x="7905" y="2685"/>
              <a:ext cx="1497" cy="708"/>
              <a:chOff x="5795" y="3655"/>
              <a:chExt cx="949" cy="609"/>
            </a:xfrm>
          </p:grpSpPr>
          <p:pic>
            <p:nvPicPr>
              <p:cNvPr id="4136" name="Picture 40" descr="https://encrypted-tbn2.google.com/images?q=tbn:ANd9GcSnLtm7FT146W98XraPEXJXfrIW0qneCkkcXbiijHA4j5JpaOgI7A"/>
              <p:cNvPicPr>
                <a:picLocks noChangeArrowheads="1"/>
              </p:cNvPicPr>
              <p:nvPr/>
            </p:nvPicPr>
            <p:blipFill>
              <a:blip r:embed="rId2" r:link="rId3" cstate="print">
                <a:lum bright="-20000" contrast="40000"/>
              </a:blip>
              <a:srcRect/>
              <a:stretch>
                <a:fillRect/>
              </a:stretch>
            </p:blipFill>
            <p:spPr bwMode="auto">
              <a:xfrm rot="2736554">
                <a:off x="6048" y="3599"/>
                <a:ext cx="516" cy="8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137" name="WordArt 39"/>
              <p:cNvSpPr>
                <a:spLocks noChangeArrowheads="1" noChangeShapeType="1" noTextEdit="1"/>
              </p:cNvSpPr>
              <p:nvPr/>
            </p:nvSpPr>
            <p:spPr bwMode="auto">
              <a:xfrm rot="-801477">
                <a:off x="5795" y="3655"/>
                <a:ext cx="949" cy="246"/>
              </a:xfrm>
              <a:prstGeom prst="rect">
                <a:avLst/>
              </a:prstGeom>
            </p:spPr>
            <p:txBody>
              <a:bodyPr wrap="none" fromWordArt="1">
                <a:prstTxWarp prst="textDeflateBottom">
                  <a:avLst>
                    <a:gd name="adj" fmla="val 53125"/>
                  </a:avLst>
                </a:prstTxWarp>
              </a:bodyPr>
              <a:lstStyle/>
              <a:p>
                <a:pPr algn="ctr"/>
                <a:r>
                  <a:rPr lang="ru-RU" sz="3600" kern="10">
                    <a:ln w="9525">
                      <a:solidFill>
                        <a:srgbClr val="CC99FF"/>
                      </a:solidFill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6600CC"/>
                        </a:gs>
                        <a:gs pos="100000">
                          <a:srgbClr val="CC00CC"/>
                        </a:gs>
                      </a:gsLst>
                      <a:lin ang="6180000" scaled="1"/>
                    </a:gradFill>
                    <a:effectLst>
                      <a:outerShdw dist="53882" dir="2700000" algn="ctr" rotWithShape="0">
                        <a:srgbClr val="9999FF">
                          <a:alpha val="79999"/>
                        </a:srgbClr>
                      </a:outerShdw>
                    </a:effectLst>
                    <a:latin typeface="Impact"/>
                  </a:rPr>
                  <a:t>СВЯЗЬ</a:t>
                </a:r>
              </a:p>
            </p:txBody>
          </p:sp>
        </p:grpSp>
        <p:grpSp>
          <p:nvGrpSpPr>
            <p:cNvPr id="4102" name="Group 4"/>
            <p:cNvGrpSpPr>
              <a:grpSpLocks/>
            </p:cNvGrpSpPr>
            <p:nvPr/>
          </p:nvGrpSpPr>
          <p:grpSpPr bwMode="auto">
            <a:xfrm>
              <a:off x="4931" y="2629"/>
              <a:ext cx="7324" cy="3978"/>
              <a:chOff x="4931" y="2629"/>
              <a:chExt cx="7324" cy="3978"/>
            </a:xfrm>
          </p:grpSpPr>
          <p:cxnSp>
            <p:nvCxnSpPr>
              <p:cNvPr id="4103" name="AutoShape 37"/>
              <p:cNvCxnSpPr>
                <a:cxnSpLocks noChangeShapeType="1"/>
              </p:cNvCxnSpPr>
              <p:nvPr/>
            </p:nvCxnSpPr>
            <p:spPr bwMode="auto">
              <a:xfrm rot="-5400000">
                <a:off x="8503" y="2837"/>
                <a:ext cx="1027" cy="730"/>
              </a:xfrm>
              <a:prstGeom prst="curvedConnector4">
                <a:avLst>
                  <a:gd name="adj1" fmla="val 29648"/>
                  <a:gd name="adj2" fmla="val 130148"/>
                </a:avLst>
              </a:prstGeom>
              <a:noFill/>
              <a:ln w="76200">
                <a:solidFill>
                  <a:srgbClr val="FF00FF"/>
                </a:solidFill>
                <a:round/>
                <a:headEnd/>
                <a:tailEnd type="triangle" w="med" len="med"/>
              </a:ln>
            </p:spPr>
          </p:cxnSp>
          <p:grpSp>
            <p:nvGrpSpPr>
              <p:cNvPr id="4104" name="Group 33"/>
              <p:cNvGrpSpPr>
                <a:grpSpLocks/>
              </p:cNvGrpSpPr>
              <p:nvPr/>
            </p:nvGrpSpPr>
            <p:grpSpPr bwMode="auto">
              <a:xfrm>
                <a:off x="7615" y="3715"/>
                <a:ext cx="2125" cy="1242"/>
                <a:chOff x="5427" y="3087"/>
                <a:chExt cx="5535" cy="3600"/>
              </a:xfrm>
            </p:grpSpPr>
            <p:sp>
              <p:nvSpPr>
                <p:cNvPr id="4133" name="WordArt 36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6507" y="3087"/>
                  <a:ext cx="3240" cy="900"/>
                </a:xfrm>
                <a:prstGeom prst="rect">
                  <a:avLst/>
                </a:prstGeom>
              </p:spPr>
              <p:txBody>
                <a:bodyPr wrap="none" fromWordArt="1">
                  <a:prstTxWarp prst="textDeflateBottom">
                    <a:avLst>
                      <a:gd name="adj" fmla="val 53125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9525">
                        <a:noFill/>
                        <a:round/>
                        <a:headEnd/>
                        <a:tailEnd/>
                      </a:ln>
                      <a:gradFill rotWithShape="1">
                        <a:gsLst>
                          <a:gs pos="0">
                            <a:srgbClr val="FFFF00"/>
                          </a:gs>
                          <a:gs pos="100000">
                            <a:srgbClr val="FF993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effectLst>
                        <a:outerShdw dist="35921" dir="2700000" algn="ctr" rotWithShape="0">
                          <a:srgbClr val="C0C0C0">
                            <a:alpha val="79999"/>
                          </a:srgbClr>
                        </a:outerShdw>
                      </a:effectLst>
                      <a:latin typeface="Impact"/>
                    </a:rPr>
                    <a:t>ЭЛЕМЕНТЫ</a:t>
                  </a:r>
                </a:p>
              </p:txBody>
            </p:sp>
            <p:pic>
              <p:nvPicPr>
                <p:cNvPr id="4134" name="Picture 35" descr="http://1.bp.blogspot.com/-XhlrYOzYqbs/TsM2QbtSU2I/AAAAAAAAAtw/NqGWF1FfLzg/s1600/mindmap.JPG"/>
                <p:cNvPicPr>
                  <a:picLocks noChangeArrowheads="1"/>
                </p:cNvPicPr>
                <p:nvPr/>
              </p:nvPicPr>
              <p:blipFill>
                <a:blip r:embed="rId4" r:link="rId5" cstate="print">
                  <a:lum bright="-20000" contrast="40000"/>
                </a:blip>
                <a:srcRect/>
                <a:stretch>
                  <a:fillRect/>
                </a:stretch>
              </p:blipFill>
              <p:spPr bwMode="auto">
                <a:xfrm>
                  <a:off x="6867" y="3807"/>
                  <a:ext cx="2520" cy="233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135" name="WordArt 34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5427" y="5787"/>
                  <a:ext cx="5535" cy="900"/>
                </a:xfrm>
                <a:prstGeom prst="rect">
                  <a:avLst/>
                </a:prstGeom>
              </p:spPr>
              <p:txBody>
                <a:bodyPr wrap="none" fromWordArt="1">
                  <a:prstTxWarp prst="textDeflateTop">
                    <a:avLst>
                      <a:gd name="adj" fmla="val 46875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9525">
                        <a:noFill/>
                        <a:round/>
                        <a:headEnd/>
                        <a:tailEnd/>
                      </a:ln>
                      <a:gradFill rotWithShape="1">
                        <a:gsLst>
                          <a:gs pos="0">
                            <a:srgbClr val="FFFF00"/>
                          </a:gs>
                          <a:gs pos="100000">
                            <a:srgbClr val="FF993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effectLst>
                        <a:outerShdw dist="35921" dir="2700000" algn="ctr" rotWithShape="0">
                          <a:srgbClr val="C0C0C0">
                            <a:alpha val="79999"/>
                          </a:srgbClr>
                        </a:outerShdw>
                      </a:effectLst>
                      <a:latin typeface="Impact"/>
                    </a:rPr>
                    <a:t>ИНТЕЛЛЕКТ КАРТЫ</a:t>
                  </a:r>
                </a:p>
              </p:txBody>
            </p:sp>
          </p:grpSp>
          <p:grpSp>
            <p:nvGrpSpPr>
              <p:cNvPr id="4105" name="Group 29"/>
              <p:cNvGrpSpPr>
                <a:grpSpLocks/>
              </p:cNvGrpSpPr>
              <p:nvPr/>
            </p:nvGrpSpPr>
            <p:grpSpPr bwMode="auto">
              <a:xfrm>
                <a:off x="4931" y="4815"/>
                <a:ext cx="1491" cy="1085"/>
                <a:chOff x="5959" y="4907"/>
                <a:chExt cx="1018" cy="890"/>
              </a:xfrm>
            </p:grpSpPr>
            <p:pic>
              <p:nvPicPr>
                <p:cNvPr id="4130" name="Picture 32" descr="http://www.slipperybrick.com/wp-content/uploads/2009/07/key-usb-drive_2.jpg"/>
                <p:cNvPicPr>
                  <a:picLocks noChangeArrowheads="1"/>
                </p:cNvPicPr>
                <p:nvPr/>
              </p:nvPicPr>
              <p:blipFill>
                <a:blip r:embed="rId6" r:link="rId7" cstate="print">
                  <a:lum bright="-20000" contrast="40000"/>
                </a:blip>
                <a:srcRect/>
                <a:stretch>
                  <a:fillRect/>
                </a:stretch>
              </p:blipFill>
              <p:spPr bwMode="auto">
                <a:xfrm rot="10800000">
                  <a:off x="6073" y="5060"/>
                  <a:ext cx="851" cy="5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131" name="WordArt 31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6013" y="4907"/>
                  <a:ext cx="964" cy="216"/>
                </a:xfrm>
                <a:prstGeom prst="rect">
                  <a:avLst/>
                </a:prstGeom>
              </p:spPr>
              <p:txBody>
                <a:bodyPr wrap="none" fromWordArt="1">
                  <a:prstTxWarp prst="textDeflateBottom">
                    <a:avLst>
                      <a:gd name="adj" fmla="val 53125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9525">
                        <a:solidFill>
                          <a:srgbClr val="CC99FF"/>
                        </a:solidFill>
                        <a:round/>
                        <a:headEnd/>
                        <a:tailEnd/>
                      </a:ln>
                      <a:gradFill rotWithShape="1">
                        <a:gsLst>
                          <a:gs pos="0">
                            <a:srgbClr val="6600CC"/>
                          </a:gs>
                          <a:gs pos="100000">
                            <a:srgbClr val="CC00CC"/>
                          </a:gs>
                        </a:gsLst>
                        <a:lin ang="5400000" scaled="1"/>
                      </a:gradFill>
                      <a:effectLst>
                        <a:outerShdw dist="53882" dir="2700000" algn="ctr" rotWithShape="0">
                          <a:srgbClr val="9999FF">
                            <a:alpha val="79999"/>
                          </a:srgbClr>
                        </a:outerShdw>
                      </a:effectLst>
                      <a:latin typeface="Impact"/>
                    </a:rPr>
                    <a:t>КЛЮЧЕВЫЕ</a:t>
                  </a:r>
                </a:p>
              </p:txBody>
            </p:sp>
            <p:sp>
              <p:nvSpPr>
                <p:cNvPr id="4132" name="WordArt 30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5959" y="5532"/>
                  <a:ext cx="1011" cy="265"/>
                </a:xfrm>
                <a:prstGeom prst="rect">
                  <a:avLst/>
                </a:prstGeom>
              </p:spPr>
              <p:txBody>
                <a:bodyPr wrap="none" fromWordArt="1">
                  <a:prstTxWarp prst="textDeflateTop">
                    <a:avLst>
                      <a:gd name="adj" fmla="val 46875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9525">
                        <a:solidFill>
                          <a:srgbClr val="CC99FF"/>
                        </a:solidFill>
                        <a:round/>
                        <a:headEnd/>
                        <a:tailEnd/>
                      </a:ln>
                      <a:gradFill rotWithShape="1">
                        <a:gsLst>
                          <a:gs pos="0">
                            <a:srgbClr val="6600CC"/>
                          </a:gs>
                          <a:gs pos="100000">
                            <a:srgbClr val="CC00CC"/>
                          </a:gs>
                        </a:gsLst>
                        <a:lin ang="5400000" scaled="1"/>
                      </a:gradFill>
                      <a:effectLst>
                        <a:outerShdw dist="53882" dir="2700000" algn="ctr" rotWithShape="0">
                          <a:srgbClr val="9999FF">
                            <a:alpha val="79999"/>
                          </a:srgbClr>
                        </a:outerShdw>
                      </a:effectLst>
                      <a:latin typeface="Impact"/>
                    </a:rPr>
                    <a:t>СЛОВА</a:t>
                  </a:r>
                </a:p>
              </p:txBody>
            </p:sp>
          </p:grpSp>
          <p:cxnSp>
            <p:nvCxnSpPr>
              <p:cNvPr id="4106" name="AutoShape 28"/>
              <p:cNvCxnSpPr>
                <a:cxnSpLocks noChangeShapeType="1"/>
              </p:cNvCxnSpPr>
              <p:nvPr/>
            </p:nvCxnSpPr>
            <p:spPr bwMode="auto">
              <a:xfrm rot="10800000" flipV="1">
                <a:off x="5716" y="3870"/>
                <a:ext cx="2314" cy="945"/>
              </a:xfrm>
              <a:prstGeom prst="curvedConnector2">
                <a:avLst/>
              </a:prstGeom>
              <a:noFill/>
              <a:ln w="76200">
                <a:solidFill>
                  <a:srgbClr val="33CCCC"/>
                </a:solidFill>
                <a:round/>
                <a:headEnd/>
                <a:tailEnd type="triangle" w="med" len="med"/>
              </a:ln>
            </p:spPr>
          </p:cxnSp>
          <p:grpSp>
            <p:nvGrpSpPr>
              <p:cNvPr id="4107" name="Group 25"/>
              <p:cNvGrpSpPr>
                <a:grpSpLocks/>
              </p:cNvGrpSpPr>
              <p:nvPr/>
            </p:nvGrpSpPr>
            <p:grpSpPr bwMode="auto">
              <a:xfrm>
                <a:off x="10277" y="4988"/>
                <a:ext cx="1343" cy="860"/>
                <a:chOff x="9937" y="2945"/>
                <a:chExt cx="1035" cy="725"/>
              </a:xfrm>
            </p:grpSpPr>
            <p:pic>
              <p:nvPicPr>
                <p:cNvPr id="4128" name="Picture 27" descr="http://www.todayandtomorrow.net/wp-content/uploads/2009/06/knot_collection_3.jpg"/>
                <p:cNvPicPr>
                  <a:picLocks noChangeArrowheads="1"/>
                </p:cNvPicPr>
                <p:nvPr/>
              </p:nvPicPr>
              <p:blipFill>
                <a:blip r:embed="rId8" r:link="rId9" cstate="print">
                  <a:lum bright="-20000" contrast="40000"/>
                </a:blip>
                <a:srcRect/>
                <a:stretch>
                  <a:fillRect/>
                </a:stretch>
              </p:blipFill>
              <p:spPr bwMode="auto">
                <a:xfrm>
                  <a:off x="9953" y="3159"/>
                  <a:ext cx="980" cy="51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4129" name="WordArt 26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9937" y="2945"/>
                  <a:ext cx="1035" cy="313"/>
                </a:xfrm>
                <a:prstGeom prst="rect">
                  <a:avLst/>
                </a:prstGeom>
              </p:spPr>
              <p:txBody>
                <a:bodyPr wrap="none" fromWordArt="1">
                  <a:prstTxWarp prst="textDeflateBottom">
                    <a:avLst>
                      <a:gd name="adj" fmla="val 53125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9525">
                        <a:solidFill>
                          <a:srgbClr val="CC99FF"/>
                        </a:solidFill>
                        <a:round/>
                        <a:headEnd/>
                        <a:tailEnd/>
                      </a:ln>
                      <a:gradFill rotWithShape="1">
                        <a:gsLst>
                          <a:gs pos="0">
                            <a:srgbClr val="6600CC"/>
                          </a:gs>
                          <a:gs pos="100000">
                            <a:srgbClr val="CC00CC"/>
                          </a:gs>
                        </a:gsLst>
                        <a:lin ang="5400000" scaled="1"/>
                      </a:gradFill>
                      <a:effectLst>
                        <a:outerShdw dist="53882" dir="2700000" algn="ctr" rotWithShape="0">
                          <a:srgbClr val="9999FF">
                            <a:alpha val="79999"/>
                          </a:srgbClr>
                        </a:outerShdw>
                      </a:effectLst>
                      <a:latin typeface="Impact"/>
                    </a:rPr>
                    <a:t>УЗЛЫ</a:t>
                  </a:r>
                </a:p>
              </p:txBody>
            </p:sp>
          </p:grpSp>
          <p:cxnSp>
            <p:nvCxnSpPr>
              <p:cNvPr id="4108" name="AutoShape 24"/>
              <p:cNvCxnSpPr>
                <a:cxnSpLocks noChangeShapeType="1"/>
              </p:cNvCxnSpPr>
              <p:nvPr/>
            </p:nvCxnSpPr>
            <p:spPr bwMode="auto">
              <a:xfrm>
                <a:off x="9274" y="3870"/>
                <a:ext cx="1674" cy="1118"/>
              </a:xfrm>
              <a:prstGeom prst="curvedConnector2">
                <a:avLst/>
              </a:prstGeom>
              <a:noFill/>
              <a:ln w="76200">
                <a:solidFill>
                  <a:srgbClr val="800080"/>
                </a:solidFill>
                <a:round/>
                <a:headEnd/>
                <a:tailEnd type="triangle" w="med" len="med"/>
              </a:ln>
            </p:spPr>
          </p:cxnSp>
          <p:grpSp>
            <p:nvGrpSpPr>
              <p:cNvPr id="4109" name="Group 20"/>
              <p:cNvGrpSpPr>
                <a:grpSpLocks/>
              </p:cNvGrpSpPr>
              <p:nvPr/>
            </p:nvGrpSpPr>
            <p:grpSpPr bwMode="auto">
              <a:xfrm>
                <a:off x="5160" y="3257"/>
                <a:ext cx="1712" cy="767"/>
                <a:chOff x="5150" y="3514"/>
                <a:chExt cx="1220" cy="318"/>
              </a:xfrm>
            </p:grpSpPr>
            <p:cxnSp>
              <p:nvCxnSpPr>
                <p:cNvPr id="4125" name="AutoShape 23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5150" y="3591"/>
                  <a:ext cx="931" cy="195"/>
                </a:xfrm>
                <a:prstGeom prst="curvedConnector5">
                  <a:avLst>
                    <a:gd name="adj1" fmla="val -13963"/>
                    <a:gd name="adj2" fmla="val 42083"/>
                    <a:gd name="adj3" fmla="val 114000"/>
                  </a:avLst>
                </a:prstGeom>
                <a:noFill/>
                <a:ln w="76200">
                  <a:solidFill>
                    <a:srgbClr val="FF0000"/>
                  </a:solidFill>
                  <a:round/>
                  <a:headEnd/>
                  <a:tailEnd/>
                </a:ln>
              </p:spPr>
            </p:cxnSp>
            <p:sp>
              <p:nvSpPr>
                <p:cNvPr id="4126" name="WordArt 22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5156" y="3514"/>
                  <a:ext cx="1214" cy="154"/>
                </a:xfrm>
                <a:prstGeom prst="rect">
                  <a:avLst/>
                </a:prstGeom>
              </p:spPr>
              <p:txBody>
                <a:bodyPr wrap="none" fromWordArt="1">
                  <a:prstTxWarp prst="textWave1">
                    <a:avLst>
                      <a:gd name="adj1" fmla="val 13005"/>
                      <a:gd name="adj2" fmla="val 0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19050">
                        <a:solidFill>
                          <a:srgbClr val="99CCFF"/>
                        </a:solidFill>
                        <a:round/>
                        <a:headEnd/>
                        <a:tailEnd/>
                      </a:ln>
                      <a:solidFill>
                        <a:srgbClr val="0066CC"/>
                      </a:solidFill>
                      <a:effectLst>
                        <a:outerShdw dist="35921" dir="2700000" algn="ctr" rotWithShape="0">
                          <a:srgbClr val="990000"/>
                        </a:outerShdw>
                      </a:effectLst>
                      <a:latin typeface="Impact"/>
                    </a:rPr>
                    <a:t>соединительные</a:t>
                  </a:r>
                </a:p>
              </p:txBody>
            </p:sp>
            <p:sp>
              <p:nvSpPr>
                <p:cNvPr id="4127" name="WordArt 21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5313" y="3740"/>
                  <a:ext cx="762" cy="92"/>
                </a:xfrm>
                <a:prstGeom prst="rect">
                  <a:avLst/>
                </a:prstGeom>
              </p:spPr>
              <p:txBody>
                <a:bodyPr wrap="none" fromWordArt="1">
                  <a:prstTxWarp prst="textWave1">
                    <a:avLst>
                      <a:gd name="adj1" fmla="val 13005"/>
                      <a:gd name="adj2" fmla="val 0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19050">
                        <a:solidFill>
                          <a:srgbClr val="99CCFF"/>
                        </a:solidFill>
                        <a:round/>
                        <a:headEnd/>
                        <a:tailEnd/>
                      </a:ln>
                      <a:solidFill>
                        <a:srgbClr val="0066CC"/>
                      </a:solidFill>
                      <a:effectLst>
                        <a:outerShdw dist="35921" dir="2700000" algn="ctr" rotWithShape="0">
                          <a:srgbClr val="990000"/>
                        </a:outerShdw>
                      </a:effectLst>
                      <a:latin typeface="Impact"/>
                    </a:rPr>
                    <a:t>линии</a:t>
                  </a:r>
                </a:p>
              </p:txBody>
            </p:sp>
          </p:grpSp>
          <p:grpSp>
            <p:nvGrpSpPr>
              <p:cNvPr id="4110" name="Group 17"/>
              <p:cNvGrpSpPr>
                <a:grpSpLocks/>
              </p:cNvGrpSpPr>
              <p:nvPr/>
            </p:nvGrpSpPr>
            <p:grpSpPr bwMode="auto">
              <a:xfrm>
                <a:off x="5104" y="2629"/>
                <a:ext cx="1221" cy="391"/>
                <a:chOff x="5426" y="2597"/>
                <a:chExt cx="931" cy="222"/>
              </a:xfrm>
            </p:grpSpPr>
            <p:sp>
              <p:nvSpPr>
                <p:cNvPr id="4123" name="Line 19"/>
                <p:cNvSpPr>
                  <a:spLocks noChangeShapeType="1"/>
                </p:cNvSpPr>
                <p:nvPr/>
              </p:nvSpPr>
              <p:spPr bwMode="auto">
                <a:xfrm flipV="1">
                  <a:off x="5435" y="2806"/>
                  <a:ext cx="922" cy="13"/>
                </a:xfrm>
                <a:prstGeom prst="line">
                  <a:avLst/>
                </a:prstGeom>
                <a:noFill/>
                <a:ln w="571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124" name="WordArt 18"/>
                <p:cNvSpPr>
                  <a:spLocks noChangeArrowheads="1" noChangeShapeType="1" noTextEdit="1"/>
                </p:cNvSpPr>
                <p:nvPr/>
              </p:nvSpPr>
              <p:spPr bwMode="auto">
                <a:xfrm>
                  <a:off x="5426" y="2597"/>
                  <a:ext cx="914" cy="129"/>
                </a:xfrm>
                <a:prstGeom prst="rect">
                  <a:avLst/>
                </a:prstGeom>
              </p:spPr>
              <p:txBody>
                <a:bodyPr wrap="none" fromWordArt="1">
                  <a:prstTxWarp prst="textWave1">
                    <a:avLst>
                      <a:gd name="adj1" fmla="val 13005"/>
                      <a:gd name="adj2" fmla="val 0"/>
                    </a:avLst>
                  </a:prstTxWarp>
                </a:bodyPr>
                <a:lstStyle/>
                <a:p>
                  <a:pPr algn="ctr"/>
                  <a:r>
                    <a:rPr lang="ru-RU" sz="3600" kern="10">
                      <a:ln w="19050">
                        <a:solidFill>
                          <a:srgbClr val="99CCFF"/>
                        </a:solidFill>
                        <a:round/>
                        <a:headEnd/>
                        <a:tailEnd/>
                      </a:ln>
                      <a:solidFill>
                        <a:srgbClr val="0066CC"/>
                      </a:solidFill>
                      <a:effectLst>
                        <a:outerShdw dist="35921" dir="2700000" algn="ctr" rotWithShape="0">
                          <a:srgbClr val="990000"/>
                        </a:outerShdw>
                      </a:effectLst>
                      <a:latin typeface="Impact"/>
                    </a:rPr>
                    <a:t>линии</a:t>
                  </a:r>
                </a:p>
              </p:txBody>
            </p:sp>
          </p:grpSp>
          <p:cxnSp>
            <p:nvCxnSpPr>
              <p:cNvPr id="4111" name="AutoShape 16"/>
              <p:cNvCxnSpPr>
                <a:cxnSpLocks noChangeShapeType="1"/>
              </p:cNvCxnSpPr>
              <p:nvPr/>
            </p:nvCxnSpPr>
            <p:spPr bwMode="auto">
              <a:xfrm rot="10800000" flipV="1">
                <a:off x="6325" y="2967"/>
                <a:ext cx="1600" cy="13"/>
              </a:xfrm>
              <a:prstGeom prst="curvedConnector2">
                <a:avLst/>
              </a:prstGeom>
              <a:noFill/>
              <a:ln w="38100">
                <a:solidFill>
                  <a:srgbClr val="FF00FF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4112" name="AutoShape 15"/>
              <p:cNvCxnSpPr>
                <a:cxnSpLocks noChangeShapeType="1"/>
              </p:cNvCxnSpPr>
              <p:nvPr/>
            </p:nvCxnSpPr>
            <p:spPr bwMode="auto">
              <a:xfrm rot="10800000" flipV="1">
                <a:off x="6880" y="2967"/>
                <a:ext cx="1045" cy="476"/>
              </a:xfrm>
              <a:prstGeom prst="curvedConnector3">
                <a:avLst>
                  <a:gd name="adj1" fmla="val 52333"/>
                </a:avLst>
              </a:prstGeom>
              <a:noFill/>
              <a:ln w="38100">
                <a:solidFill>
                  <a:srgbClr val="FF00FF"/>
                </a:solidFill>
                <a:round/>
                <a:headEnd/>
                <a:tailEnd type="triangle" w="med" len="med"/>
              </a:ln>
            </p:spPr>
          </p:cxnSp>
          <p:pic>
            <p:nvPicPr>
              <p:cNvPr id="4113" name="Picture 14" descr="http://www.keystonelearning.com/userfiles/images/global/Wd07Int/image192.jpg"/>
              <p:cNvPicPr>
                <a:picLocks noChangeArrowheads="1"/>
              </p:cNvPicPr>
              <p:nvPr/>
            </p:nvPicPr>
            <p:blipFill>
              <a:blip r:embed="rId10" r:link="rId11" cstate="print">
                <a:lum bright="-20000" contrast="40000"/>
              </a:blip>
              <a:srcRect/>
              <a:stretch>
                <a:fillRect/>
              </a:stretch>
            </p:blipFill>
            <p:spPr bwMode="auto">
              <a:xfrm>
                <a:off x="7133" y="5111"/>
                <a:ext cx="1606" cy="9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4114" name="AutoShape 13"/>
              <p:cNvCxnSpPr>
                <a:cxnSpLocks noChangeShapeType="1"/>
              </p:cNvCxnSpPr>
              <p:nvPr/>
            </p:nvCxnSpPr>
            <p:spPr bwMode="auto">
              <a:xfrm rot="16200000" flipH="1">
                <a:off x="5549" y="6023"/>
                <a:ext cx="562" cy="315"/>
              </a:xfrm>
              <a:prstGeom prst="curvedConnector2">
                <a:avLst/>
              </a:prstGeom>
              <a:noFill/>
              <a:ln w="38100">
                <a:solidFill>
                  <a:srgbClr val="33CCCC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4115" name="AutoShape 12"/>
              <p:cNvCxnSpPr>
                <a:cxnSpLocks noChangeShapeType="1"/>
              </p:cNvCxnSpPr>
              <p:nvPr/>
            </p:nvCxnSpPr>
            <p:spPr bwMode="auto">
              <a:xfrm rot="16200000" flipH="1">
                <a:off x="6732" y="4840"/>
                <a:ext cx="144" cy="2264"/>
              </a:xfrm>
              <a:prstGeom prst="curvedConnector3">
                <a:avLst>
                  <a:gd name="adj1" fmla="val 200278"/>
                </a:avLst>
              </a:prstGeom>
              <a:noFill/>
              <a:ln w="38100">
                <a:solidFill>
                  <a:srgbClr val="33CCCC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4116" name="AutoShape 11"/>
              <p:cNvSpPr>
                <a:spLocks noChangeArrowheads="1"/>
              </p:cNvSpPr>
              <p:nvPr/>
            </p:nvSpPr>
            <p:spPr bwMode="auto">
              <a:xfrm>
                <a:off x="5987" y="6338"/>
                <a:ext cx="2989" cy="248"/>
              </a:xfrm>
              <a:prstGeom prst="roundRect">
                <a:avLst>
                  <a:gd name="adj" fmla="val 16667"/>
                </a:avLst>
              </a:prstGeom>
              <a:solidFill>
                <a:srgbClr val="0000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 eaLnBrk="0" hangingPunct="0"/>
                <a:r>
                  <a:rPr lang="ru-RU" sz="1600" b="1">
                    <a:solidFill>
                      <a:srgbClr val="FF0000"/>
                    </a:solidFill>
                    <a:cs typeface="Times New Roman" pitchFamily="18" charset="0"/>
                  </a:rPr>
                  <a:t>ТЕКСТ В АВТОФИГУРЕ</a:t>
                </a:r>
                <a:endParaRPr lang="ru-RU"/>
              </a:p>
            </p:txBody>
          </p:sp>
          <p:sp>
            <p:nvSpPr>
              <p:cNvPr id="4117" name="WordArt 10"/>
              <p:cNvSpPr>
                <a:spLocks noChangeArrowheads="1" noChangeShapeType="1" noTextEdit="1"/>
              </p:cNvSpPr>
              <p:nvPr/>
            </p:nvSpPr>
            <p:spPr bwMode="auto">
              <a:xfrm>
                <a:off x="10631" y="2717"/>
                <a:ext cx="1624" cy="344"/>
              </a:xfrm>
              <a:prstGeom prst="rect">
                <a:avLst/>
              </a:prstGeom>
            </p:spPr>
            <p:txBody>
              <a:bodyPr wrap="none" fromWordArt="1">
                <a:prstTxWarp prst="textDeflateBottom">
                  <a:avLst>
                    <a:gd name="adj" fmla="val 53125"/>
                  </a:avLst>
                </a:prstTxWarp>
                <a:scene3d>
                  <a:camera prst="legacyObliqueTopLeft"/>
                  <a:lightRig rig="legacyNormal3" dir="r"/>
                </a:scene3d>
                <a:sp3d extrusionH="201600" prstMaterial="legacyMatte">
                  <a:extrusionClr>
                    <a:srgbClr val="0066CC"/>
                  </a:extrusionClr>
                </a:sp3d>
              </a:bodyPr>
              <a:lstStyle/>
              <a:p>
                <a:pPr algn="ctr"/>
                <a:r>
                  <a:rPr lang="ru-RU" sz="3600" kern="10">
                    <a:ln w="9525"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FF9999"/>
                        </a:gs>
                      </a:gsLst>
                      <a:lin ang="5400000" scaled="1"/>
                    </a:gradFill>
                    <a:latin typeface="Times New Roman"/>
                    <a:cs typeface="Times New Roman"/>
                  </a:rPr>
                  <a:t>КАРТИНКИ</a:t>
                </a:r>
              </a:p>
            </p:txBody>
          </p:sp>
          <p:sp>
            <p:nvSpPr>
              <p:cNvPr id="4118" name="WordArt 9"/>
              <p:cNvSpPr>
                <a:spLocks noChangeArrowheads="1" noChangeShapeType="1" noTextEdit="1"/>
              </p:cNvSpPr>
              <p:nvPr/>
            </p:nvSpPr>
            <p:spPr bwMode="auto">
              <a:xfrm>
                <a:off x="10087" y="3318"/>
                <a:ext cx="1562" cy="330"/>
              </a:xfrm>
              <a:prstGeom prst="rect">
                <a:avLst/>
              </a:prstGeom>
            </p:spPr>
            <p:txBody>
              <a:bodyPr wrap="none" fromWordArt="1">
                <a:prstTxWarp prst="textDeflate">
                  <a:avLst>
                    <a:gd name="adj" fmla="val 18750"/>
                  </a:avLst>
                </a:prstTxWarp>
                <a:scene3d>
                  <a:camera prst="legacyObliqueTopLeft"/>
                  <a:lightRig rig="legacyNormal3" dir="r"/>
                </a:scene3d>
                <a:sp3d extrusionH="201600" prstMaterial="legacyMatte">
                  <a:extrusionClr>
                    <a:srgbClr val="0066CC"/>
                  </a:extrusionClr>
                </a:sp3d>
              </a:bodyPr>
              <a:lstStyle/>
              <a:p>
                <a:pPr algn="ctr"/>
                <a:r>
                  <a:rPr lang="ru-RU" sz="3600" kern="10">
                    <a:ln w="9525"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FF9999"/>
                        </a:gs>
                      </a:gsLst>
                      <a:lin ang="5400000" scaled="1"/>
                    </a:gradFill>
                    <a:latin typeface="Times New Roman"/>
                    <a:cs typeface="Times New Roman"/>
                  </a:rPr>
                  <a:t>РИСУНКИ</a:t>
                </a:r>
              </a:p>
            </p:txBody>
          </p:sp>
          <p:sp>
            <p:nvSpPr>
              <p:cNvPr id="4119" name="WordArt 8"/>
              <p:cNvSpPr>
                <a:spLocks noChangeArrowheads="1" noChangeShapeType="1" noTextEdit="1"/>
              </p:cNvSpPr>
              <p:nvPr/>
            </p:nvSpPr>
            <p:spPr bwMode="auto">
              <a:xfrm>
                <a:off x="10177" y="6249"/>
                <a:ext cx="2023" cy="358"/>
              </a:xfrm>
              <a:prstGeom prst="rect">
                <a:avLst/>
              </a:prstGeom>
            </p:spPr>
            <p:txBody>
              <a:bodyPr wrap="none" fromWordArt="1">
                <a:prstTxWarp prst="textDeflateTop">
                  <a:avLst>
                    <a:gd name="adj" fmla="val 46875"/>
                  </a:avLst>
                </a:prstTxWarp>
                <a:scene3d>
                  <a:camera prst="legacyObliqueTopLeft"/>
                  <a:lightRig rig="legacyNormal3" dir="r"/>
                </a:scene3d>
                <a:sp3d extrusionH="201600" prstMaterial="legacyMatte">
                  <a:extrusionClr>
                    <a:srgbClr val="0066CC"/>
                  </a:extrusionClr>
                </a:sp3d>
              </a:bodyPr>
              <a:lstStyle/>
              <a:p>
                <a:pPr algn="ctr"/>
                <a:r>
                  <a:rPr lang="ru-RU" sz="3600" kern="10">
                    <a:ln w="9525"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FF9999"/>
                        </a:gs>
                      </a:gsLst>
                      <a:lin ang="5400000" scaled="1"/>
                    </a:gradFill>
                    <a:latin typeface="Times New Roman"/>
                    <a:cs typeface="Times New Roman"/>
                  </a:rPr>
                  <a:t>АВТОФИГУРЫ</a:t>
                </a:r>
              </a:p>
            </p:txBody>
          </p:sp>
          <p:cxnSp>
            <p:nvCxnSpPr>
              <p:cNvPr id="4120" name="AutoShape 7"/>
              <p:cNvCxnSpPr>
                <a:cxnSpLocks noChangeShapeType="1"/>
              </p:cNvCxnSpPr>
              <p:nvPr/>
            </p:nvCxnSpPr>
            <p:spPr bwMode="auto">
              <a:xfrm flipV="1">
                <a:off x="11620" y="2889"/>
                <a:ext cx="635" cy="2285"/>
              </a:xfrm>
              <a:prstGeom prst="curvedConnector3">
                <a:avLst>
                  <a:gd name="adj1" fmla="val 128134"/>
                </a:avLst>
              </a:prstGeom>
              <a:noFill/>
              <a:ln w="38100">
                <a:solidFill>
                  <a:srgbClr val="80008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4121" name="AutoShape 6"/>
              <p:cNvCxnSpPr>
                <a:cxnSpLocks noChangeShapeType="1"/>
              </p:cNvCxnSpPr>
              <p:nvPr/>
            </p:nvCxnSpPr>
            <p:spPr bwMode="auto">
              <a:xfrm flipH="1" flipV="1">
                <a:off x="10868" y="3586"/>
                <a:ext cx="752" cy="1588"/>
              </a:xfrm>
              <a:prstGeom prst="curvedConnector4">
                <a:avLst>
                  <a:gd name="adj1" fmla="val -23824"/>
                  <a:gd name="adj2" fmla="val 53917"/>
                </a:avLst>
              </a:prstGeom>
              <a:noFill/>
              <a:ln w="38100">
                <a:solidFill>
                  <a:srgbClr val="80008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4122" name="AutoShape 5"/>
              <p:cNvCxnSpPr>
                <a:cxnSpLocks noChangeShapeType="1"/>
              </p:cNvCxnSpPr>
              <p:nvPr/>
            </p:nvCxnSpPr>
            <p:spPr bwMode="auto">
              <a:xfrm>
                <a:off x="11620" y="5174"/>
                <a:ext cx="580" cy="1254"/>
              </a:xfrm>
              <a:prstGeom prst="curvedConnector3">
                <a:avLst>
                  <a:gd name="adj1" fmla="val 130903"/>
                </a:avLst>
              </a:prstGeom>
              <a:noFill/>
              <a:ln w="38100">
                <a:solidFill>
                  <a:srgbClr val="800080"/>
                </a:solidFill>
                <a:round/>
                <a:headEnd/>
                <a:tailEnd type="triangle" w="med" len="med"/>
              </a:ln>
            </p:spPr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b="1" u="sng" smtClean="0"/>
              <a:t>Стиль</a:t>
            </a:r>
          </a:p>
        </p:txBody>
      </p:sp>
      <p:pic>
        <p:nvPicPr>
          <p:cNvPr id="5123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7700" y="1484313"/>
            <a:ext cx="8496300" cy="43211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b="1" u="sng" smtClean="0"/>
              <a:t>Бумага</a:t>
            </a:r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9138" y="1341438"/>
            <a:ext cx="8424862" cy="48244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b="1" u="sng" smtClean="0"/>
              <a:t>Центральный образ</a:t>
            </a:r>
          </a:p>
        </p:txBody>
      </p:sp>
      <p:pic>
        <p:nvPicPr>
          <p:cNvPr id="7171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552" y="1124744"/>
            <a:ext cx="8207375" cy="50403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990600"/>
          </a:xfrm>
        </p:spPr>
        <p:txBody>
          <a:bodyPr/>
          <a:lstStyle/>
          <a:p>
            <a:pPr eaLnBrk="1" hangingPunct="1"/>
            <a:r>
              <a:rPr lang="ru-RU" b="1" u="sng" smtClean="0"/>
              <a:t>Структура</a:t>
            </a:r>
          </a:p>
        </p:txBody>
      </p:sp>
      <p:pic>
        <p:nvPicPr>
          <p:cNvPr id="8195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63600" y="1557338"/>
            <a:ext cx="8280400" cy="43926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sz="2500" b="1" smtClean="0"/>
              <a:t>Для повышения понятности карты используем следующие элементы:</a:t>
            </a:r>
          </a:p>
        </p:txBody>
      </p:sp>
      <p:pic>
        <p:nvPicPr>
          <p:cNvPr id="9219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84313"/>
            <a:ext cx="8207375" cy="45370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sz="1900" b="1" smtClean="0"/>
              <a:t>Порядок: нумеруем веточки цифрами – «1», «2», «3»… подсказывая в каком порядке их следует просматривать.</a:t>
            </a:r>
          </a:p>
        </p:txBody>
      </p:sp>
      <p:pic>
        <p:nvPicPr>
          <p:cNvPr id="10243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557338"/>
            <a:ext cx="8207375" cy="41767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sz="1900" b="1" smtClean="0"/>
              <a:t>3-4 ответвления: Помним про закон восприятия: «7+-2». Стараемся так простроить структуру, чтобы от каждой веточки отходило максимум 3-4 ответвления.</a:t>
            </a:r>
          </a:p>
        </p:txBody>
      </p:sp>
      <p:pic>
        <p:nvPicPr>
          <p:cNvPr id="11267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700213"/>
            <a:ext cx="8207375" cy="41100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063625"/>
          </a:xfrm>
        </p:spPr>
        <p:txBody>
          <a:bodyPr/>
          <a:lstStyle/>
          <a:p>
            <a:pPr eaLnBrk="1" hangingPunct="1"/>
            <a:r>
              <a:rPr lang="ru-RU" sz="2100" b="1" smtClean="0"/>
              <a:t>Ореолы: Используем ореолы, для облегчения восприятия карты.</a:t>
            </a:r>
          </a:p>
        </p:txBody>
      </p:sp>
      <p:pic>
        <p:nvPicPr>
          <p:cNvPr id="12291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700213"/>
            <a:ext cx="8207375" cy="45370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sz="3400" b="1" u="sng" smtClean="0"/>
              <a:t>Слова</a:t>
            </a:r>
          </a:p>
        </p:txBody>
      </p:sp>
      <p:pic>
        <p:nvPicPr>
          <p:cNvPr id="13315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700213"/>
            <a:ext cx="8207375" cy="39655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849312"/>
          </a:xfrm>
        </p:spPr>
        <p:txBody>
          <a:bodyPr/>
          <a:lstStyle/>
          <a:p>
            <a:pPr eaLnBrk="1" hangingPunct="1"/>
            <a:r>
              <a:rPr lang="ru-RU" sz="2900" b="1" u="sng" smtClean="0"/>
              <a:t>Ключевые слова</a:t>
            </a:r>
          </a:p>
        </p:txBody>
      </p:sp>
      <p:pic>
        <p:nvPicPr>
          <p:cNvPr id="14339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84313"/>
            <a:ext cx="8207375" cy="44656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sz="3400" b="1" u="sng" smtClean="0"/>
              <a:t>Цвета</a:t>
            </a:r>
          </a:p>
        </p:txBody>
      </p:sp>
      <p:pic>
        <p:nvPicPr>
          <p:cNvPr id="15363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63600" y="1557338"/>
            <a:ext cx="8280400" cy="39592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849312"/>
          </a:xfrm>
        </p:spPr>
        <p:txBody>
          <a:bodyPr/>
          <a:lstStyle/>
          <a:p>
            <a:pPr eaLnBrk="1" hangingPunct="1"/>
            <a:r>
              <a:rPr lang="ru-RU" sz="3400" b="1" u="sng" smtClean="0"/>
              <a:t>Значение</a:t>
            </a:r>
          </a:p>
        </p:txBody>
      </p:sp>
      <p:pic>
        <p:nvPicPr>
          <p:cNvPr id="16387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773238"/>
            <a:ext cx="8207375" cy="43926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b="1" u="sng" smtClean="0"/>
              <a:t>Текстовыделитель</a:t>
            </a:r>
          </a:p>
        </p:txBody>
      </p:sp>
      <p:pic>
        <p:nvPicPr>
          <p:cNvPr id="17411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989138"/>
            <a:ext cx="8207375" cy="39655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b="1" u="sng" smtClean="0"/>
              <a:t>Линии</a:t>
            </a:r>
          </a:p>
        </p:txBody>
      </p:sp>
      <p:pic>
        <p:nvPicPr>
          <p:cNvPr id="18435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989138"/>
            <a:ext cx="8207375" cy="41084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pPr eaLnBrk="1" hangingPunct="1"/>
            <a:r>
              <a:rPr lang="ru-RU" b="1" u="sng" smtClean="0"/>
              <a:t>Картинки</a:t>
            </a:r>
          </a:p>
        </p:txBody>
      </p:sp>
      <p:pic>
        <p:nvPicPr>
          <p:cNvPr id="19459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060575"/>
            <a:ext cx="8207375" cy="38941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63600" y="260350"/>
            <a:ext cx="8280400" cy="6121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849312"/>
          </a:xfrm>
        </p:spPr>
        <p:txBody>
          <a:bodyPr/>
          <a:lstStyle/>
          <a:p>
            <a:pPr eaLnBrk="1" hangingPunct="1"/>
            <a:r>
              <a:rPr lang="ru-RU" sz="1900" b="1" dirty="0" smtClean="0"/>
              <a:t>Преимущества ментальных карт перед стандартным способом записи</a:t>
            </a: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341438"/>
            <a:ext cx="82073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1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>
          <a:xfrm>
            <a:off x="0" y="260350"/>
            <a:ext cx="8351838" cy="60483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Объект 2"/>
          <p:cNvPicPr>
            <a:picLocks noChangeArrowheads="1"/>
          </p:cNvPicPr>
          <p:nvPr/>
        </p:nvPicPr>
        <p:blipFill>
          <a:blip r:embed="rId2" cstate="print"/>
          <a:srcRect t="-824" r="-31" b="-156"/>
          <a:stretch>
            <a:fillRect/>
          </a:stretch>
        </p:blipFill>
        <p:spPr bwMode="auto">
          <a:xfrm>
            <a:off x="468313" y="188913"/>
            <a:ext cx="82804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82073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нтеллект карт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88640"/>
            <a:ext cx="3809365" cy="597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science-education.ru/i/2012/6/Sokolova/image0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science-education.ru/i/2012/6/Sokolova/image004.jpg"/>
          <p:cNvPicPr/>
          <p:nvPr/>
        </p:nvPicPr>
        <p:blipFill>
          <a:blip r:embed="rId2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251520" y="260648"/>
            <a:ext cx="8496943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сновные законы рисования Интеллект-карт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Основные законы рисования Интеллект-карт</Template>
  <TotalTime>8</TotalTime>
  <Words>108</Words>
  <Application>Microsoft Office PowerPoint</Application>
  <PresentationFormat>Экран (4:3)</PresentationFormat>
  <Paragraphs>30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Основные законы рисования Интеллект-карт</vt:lpstr>
      <vt:lpstr>Основные законы рисования Интеллект-карт</vt:lpstr>
      <vt:lpstr>Слайд 2</vt:lpstr>
      <vt:lpstr>Стиль</vt:lpstr>
      <vt:lpstr>Бумага</vt:lpstr>
      <vt:lpstr>Центральный образ</vt:lpstr>
      <vt:lpstr>Структура</vt:lpstr>
      <vt:lpstr>Для повышения понятности карты используем следующие элементы:</vt:lpstr>
      <vt:lpstr>Порядок: нумеруем веточки цифрами – «1», «2», «3»… подсказывая в каком порядке их следует просматривать.</vt:lpstr>
      <vt:lpstr>3-4 ответвления: Помним про закон восприятия: «7+-2». Стараемся так простроить структуру, чтобы от каждой веточки отходило максимум 3-4 ответвления.</vt:lpstr>
      <vt:lpstr>Ореолы: Используем ореолы, для облегчения восприятия карты.</vt:lpstr>
      <vt:lpstr>Слова</vt:lpstr>
      <vt:lpstr>Ключевые слова</vt:lpstr>
      <vt:lpstr>Цвета</vt:lpstr>
      <vt:lpstr>Значение</vt:lpstr>
      <vt:lpstr>Текстовыделитель</vt:lpstr>
      <vt:lpstr>Линии</vt:lpstr>
      <vt:lpstr>Картинки</vt:lpstr>
      <vt:lpstr>Слайд 18</vt:lpstr>
      <vt:lpstr>Преимущества ментальных карт перед стандартным способом записи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законы рисования Интеллект-карт</dc:title>
  <dc:creator>home</dc:creator>
  <cp:lastModifiedBy>home</cp:lastModifiedBy>
  <cp:revision>2</cp:revision>
  <dcterms:created xsi:type="dcterms:W3CDTF">2018-10-31T17:25:45Z</dcterms:created>
  <dcterms:modified xsi:type="dcterms:W3CDTF">2018-12-11T20:40:23Z</dcterms:modified>
</cp:coreProperties>
</file>