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311" r:id="rId3"/>
    <p:sldId id="312" r:id="rId4"/>
    <p:sldId id="313" r:id="rId5"/>
    <p:sldId id="314" r:id="rId6"/>
    <p:sldId id="315" r:id="rId7"/>
    <p:sldId id="316" r:id="rId8"/>
    <p:sldId id="317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98" r:id="rId17"/>
    <p:sldId id="302" r:id="rId18"/>
    <p:sldId id="304" r:id="rId19"/>
    <p:sldId id="295" r:id="rId20"/>
    <p:sldId id="301" r:id="rId21"/>
    <p:sldId id="300" r:id="rId22"/>
    <p:sldId id="299" r:id="rId23"/>
    <p:sldId id="318" r:id="rId24"/>
    <p:sldId id="256" r:id="rId25"/>
    <p:sldId id="257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69" r:id="rId39"/>
    <p:sldId id="267" r:id="rId40"/>
    <p:sldId id="268" r:id="rId41"/>
    <p:sldId id="297" r:id="rId42"/>
    <p:sldId id="25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9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8DA4E05-6D68-4341-85DE-DE9BBEB12C1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www.aktiv-resurs.ru/images/2614474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http://www.aktiv-resurs.ru/images/26144957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77;&#1079;&#1077;&#1085;&#1090;&#1072;&#1094;&#1080;&#1103;.pptx" TargetMode="External"/><Relationship Id="rId2" Type="http://schemas.openxmlformats.org/officeDocument/2006/relationships/hyperlink" Target="file:///I:\&#1055;&#1056;&#1045;&#1044;&#1055;&#1056;.&#1057;&#1061;&#1045;&#1052;&#1067;\&#1058;&#1077;&#1089;&#1090;&#1099;%20&#1080;%20&#1074;&#1086;&#1087;&#1088;&#1086;&#1089;&#1099;%20&#1087;&#1086;%20&#1054;&#1055;&#1044;%201,%202,%203%20&#1080;%20&#1080;&#1090;&#1086;&#1075;.%20&#1095;&#1072;&#1089;&#1090;&#1080;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hyperlink" Target="&#1055;&#1088;&#1080;&#1084;&#1077;&#1088;&#1099;%20&#1080;&#1085;&#1090;&#1077;&#1083;&#1083;&#1077;&#1082;&#1090;%20&#1082;&#1072;&#1088;&#1090;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1.xml"/><Relationship Id="rId4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714356"/>
            <a:ext cx="8172450" cy="511175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spcBef>
                <a:spcPct val="200000"/>
              </a:spcBef>
            </a:pPr>
            <a:r>
              <a:rPr lang="ru-RU" sz="4000" b="1" dirty="0" smtClean="0"/>
              <a:t> Реализация технологии визуализации в учебном процессе</a:t>
            </a:r>
            <a:br>
              <a:rPr lang="ru-RU" sz="40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	</a:t>
            </a:r>
            <a:endParaRPr lang="ru-RU" sz="3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816850" cy="1028700"/>
          </a:xfrm>
        </p:spPr>
        <p:txBody>
          <a:bodyPr/>
          <a:lstStyle/>
          <a:p>
            <a:pPr eaLnBrk="1" hangingPunct="1"/>
            <a:r>
              <a:rPr lang="ru-RU" sz="1800" b="1" smtClean="0"/>
              <a:t>Этапы освоения приемов структурирования и визуализации учебного материала</a:t>
            </a:r>
            <a:r>
              <a:rPr lang="ru-RU" sz="3000" smtClean="0"/>
              <a:t>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84313"/>
            <a:ext cx="8459787" cy="51133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отбор учебного материала, структурно-логический анализ и построение структурно-логической схемы учебной информации;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выделение главного (ядра), методологических и прикладных аспектов темы;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расположение учебного материала с учетом логики формирования учебных понятий;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подбор опорных сигналов (ключевых слов, символов, фрагментов схем) и их кодировка;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поиск внутренних логических взаимосвязей и межпредметных связей;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составление первичного варианта, компоновка материала в блоки; 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критическое осмысление первичного варианта, перекомпоновка, перестройка, упрощение;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введение цвета;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ru-RU" sz="1800" b="1" smtClean="0"/>
              <a:t>озвучивание и окончательная корректировка опорного конспекта, схемы или другого визуального средства.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955675"/>
          </a:xfrm>
        </p:spPr>
        <p:txBody>
          <a:bodyPr/>
          <a:lstStyle/>
          <a:p>
            <a:pPr eaLnBrk="1" hangingPunct="1"/>
            <a:r>
              <a:rPr lang="ru-RU" sz="2400" b="1" smtClean="0"/>
              <a:t>Закономерности визуальной информации</a:t>
            </a:r>
            <a:r>
              <a:rPr lang="ru-RU" sz="3400" smtClean="0"/>
              <a:t> 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16113"/>
            <a:ext cx="8893175" cy="4638675"/>
          </a:xfrm>
        </p:spPr>
        <p:txBody>
          <a:bodyPr/>
          <a:lstStyle/>
          <a:p>
            <a:pPr marL="381000" indent="-3810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Вертикальная линия считывается дольше, чем горизонтальная, хотя они равны по величине. Отсюда следует, что и текст, напечатанный в столбик, считывается медленнее, чем этот же текст, напечатанный более широким планом. </a:t>
            </a:r>
          </a:p>
          <a:p>
            <a:pPr marL="381000" indent="-3810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Линии, не имеющие перерыва, с плавными закруглениями считываются дольше, чем линия с резко выраженными углами, следовательно, печатный текст будет читаться быстрее, чем письменный, даже если почерк разборчивый.</a:t>
            </a:r>
          </a:p>
          <a:p>
            <a:pPr marL="381000" indent="-3810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Зрение требует группировки информации. Психологи утверждают, что вертикально нужно давать нечетное число перечислений: 3, 5, 7. Наибольшее число вертикальных перечислений, которое запоминает человек, - это 7±2 (имен, наименований). Четное число вертикально записанных перечислений запоминается хуже.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916113"/>
            <a:ext cx="9144000" cy="4941887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Величина букв на доске (плакате, экране) влияет на комфортность восприятия визуальной информации. Существуют понятия комфортного зрения и предельного зрения. Так, при величине букв в 1 см предельное зрение равно 3 метра, а комфортное – 2 метра.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Лучше всего запоминается информация, расположенная на доске (экране, плакате) в правом верхнем углу – 33 % внимания подается туда. Левому верхнему углу «уделяется» 28% внимания, правому нижнему и левому нижнему соответственно 23% и 16 %.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sz="2000" b="1" smtClean="0"/>
              <a:t>Восприятие считываемой информации зависит от удобочитаемости текста, то есть играют роль не только рисунок и размер шрифта, но и различное соотношение материала, расположение на странице (длина строки, междустрочия, межбуквенные пробелы, характер верстки текста), цвет бумаги, способ печати.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1171575"/>
          </a:xfrm>
          <a:noFill/>
        </p:spPr>
        <p:txBody>
          <a:bodyPr anchor="ctr"/>
          <a:lstStyle/>
          <a:p>
            <a:pPr eaLnBrk="1" hangingPunct="1"/>
            <a:r>
              <a:rPr lang="ru-RU" sz="2400" b="1" smtClean="0"/>
              <a:t>Закономерности визуальной информации</a:t>
            </a:r>
            <a:r>
              <a:rPr lang="ru-RU" sz="340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 startAt="4"/>
            </a:pPr>
            <a:r>
              <a:rPr lang="ru-RU" sz="2400" b="1" smtClean="0"/>
              <a:t>Чем короче, компактней и выразительней текст, тем больше шансов, что его прочтут и запомнят. Это же относится и к заголовкам. Оптимально для заголовка использовать от 3 до 7 слов.</a:t>
            </a:r>
          </a:p>
          <a:p>
            <a:pPr marL="533400" indent="-533400" eaLnBrk="1" hangingPunct="1">
              <a:lnSpc>
                <a:spcPct val="90000"/>
              </a:lnSpc>
              <a:spcBef>
                <a:spcPct val="40000"/>
              </a:spcBef>
              <a:buClr>
                <a:schemeClr val="tx1"/>
              </a:buClr>
              <a:buFont typeface="Wingdings" pitchFamily="2" charset="2"/>
              <a:buAutoNum type="arabicPeriod" startAt="4"/>
            </a:pPr>
            <a:r>
              <a:rPr lang="ru-RU" sz="2400" b="1" smtClean="0"/>
              <a:t>При подборе ключевых положений, полезно учитывать исследования, описанные Ж. Пиаже: в единицу времени лучше всего запоминаются группы слов (78%), затем предложения (37%), далее следуют отдельные слова (25%), слоги (11%), и буквы (7%). Исходя из этого, буквенные сокращения в опорных конспектах должны быть ограничены. В экстремальных условиях лучше запоминаются слова, чем цифры. В русском языке существительные запоминаются лучше, чем глаголы и прилагательные. 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782637"/>
          </a:xfrm>
          <a:noFill/>
        </p:spPr>
        <p:txBody>
          <a:bodyPr anchor="ctr"/>
          <a:lstStyle/>
          <a:p>
            <a:pPr eaLnBrk="1" hangingPunct="1"/>
            <a:r>
              <a:rPr lang="ru-RU" sz="2400" b="1" smtClean="0"/>
              <a:t>Закономерности визуальной информации</a:t>
            </a:r>
            <a:r>
              <a:rPr lang="ru-RU" sz="340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962025"/>
          </a:xfrm>
        </p:spPr>
        <p:txBody>
          <a:bodyPr/>
          <a:lstStyle/>
          <a:p>
            <a:pPr eaLnBrk="1" hangingPunct="1"/>
            <a:r>
              <a:rPr lang="ru-RU" sz="2000" b="1" smtClean="0"/>
              <a:t>Основные правил использования цвета</a:t>
            </a:r>
            <a:r>
              <a:rPr lang="ru-RU" sz="3400" smtClean="0"/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53736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не использовать более трех-четырех цветов на одном листе;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обеспечивать хороший контраст фигур (опорных сигналов) и фона;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избегать комбинации красного и желтого, так как некоторые учащиеся не могут их различать;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иллюстрировать одним цветом одинаковые положения, признаки понятий;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использовать цветовые ассоциации и эмоциональные характеристики,  например, красным или оранжевым выделять указания, требующие обязательного выполнения, а черным – отрицательные или негативные последствия.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873125"/>
          </a:xfrm>
        </p:spPr>
        <p:txBody>
          <a:bodyPr/>
          <a:lstStyle/>
          <a:p>
            <a:pPr eaLnBrk="1" hangingPunct="1"/>
            <a:r>
              <a:rPr lang="ru-RU" sz="2400" b="1" smtClean="0"/>
              <a:t>Приемы сокращений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7513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Иероглифы широко распространены во многих научных областях (четверть населения земного шара вообще пишет иероглифами). В математике это «+», «-», в генетике – обозначение мужского и женского пола (♀, ♂), в астрономии – обозначение планет и зодиакальных созвездий. Лучше использовать общепринятые иероглифы, но можно изобретать их самим для наиболее употребляемых слов.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Пиктограммы (рисуночное письмо) изобретать несколько сложнее, но зато они значительно легче для восприятия и запоминания. К пиктограммам относятся дорожные знаки, спортивные эмблемы.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58037" cy="1052512"/>
          </a:xfrm>
        </p:spPr>
        <p:txBody>
          <a:bodyPr/>
          <a:lstStyle/>
          <a:p>
            <a:pPr eaLnBrk="1" hangingPunct="1"/>
            <a:r>
              <a:rPr lang="ru-RU" sz="2000" b="1" smtClean="0"/>
              <a:t>Усовершенствования учебного процесса при помощи технологии визуализации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00200"/>
            <a:ext cx="8675687" cy="45307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ru-RU" sz="2400" b="1" smtClean="0"/>
              <a:t>Технология визуализации учебного материала позволяет усовершенствовать учебный процесс в следующих направлениях: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учит выделять, обобщать и систематизировать основные понятия;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отсеивает лишнюю второстепенную информацию, определяет обязательный объем усвоения и запоминания и оказывает в этом помощь;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максимально приближает новую информацию к форме, в которой ее воспринимает мозг;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</a:pPr>
            <a:r>
              <a:rPr lang="ru-RU" sz="2400" b="1" smtClean="0"/>
              <a:t>обеспечивает единство развития учащихся с техническим и вербальным мышлением. Обычно гуманитарии лучше воспринимают слово, а «технари» - символы. Работа с опорными сигналами позволяет сгладить эти различия.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142976" y="1500174"/>
            <a:ext cx="6324600" cy="22098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О</a:t>
            </a:r>
            <a:r>
              <a:rPr lang="ru-RU" sz="44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формление интеллект карт средствами MS </a:t>
            </a:r>
            <a:r>
              <a:rPr lang="ru-RU" sz="4400" b="1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Office</a:t>
            </a:r>
            <a:r>
              <a:rPr lang="ru-RU" sz="4600" b="1" dirty="0"/>
              <a:t> </a:t>
            </a: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285852" y="4714884"/>
            <a:ext cx="6019800" cy="17526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ru-RU" sz="2400" b="1" i="1" dirty="0">
                <a:solidFill>
                  <a:srgbClr val="C00000"/>
                </a:solidFill>
              </a:rPr>
              <a:t>Кейс-задание по предмету «Производственное обучение» для профессии </a:t>
            </a:r>
          </a:p>
          <a:p>
            <a:pPr algn="ctr">
              <a:lnSpc>
                <a:spcPct val="80000"/>
              </a:lnSpc>
            </a:pPr>
            <a:r>
              <a:rPr lang="ru-RU" sz="2400" b="1" i="1" dirty="0">
                <a:solidFill>
                  <a:srgbClr val="C00000"/>
                </a:solidFill>
              </a:rPr>
              <a:t>1.9 «Оператор ЭВМ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>
                <a:solidFill>
                  <a:srgbClr val="FF0000"/>
                </a:solidFill>
              </a:rPr>
              <a:t>Этап </a:t>
            </a:r>
            <a:r>
              <a:rPr lang="en-US" i="1">
                <a:solidFill>
                  <a:srgbClr val="FF0000"/>
                </a:solidFill>
              </a:rPr>
              <a:t>I</a:t>
            </a:r>
            <a:endParaRPr lang="ru-RU" i="1">
              <a:solidFill>
                <a:srgbClr val="FF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Возьмите чистый лист бумаги и цветные карандаши. Длинная сторона листа должна располагаться по горизонтали. </a:t>
            </a:r>
          </a:p>
          <a:p>
            <a:pPr>
              <a:buFont typeface="Wingdings" pitchFamily="2" charset="2"/>
              <a:buNone/>
            </a:pPr>
            <a:r>
              <a:rPr lang="ru-RU"/>
              <a:t>В центре листа изобразите рисунок, который обозначает фрукт вообще. Раскрасьте рисунок и напишите на нем «фрукт».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>
                <a:solidFill>
                  <a:srgbClr val="FF0000"/>
                </a:solidFill>
              </a:rPr>
              <a:t>Этап </a:t>
            </a:r>
            <a:r>
              <a:rPr lang="en-US" i="1">
                <a:solidFill>
                  <a:srgbClr val="FF0000"/>
                </a:solidFill>
              </a:rPr>
              <a:t>II</a:t>
            </a:r>
            <a:endParaRPr lang="ru-RU" i="1">
              <a:solidFill>
                <a:srgbClr val="FF0000"/>
              </a:solidFill>
            </a:endParaRP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981200"/>
            <a:ext cx="4876800" cy="320040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Теперь нарисуйте толстые изогнутые линии, расходящиеся в стороны от центрального рисунка. Закрасьте линии различными цветами.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Изогнутые линии или ответвления — это те мысли, которые возникают у вас при слове </a:t>
            </a:r>
            <a:r>
              <a:rPr lang="ru-RU" sz="2400" b="1"/>
              <a:t>«ФРУКТ».</a:t>
            </a:r>
            <a:r>
              <a:rPr lang="ru-RU" sz="2400"/>
              <a:t> </a:t>
            </a:r>
          </a:p>
        </p:txBody>
      </p:sp>
      <p:pic>
        <p:nvPicPr>
          <p:cNvPr id="70661" name="Picture 5" descr="Составим первую интеллект карту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638800" y="1752600"/>
            <a:ext cx="3505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533400" y="4953000"/>
            <a:ext cx="8229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/>
              <a:t>На каждой линии четко, заглавными буквами напишите 5 первых ключевых слов, которые пришли вам в голову при мысли о фруктах. В настоящий момент наша карта состоит из линий и слов.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06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06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>
                <a:solidFill>
                  <a:srgbClr val="FF0000"/>
                </a:solidFill>
              </a:rPr>
              <a:t>Этап </a:t>
            </a:r>
            <a:r>
              <a:rPr lang="en-US" i="1">
                <a:solidFill>
                  <a:srgbClr val="FF0000"/>
                </a:solidFill>
              </a:rPr>
              <a:t>III</a:t>
            </a:r>
            <a:endParaRPr lang="ru-RU" i="1">
              <a:solidFill>
                <a:srgbClr val="FF0000"/>
              </a:solidFill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5257800" cy="3048000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АССОЦИАЦИИ помогут расширить умственную карту.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Нарисуйте несколько тонких ответвлений от каждой основной ветки. Расположите ассоциации к ключевым словам.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Количество тонких веточек не ограничено. </a:t>
            </a: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533400" y="4724400"/>
            <a:ext cx="7772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/>
              <a:t>На тонких ответвлениях снова четко, заглавными буквами пишем ключевые слова.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/>
              <a:t>Не забудьте раскрасить веточки и добавить рисунки. </a:t>
            </a:r>
          </a:p>
        </p:txBody>
      </p:sp>
      <p:pic>
        <p:nvPicPr>
          <p:cNvPr id="72709" name="Picture 5" descr="Составим первую интеллект карту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638800" y="1524000"/>
            <a:ext cx="3505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>
                <a:solidFill>
                  <a:srgbClr val="FF0000"/>
                </a:solidFill>
              </a:rPr>
              <a:t>Ассоциации друга</a:t>
            </a: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229600" cy="5257800"/>
          </a:xfrm>
        </p:spPr>
        <p:txBody>
          <a:bodyPr/>
          <a:lstStyle/>
          <a:p>
            <a:pPr marL="0" indent="357188" algn="just"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Times New Roman" pitchFamily="18" charset="0"/>
              </a:rPr>
              <a:t>«Фрукт. Какие у меня ассоциации со словом "фрукт"? Яблоко – это фрукт. Яблоки есть полезно – они укрепляют здоровье, тогда не болеешь и не надо ходить к доктору. Пирог с яблоками вкусный получается. А еще Ева дала яблоко Адаму… Апельсин – тоже фрукт. Он относится к цитрусовым. В нем много витаминов, особенно витамина «С», а его много надо, когда простудишься. А еще из апельсина вкусный сок получается. Банан – фрукт. Спелый банан имеет желтый цвет и в нем много калия. Самые вкусные бананы я ел, когда отдыхал на Карибском море. Ананас – типичный тропический фрукт. Долькой ананаса часто украшают коктейли. А вот неочищенный он – колючий. Вишня – тоже фрукт! Только в вишнях есть косточки. Вишня растет в садах. Во время цветения на вишневых деревьях появляются красивые цветы.»</a:t>
            </a:r>
            <a:r>
              <a:rPr lang="ru-RU" sz="1800">
                <a:solidFill>
                  <a:srgbClr val="00006C"/>
                </a:solidFill>
              </a:rPr>
              <a:t> </a:t>
            </a:r>
            <a:endParaRPr lang="en-US" sz="1800">
              <a:solidFill>
                <a:srgbClr val="00006C"/>
              </a:solidFill>
            </a:endParaRPr>
          </a:p>
          <a:p>
            <a:pPr marL="0" indent="357188" algn="r">
              <a:lnSpc>
                <a:spcPct val="80000"/>
              </a:lnSpc>
              <a:buFont typeface="Wingdings" pitchFamily="2" charset="2"/>
              <a:buNone/>
            </a:pPr>
            <a:r>
              <a:rPr lang="ru-RU" sz="2000" i="1"/>
              <a:t>Подробнее в книге Тони Бьюзена "Думайте эффективно"</a:t>
            </a:r>
            <a:r>
              <a:rPr lang="ru-RU"/>
              <a:t> </a:t>
            </a:r>
            <a:endParaRPr lang="ru-RU" sz="1800">
              <a:solidFill>
                <a:srgbClr val="00006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>
          <a:xfrm>
            <a:off x="685800" y="2438400"/>
            <a:ext cx="8229600" cy="2057400"/>
          </a:xfrm>
        </p:spPr>
        <p:txBody>
          <a:bodyPr/>
          <a:lstStyle/>
          <a:p>
            <a:pPr algn="ctr"/>
            <a:r>
              <a:rPr lang="ru-RU" sz="4000" i="1">
                <a:solidFill>
                  <a:srgbClr val="FF0000"/>
                </a:solidFill>
              </a:rPr>
              <a:t>На основе этого текста друг построил интеллект карту, используя свои ассоциации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Пример: интеллект карта "/>
          <p:cNvPicPr>
            <a:picLocks noChangeAspect="1" noChangeArrowheads="1"/>
          </p:cNvPicPr>
          <p:nvPr/>
        </p:nvPicPr>
        <p:blipFill>
          <a:blip r:embed="rId2" cstate="print"/>
          <a:srcRect b="1645"/>
          <a:stretch>
            <a:fillRect/>
          </a:stretch>
        </p:blipFill>
        <p:spPr bwMode="auto">
          <a:xfrm>
            <a:off x="685800" y="457200"/>
            <a:ext cx="7848600" cy="614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1"/>
          <p:cNvGrpSpPr/>
          <p:nvPr/>
        </p:nvGrpSpPr>
        <p:grpSpPr>
          <a:xfrm>
            <a:off x="0" y="0"/>
            <a:ext cx="9086421" cy="6000792"/>
            <a:chOff x="-120450" y="-136525"/>
            <a:chExt cx="9086421" cy="6000792"/>
          </a:xfrm>
        </p:grpSpPr>
        <p:sp>
          <p:nvSpPr>
            <p:cNvPr id="1026" name="AutoShape 2" descr="https://mail.yandex.ru/message_part/image2.JPG?_uid=61463759&amp;name=image2.JPG&amp;hid=1.5&amp;ids=2450000007057324108&amp;no_disposition=y&amp;thumb=y&amp;exif_rotate=y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8" name="AutoShape 4" descr="https://mail.yandex.ru/message_part/image2.JPG?_uid=61463759&amp;name=image2.JPG&amp;hid=1.5&amp;ids=2450000007057324108&amp;no_disposition=y&amp;thumb=y&amp;exif_rotate=y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0" name="AutoShape 6" descr="https://mail.yandex.ru/message_part/image2.JPG?_uid=61463759&amp;name=image2.JPG&amp;hid=1.5&amp;ids=2450000007057324108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2" name="AutoShape 8" descr="https://mail.yandex.ru/message_part/image2.JPG?_uid=61463759&amp;name=image2.JPG&amp;hid=1.5&amp;ids=2450000007057324108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14282" y="2428868"/>
              <a:ext cx="607207" cy="19645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-1051827" y="3009429"/>
              <a:ext cx="2786083" cy="92333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8100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РАЗРАБОТЧИК (проектировщик) </a:t>
              </a:r>
            </a:p>
            <a:p>
              <a:pPr algn="ctr"/>
              <a:r>
                <a:rPr lang="ru-RU" b="1" dirty="0" smtClean="0"/>
                <a:t>мастер - карты</a:t>
              </a:r>
              <a:endParaRPr lang="ru-RU" b="1" dirty="0"/>
            </a:p>
          </p:txBody>
        </p:sp>
        <p:sp>
          <p:nvSpPr>
            <p:cNvPr id="11" name="Овал 10"/>
            <p:cNvSpPr/>
            <p:nvPr/>
          </p:nvSpPr>
          <p:spPr>
            <a:xfrm rot="16200000">
              <a:off x="-865226" y="3435375"/>
              <a:ext cx="4286280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 rot="16200000">
              <a:off x="-389865" y="3566675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Выбор центрального  объекта (изучаемой  темы, проблемы)</a:t>
              </a:r>
              <a:endParaRPr lang="ru-RU" sz="1400" b="1" dirty="0"/>
            </a:p>
          </p:txBody>
        </p:sp>
        <p:sp>
          <p:nvSpPr>
            <p:cNvPr id="14" name="Овал 13"/>
            <p:cNvSpPr/>
            <p:nvPr/>
          </p:nvSpPr>
          <p:spPr>
            <a:xfrm rot="16200000">
              <a:off x="-285784" y="3429000"/>
              <a:ext cx="4286280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 rot="16200000">
              <a:off x="189577" y="3525145"/>
              <a:ext cx="33575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Определение   цели  создания карты</a:t>
              </a:r>
              <a:endParaRPr lang="ru-RU" sz="1400" b="1" dirty="0"/>
            </a:p>
          </p:txBody>
        </p:sp>
        <p:sp>
          <p:nvSpPr>
            <p:cNvPr id="16" name="Овал 15"/>
            <p:cNvSpPr/>
            <p:nvPr/>
          </p:nvSpPr>
          <p:spPr>
            <a:xfrm rot="16200000">
              <a:off x="428596" y="3435375"/>
              <a:ext cx="4000528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 rot="16200000">
              <a:off x="761079" y="3274547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Выявление круга проблем, идей, ассоциативных  набросок</a:t>
              </a:r>
              <a:endParaRPr lang="ru-RU" sz="1400" b="1" dirty="0"/>
            </a:p>
          </p:txBody>
        </p:sp>
        <p:sp>
          <p:nvSpPr>
            <p:cNvPr id="18" name="Овал 17"/>
            <p:cNvSpPr/>
            <p:nvPr/>
          </p:nvSpPr>
          <p:spPr>
            <a:xfrm rot="16200000">
              <a:off x="1071538" y="3435375"/>
              <a:ext cx="3857652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 rot="16200000">
              <a:off x="1332583" y="3274547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Осмысление конструкции  и структурного построения карты</a:t>
              </a:r>
              <a:endParaRPr lang="ru-RU" sz="1400" b="1" dirty="0"/>
            </a:p>
          </p:txBody>
        </p:sp>
        <p:sp>
          <p:nvSpPr>
            <p:cNvPr id="20" name="Овал 19"/>
            <p:cNvSpPr/>
            <p:nvPr/>
          </p:nvSpPr>
          <p:spPr>
            <a:xfrm rot="16200000">
              <a:off x="1750197" y="3471094"/>
              <a:ext cx="3643338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 rot="16200000">
              <a:off x="1904087" y="3345985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Назначение  срока окончания и начало</a:t>
              </a:r>
            </a:p>
            <a:p>
              <a:pPr algn="ctr"/>
              <a:r>
                <a:rPr lang="ru-RU" sz="1400" b="1" dirty="0" smtClean="0"/>
                <a:t>Построения  мастер - карты</a:t>
              </a:r>
              <a:endParaRPr lang="ru-RU" sz="1400" b="1" dirty="0"/>
            </a:p>
          </p:txBody>
        </p:sp>
        <p:sp>
          <p:nvSpPr>
            <p:cNvPr id="22" name="Овал 21"/>
            <p:cNvSpPr/>
            <p:nvPr/>
          </p:nvSpPr>
          <p:spPr>
            <a:xfrm rot="16200000">
              <a:off x="7537227" y="3214702"/>
              <a:ext cx="2143140" cy="71434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 rot="16200000">
              <a:off x="6798155" y="3417423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1400" b="1" dirty="0" smtClean="0"/>
            </a:p>
            <a:p>
              <a:pPr algn="ctr"/>
              <a:r>
                <a:rPr lang="ru-RU" sz="1400" b="1" dirty="0" smtClean="0"/>
                <a:t>МАСТЕР - КАРТА</a:t>
              </a:r>
              <a:endParaRPr lang="ru-RU" sz="1400" b="1" dirty="0"/>
            </a:p>
          </p:txBody>
        </p:sp>
        <p:sp>
          <p:nvSpPr>
            <p:cNvPr id="24" name="Овал 23"/>
            <p:cNvSpPr/>
            <p:nvPr/>
          </p:nvSpPr>
          <p:spPr>
            <a:xfrm rot="16200000">
              <a:off x="5929322" y="3500438"/>
              <a:ext cx="3571900" cy="571504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 rot="16200000">
              <a:off x="5976054" y="3309700"/>
              <a:ext cx="33575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1400" b="1" dirty="0" smtClean="0"/>
            </a:p>
            <a:p>
              <a:pPr algn="ctr"/>
              <a:r>
                <a:rPr lang="ru-RU" sz="1400" b="1" dirty="0" smtClean="0"/>
                <a:t>Проведение ревизии  и  оценка результатов  работы</a:t>
              </a:r>
              <a:endParaRPr lang="ru-RU" sz="1400" b="1" dirty="0"/>
            </a:p>
          </p:txBody>
        </p:sp>
        <p:sp>
          <p:nvSpPr>
            <p:cNvPr id="26" name="Стрелка вправо 25"/>
            <p:cNvSpPr/>
            <p:nvPr/>
          </p:nvSpPr>
          <p:spPr>
            <a:xfrm>
              <a:off x="822071" y="3363937"/>
              <a:ext cx="142876" cy="71438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трелка вправо 26"/>
            <p:cNvSpPr/>
            <p:nvPr/>
          </p:nvSpPr>
          <p:spPr>
            <a:xfrm>
              <a:off x="8001024" y="3643314"/>
              <a:ext cx="214314" cy="71438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 rot="16200000">
              <a:off x="2618668" y="3459881"/>
              <a:ext cx="3286147" cy="52249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 rot="16200000">
              <a:off x="2859183" y="3453706"/>
              <a:ext cx="26432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Рисуется центральный образ</a:t>
              </a:r>
              <a:endParaRPr lang="ru-RU" sz="1400" b="1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 rot="16200000">
              <a:off x="3250397" y="3464719"/>
              <a:ext cx="3000396" cy="50006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TextBox 30"/>
            <p:cNvSpPr txBox="1"/>
            <p:nvPr/>
          </p:nvSpPr>
          <p:spPr>
            <a:xfrm rot="16200000">
              <a:off x="3119098" y="3459517"/>
              <a:ext cx="3286148" cy="5232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Рисуются  </a:t>
              </a:r>
              <a:r>
                <a:rPr lang="ru-RU" sz="1400" b="1" dirty="0" smtClean="0">
                  <a:solidFill>
                    <a:srgbClr val="C00000"/>
                  </a:solidFill>
                </a:rPr>
                <a:t>цветные</a:t>
              </a:r>
              <a:r>
                <a:rPr lang="ru-RU" sz="1400" b="1" dirty="0" smtClean="0"/>
                <a:t>  ветви </a:t>
              </a:r>
            </a:p>
            <a:p>
              <a:pPr algn="ctr"/>
              <a:r>
                <a:rPr lang="ru-RU" sz="1400" b="1" dirty="0" smtClean="0"/>
                <a:t>первого и    второго  уровней….</a:t>
              </a:r>
              <a:endParaRPr lang="ru-RU" sz="1400" b="1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 rot="16200000">
              <a:off x="3882397" y="3416364"/>
              <a:ext cx="2966372" cy="6308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 rot="16200000">
              <a:off x="4028226" y="3375433"/>
              <a:ext cx="27438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Записываются на  ветвях ключевые   слова (</a:t>
              </a:r>
              <a:r>
                <a:rPr lang="ru-RU" sz="1200" b="1" dirty="0" smtClean="0"/>
                <a:t>основные понятия)</a:t>
              </a:r>
              <a:endParaRPr lang="ru-RU" sz="1200" b="1" dirty="0"/>
            </a:p>
          </p:txBody>
        </p:sp>
        <p:sp>
          <p:nvSpPr>
            <p:cNvPr id="34" name="Прямоугольник 33"/>
            <p:cNvSpPr/>
            <p:nvPr/>
          </p:nvSpPr>
          <p:spPr>
            <a:xfrm rot="16200000">
              <a:off x="4519268" y="3410293"/>
              <a:ext cx="2966372" cy="6429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 rot="16200000">
              <a:off x="4559523" y="3527767"/>
              <a:ext cx="2851144" cy="523220"/>
            </a:xfrm>
            <a:prstGeom prst="rect">
              <a:avLst/>
            </a:prstGeom>
            <a:noFill/>
            <a:ln>
              <a:solidFill>
                <a:schemeClr val="bg2">
                  <a:lumMod val="9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Добавляются  ассоциативные </a:t>
              </a:r>
            </a:p>
            <a:p>
              <a:pPr algn="ctr"/>
              <a:r>
                <a:rPr lang="ru-RU" sz="1400" b="1" dirty="0" smtClean="0"/>
                <a:t>рис., символы, картинки </a:t>
              </a:r>
              <a:endParaRPr lang="ru-RU" sz="1400" b="1" dirty="0"/>
            </a:p>
          </p:txBody>
        </p:sp>
        <p:sp>
          <p:nvSpPr>
            <p:cNvPr id="36" name="Прямоугольник 35"/>
            <p:cNvSpPr/>
            <p:nvPr/>
          </p:nvSpPr>
          <p:spPr>
            <a:xfrm rot="16200000">
              <a:off x="5340806" y="3452387"/>
              <a:ext cx="2571768" cy="53748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TextBox 36"/>
            <p:cNvSpPr txBox="1"/>
            <p:nvPr/>
          </p:nvSpPr>
          <p:spPr>
            <a:xfrm rot="16200000">
              <a:off x="5288076" y="3417423"/>
              <a:ext cx="264320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Наносятся   соединительные стрелки</a:t>
              </a:r>
              <a:endParaRPr lang="ru-RU" sz="1400" b="1" dirty="0"/>
            </a:p>
          </p:txBody>
        </p:sp>
        <p:sp>
          <p:nvSpPr>
            <p:cNvPr id="38" name="Прямоугольник 37"/>
            <p:cNvSpPr/>
            <p:nvPr/>
          </p:nvSpPr>
          <p:spPr>
            <a:xfrm rot="16200000">
              <a:off x="6045906" y="3461673"/>
              <a:ext cx="2286016" cy="51890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TextBox 38"/>
            <p:cNvSpPr txBox="1"/>
            <p:nvPr/>
          </p:nvSpPr>
          <p:spPr>
            <a:xfrm rot="16200000">
              <a:off x="5822165" y="3453142"/>
              <a:ext cx="27146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/>
                <a:t>Нумеруются  ветки и добавляются  ореолы</a:t>
              </a:r>
              <a:endParaRPr lang="ru-RU" sz="1400" b="1" dirty="0"/>
            </a:p>
          </p:txBody>
        </p:sp>
        <p:sp>
          <p:nvSpPr>
            <p:cNvPr id="40" name="Стрелка вправо 39"/>
            <p:cNvSpPr/>
            <p:nvPr/>
          </p:nvSpPr>
          <p:spPr>
            <a:xfrm>
              <a:off x="3857620" y="3429000"/>
              <a:ext cx="142876" cy="71438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7-конечная звезда 40"/>
            <p:cNvSpPr/>
            <p:nvPr/>
          </p:nvSpPr>
          <p:spPr>
            <a:xfrm>
              <a:off x="8501090" y="2714620"/>
              <a:ext cx="214314" cy="214314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3" name="Заголовок 42"/>
          <p:cNvSpPr>
            <a:spLocks noGrp="1"/>
          </p:cNvSpPr>
          <p:nvPr>
            <p:ph type="title"/>
          </p:nvPr>
        </p:nvSpPr>
        <p:spPr>
          <a:xfrm>
            <a:off x="285720" y="0"/>
            <a:ext cx="8643998" cy="141763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Пошаговый алгоритм </a:t>
            </a:r>
            <a:br>
              <a:rPr lang="ru-RU" sz="3100" b="1" dirty="0" smtClean="0"/>
            </a:br>
            <a:r>
              <a:rPr lang="ru-RU" sz="3100" b="1" dirty="0" smtClean="0"/>
              <a:t>творческого процесса составления мастер – карты  содержит операции: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Рисунок -  Модель  формирования многомерного </a:t>
            </a:r>
            <a:r>
              <a:rPr lang="ru-RU" b="1" dirty="0" err="1" smtClean="0"/>
              <a:t>радиантно</a:t>
            </a:r>
            <a:r>
              <a:rPr lang="ru-RU" b="1" dirty="0" smtClean="0"/>
              <a:t> - смыслового пространства </a:t>
            </a:r>
            <a:r>
              <a:rPr lang="ru-RU" b="1" smtClean="0"/>
              <a:t>мастер – карты (ИК)</a:t>
            </a:r>
            <a:endParaRPr lang="ru-RU" b="1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7835722" y="5857916"/>
            <a:ext cx="785818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3315780" y="2636912"/>
            <a:ext cx="2808312" cy="1152128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 Е М А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1800000">
            <a:off x="6287464" y="592320"/>
            <a:ext cx="216024" cy="2304256"/>
          </a:xfrm>
          <a:prstGeom prst="triangl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 rot="-1800000">
            <a:off x="2858279" y="726690"/>
            <a:ext cx="216024" cy="216024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объединение 6"/>
          <p:cNvSpPr/>
          <p:nvPr/>
        </p:nvSpPr>
        <p:spPr>
          <a:xfrm rot="1800000">
            <a:off x="2840277" y="3504312"/>
            <a:ext cx="252028" cy="2592288"/>
          </a:xfrm>
          <a:prstGeom prst="flowChartMerg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объединение 7"/>
          <p:cNvSpPr/>
          <p:nvPr/>
        </p:nvSpPr>
        <p:spPr>
          <a:xfrm rot="-1800000">
            <a:off x="6501745" y="3513314"/>
            <a:ext cx="216024" cy="2592288"/>
          </a:xfrm>
          <a:prstGeom prst="flowChartMerg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5868143" y="908720"/>
            <a:ext cx="399965" cy="835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6609757" y="920107"/>
            <a:ext cx="940990" cy="52410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Блок-схема: объединение 11"/>
          <p:cNvSpPr/>
          <p:nvPr/>
        </p:nvSpPr>
        <p:spPr>
          <a:xfrm rot="-5400000">
            <a:off x="7309538" y="1916832"/>
            <a:ext cx="252028" cy="2592288"/>
          </a:xfrm>
          <a:prstGeom prst="flowChartMerg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объединение 12"/>
          <p:cNvSpPr/>
          <p:nvPr/>
        </p:nvSpPr>
        <p:spPr>
          <a:xfrm rot="5400000">
            <a:off x="1898340" y="2042846"/>
            <a:ext cx="252028" cy="2592288"/>
          </a:xfrm>
          <a:prstGeom prst="flowChartMerg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 rot="-3000000">
            <a:off x="4884560" y="195744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Сбор </a:t>
            </a:r>
            <a:r>
              <a:rPr lang="ru-RU" b="1" dirty="0" smtClean="0"/>
              <a:t>да</a:t>
            </a:r>
            <a:r>
              <a:rPr lang="ru-RU" dirty="0" smtClean="0"/>
              <a:t>нных</a:t>
            </a:r>
            <a:endParaRPr lang="ru-RU" dirty="0"/>
          </a:p>
        </p:txBody>
      </p: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19508"/>
            <a:ext cx="1573678" cy="1409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Стрелка влево 1">
            <a:hlinkClick r:id="rId3" action="ppaction://hlinksldjump"/>
          </p:cNvPr>
          <p:cNvSpPr/>
          <p:nvPr/>
        </p:nvSpPr>
        <p:spPr>
          <a:xfrm>
            <a:off x="7351371" y="6237312"/>
            <a:ext cx="605005" cy="720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6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8-конечная звезда 1"/>
          <p:cNvSpPr/>
          <p:nvPr/>
        </p:nvSpPr>
        <p:spPr>
          <a:xfrm>
            <a:off x="2843808" y="3068960"/>
            <a:ext cx="3600400" cy="1152128"/>
          </a:xfrm>
          <a:prstGeom prst="star8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815916" y="3460358"/>
            <a:ext cx="165618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hlinkClick r:id="rId2" action="ppaction://hlinksldjump"/>
              </a:rPr>
              <a:t>Главная тема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5" name="Прямая соединительная линия 4"/>
          <p:cNvCxnSpPr>
            <a:stCxn id="2" idx="6"/>
          </p:cNvCxnSpPr>
          <p:nvPr/>
        </p:nvCxnSpPr>
        <p:spPr>
          <a:xfrm flipV="1">
            <a:off x="4644008" y="2060848"/>
            <a:ext cx="0" cy="1008112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627784" y="4077072"/>
            <a:ext cx="792088" cy="10081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 flipV="1">
            <a:off x="2843808" y="2420888"/>
            <a:ext cx="576064" cy="800472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5868144" y="2213248"/>
            <a:ext cx="576064" cy="1008112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1835696" y="3645024"/>
            <a:ext cx="1008112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4644008" y="4221088"/>
            <a:ext cx="0" cy="1008112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405380" y="3602538"/>
            <a:ext cx="104694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 rot="18065445">
            <a:off x="5412529" y="238023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параграф</a:t>
            </a:r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6444209" y="2213248"/>
            <a:ext cx="1008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300192" y="1484784"/>
            <a:ext cx="144017" cy="7284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7452320" y="2518048"/>
            <a:ext cx="304800" cy="10844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7398747" y="3645024"/>
            <a:ext cx="1008111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Равнобедренный треугольник 26"/>
          <p:cNvSpPr/>
          <p:nvPr/>
        </p:nvSpPr>
        <p:spPr>
          <a:xfrm>
            <a:off x="4211960" y="1575729"/>
            <a:ext cx="216024" cy="152477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156176" y="5445224"/>
            <a:ext cx="724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ТЕСТ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05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275856" y="2996952"/>
            <a:ext cx="2808312" cy="10081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ОПД</a:t>
            </a:r>
            <a:endParaRPr lang="ru-RU" b="1" dirty="0"/>
          </a:p>
        </p:txBody>
      </p:sp>
      <p:sp>
        <p:nvSpPr>
          <p:cNvPr id="3" name="Равнобедренный треугольник 2"/>
          <p:cNvSpPr/>
          <p:nvPr/>
        </p:nvSpPr>
        <p:spPr>
          <a:xfrm flipH="1">
            <a:off x="3509167" y="1331166"/>
            <a:ext cx="45719" cy="18722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 rot="16200000">
            <a:off x="2638940" y="2346710"/>
            <a:ext cx="88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2" action="ppaction://hlinkfile"/>
              </a:rPr>
              <a:t>ОПД-2</a:t>
            </a:r>
            <a:endParaRPr lang="ru-RU" b="1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5940152" y="1166292"/>
            <a:ext cx="144016" cy="18722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 rot="16200000">
            <a:off x="4879625" y="204714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3" action="ppaction://hlinkpres?slideindex=1&amp;slidetitle="/>
              </a:rPr>
              <a:t>Презентация</a:t>
            </a:r>
            <a:endParaRPr lang="ru-RU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065248" y="3836182"/>
            <a:ext cx="1296144" cy="11521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680012" y="3892755"/>
            <a:ext cx="0" cy="137674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2204916" y="4005064"/>
            <a:ext cx="1088504" cy="11521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:\АМК 3-32 Гб\КАРТИНКИ для ПОСТРОЕН. ИК и ИЭ\картинки\537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71817"/>
            <a:ext cx="717624" cy="113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40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/>
          <p:cNvSpPr/>
          <p:nvPr/>
        </p:nvSpPr>
        <p:spPr>
          <a:xfrm>
            <a:off x="3203848" y="2204864"/>
            <a:ext cx="4104456" cy="1368152"/>
          </a:xfrm>
          <a:prstGeom prst="star7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806026" y="2704274"/>
            <a:ext cx="9001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КУрсы</a:t>
            </a:r>
            <a:endParaRPr lang="ru-RU" dirty="0"/>
          </a:p>
        </p:txBody>
      </p:sp>
      <p:cxnSp>
        <p:nvCxnSpPr>
          <p:cNvPr id="5" name="Прямая соединительная линия 4"/>
          <p:cNvCxnSpPr>
            <a:stCxn id="2" idx="6"/>
          </p:cNvCxnSpPr>
          <p:nvPr/>
        </p:nvCxnSpPr>
        <p:spPr>
          <a:xfrm flipV="1">
            <a:off x="5256076" y="1340768"/>
            <a:ext cx="0" cy="86409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1979712" y="3073606"/>
            <a:ext cx="118841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 flipV="1">
            <a:off x="6156176" y="3645024"/>
            <a:ext cx="288032" cy="86409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3059832" y="3429000"/>
            <a:ext cx="1296144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7279617" y="3073606"/>
            <a:ext cx="89278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3059832" y="1340768"/>
            <a:ext cx="576064" cy="104164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6876256" y="1797968"/>
            <a:ext cx="936104" cy="71169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 rot="3310882">
            <a:off x="3268450" y="1750637"/>
            <a:ext cx="1191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УЧЕБА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86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/>
          <p:cNvSpPr/>
          <p:nvPr/>
        </p:nvSpPr>
        <p:spPr>
          <a:xfrm>
            <a:off x="2267744" y="2636912"/>
            <a:ext cx="4536504" cy="2016224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563888" y="3167970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Экономика св. пр-ва</a:t>
            </a:r>
            <a:endParaRPr lang="ru-RU" sz="2800" b="1" dirty="0">
              <a:solidFill>
                <a:srgbClr val="FF0000"/>
              </a:solidFill>
            </a:endParaRPr>
          </a:p>
        </p:txBody>
      </p:sp>
      <p:cxnSp>
        <p:nvCxnSpPr>
          <p:cNvPr id="5" name="Прямая соединительная линия 4"/>
          <p:cNvCxnSpPr>
            <a:stCxn id="2" idx="6"/>
          </p:cNvCxnSpPr>
          <p:nvPr/>
        </p:nvCxnSpPr>
        <p:spPr>
          <a:xfrm flipH="1" flipV="1">
            <a:off x="3995936" y="2149624"/>
            <a:ext cx="540060" cy="4872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688396" y="1997224"/>
            <a:ext cx="0" cy="7920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4840796" y="2149624"/>
            <a:ext cx="0" cy="7920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5508104" y="4653136"/>
            <a:ext cx="0" cy="7920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771800" y="2243205"/>
            <a:ext cx="0" cy="7920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6804248" y="3861048"/>
            <a:ext cx="150625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803238" y="3352636"/>
            <a:ext cx="1506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Определения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659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275856" y="2636912"/>
            <a:ext cx="2016224" cy="1584176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ЭКОНОМИКА СВОБОДНОГО ПРЕДПРИНИМАТЕЛЬСТВА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4" name="Прямая соединительная линия 3"/>
          <p:cNvCxnSpPr>
            <a:stCxn id="2" idx="0"/>
          </p:cNvCxnSpPr>
          <p:nvPr/>
        </p:nvCxnSpPr>
        <p:spPr>
          <a:xfrm flipV="1">
            <a:off x="4283968" y="1556792"/>
            <a:ext cx="0" cy="127814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283968" y="1124744"/>
            <a:ext cx="1008112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 flipV="1">
            <a:off x="3275856" y="764704"/>
            <a:ext cx="1008112" cy="7920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Равнобедренный треугольник 8"/>
          <p:cNvSpPr/>
          <p:nvPr/>
        </p:nvSpPr>
        <p:spPr>
          <a:xfrm rot="5400000">
            <a:off x="6016304" y="2654873"/>
            <a:ext cx="45719" cy="14941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 rot="16200000">
            <a:off x="3510027" y="2011196"/>
            <a:ext cx="909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2" action="ppaction://hlinkpres?slideindex=1&amp;slidetitle="/>
              </a:rPr>
              <a:t>Рынок</a:t>
            </a:r>
            <a:endParaRPr lang="ru-RU" b="1" dirty="0"/>
          </a:p>
        </p:txBody>
      </p:sp>
      <p:sp>
        <p:nvSpPr>
          <p:cNvPr id="11" name="Выгнутая вниз стрелка 10">
            <a:hlinkClick r:id="rId3" action="ppaction://hlinksldjump"/>
          </p:cNvPr>
          <p:cNvSpPr/>
          <p:nvPr/>
        </p:nvSpPr>
        <p:spPr>
          <a:xfrm>
            <a:off x="8388424" y="6237312"/>
            <a:ext cx="576064" cy="14401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32992" y="5954000"/>
            <a:ext cx="14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pres?slideindex=1&amp;slidetitle="/>
              </a:rPr>
              <a:t>Подробнее</a:t>
            </a:r>
            <a:endParaRPr lang="ru-RU" dirty="0"/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6786247" y="5954000"/>
            <a:ext cx="1026113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38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стиугольник 1"/>
          <p:cNvSpPr/>
          <p:nvPr/>
        </p:nvSpPr>
        <p:spPr>
          <a:xfrm>
            <a:off x="3383868" y="2852936"/>
            <a:ext cx="2736304" cy="936104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211960" y="3136322"/>
            <a:ext cx="108012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Тема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4860032" y="1412776"/>
            <a:ext cx="72008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5012432" y="1565176"/>
            <a:ext cx="72008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6946736" y="1916832"/>
            <a:ext cx="505584" cy="11882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 flipV="1">
            <a:off x="2195736" y="3233936"/>
            <a:ext cx="1188132" cy="754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4896036" y="3742576"/>
            <a:ext cx="72008" cy="144016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6120172" y="3157736"/>
            <a:ext cx="9001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 flipV="1">
            <a:off x="2217048" y="3180710"/>
            <a:ext cx="1188132" cy="7545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6141484" y="3104510"/>
            <a:ext cx="900100" cy="1524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 rot="17564216">
            <a:off x="6446312" y="2216439"/>
            <a:ext cx="106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Вопрос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31262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Алгоритм создания ИК с гиперссылками</a:t>
            </a:r>
            <a:br>
              <a:rPr lang="ru-RU" sz="2400" b="1" dirty="0" smtClean="0"/>
            </a:br>
            <a:r>
              <a:rPr lang="ru-RU" sz="1600" b="1" dirty="0" smtClean="0"/>
              <a:t>(экскурсии, путешествия и т.п.)</a:t>
            </a:r>
            <a:endParaRPr lang="ru-RU" sz="1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определить объект </a:t>
            </a:r>
            <a:r>
              <a:rPr lang="ru-RU" sz="1400" b="1" dirty="0" smtClean="0">
                <a:solidFill>
                  <a:srgbClr val="C00000"/>
                </a:solidFill>
              </a:rPr>
              <a:t>(это может быть слово, текст, рисунок, фигура, картина , видеоролик  и  т.п.) </a:t>
            </a:r>
          </a:p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 выделить его</a:t>
            </a:r>
          </a:p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 затем копировать </a:t>
            </a:r>
          </a:p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 курсором  нажать на вставку  (</a:t>
            </a:r>
            <a:r>
              <a:rPr lang="ru-RU" sz="1400" b="1" dirty="0" smtClean="0">
                <a:solidFill>
                  <a:srgbClr val="C00000"/>
                </a:solidFill>
              </a:rPr>
              <a:t>найти знак  «гиперссылка»)</a:t>
            </a:r>
            <a:r>
              <a:rPr lang="ru-RU" sz="1800" b="1" dirty="0" smtClean="0">
                <a:solidFill>
                  <a:srgbClr val="0033CC"/>
                </a:solidFill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указать адрес гиперссылки </a:t>
            </a:r>
            <a:r>
              <a:rPr lang="ru-RU" sz="1400" b="1" dirty="0" smtClean="0">
                <a:solidFill>
                  <a:srgbClr val="C00000"/>
                </a:solidFill>
              </a:rPr>
              <a:t>(слайд, новый файл, папка и т.д.)</a:t>
            </a:r>
          </a:p>
          <a:p>
            <a:pPr>
              <a:lnSpc>
                <a:spcPct val="200000"/>
              </a:lnSpc>
            </a:pPr>
            <a:r>
              <a:rPr lang="ru-RU" sz="1800" b="1" dirty="0" smtClean="0">
                <a:solidFill>
                  <a:srgbClr val="0033CC"/>
                </a:solidFill>
              </a:rPr>
              <a:t>нажать на ОК.</a:t>
            </a:r>
            <a:endParaRPr lang="ru-RU" sz="18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03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 smtClean="0"/>
              <a:t>Составление теста с гиперссылками и работа с картинами и т.п.</a:t>
            </a:r>
            <a:endParaRPr lang="ru-RU" sz="2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5715040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ct val="50000"/>
              </a:spcBef>
            </a:pPr>
            <a:endParaRPr lang="ru-RU" dirty="0" smtClean="0"/>
          </a:p>
          <a:p>
            <a:pPr fontAlgn="base">
              <a:lnSpc>
                <a:spcPct val="17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            В данном тесте вам будет предложен ряд вопросов. До начала проверки степени усвоения учебного материала  ознакомьтесь с правилами работы. Для чего необходимо:</a:t>
            </a:r>
          </a:p>
          <a:p>
            <a:pPr fontAlgn="base">
              <a:lnSpc>
                <a:spcPct val="170000"/>
              </a:lnSpc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Внимательно  прочесть вопрос. Понять  его смысл.</a:t>
            </a:r>
          </a:p>
          <a:p>
            <a:pPr fontAlgn="base">
              <a:lnSpc>
                <a:spcPct val="170000"/>
              </a:lnSpc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Все ответы  следует прочитать до конца, осмыслить каждый ответ.</a:t>
            </a:r>
          </a:p>
          <a:p>
            <a:pPr fontAlgn="base">
              <a:lnSpc>
                <a:spcPct val="170000"/>
              </a:lnSpc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Из предложенных ответов (двух, трех. четырех) выбрать один, полный и точный.</a:t>
            </a:r>
          </a:p>
          <a:p>
            <a:pPr fontAlgn="base">
              <a:lnSpc>
                <a:spcPct val="170000"/>
              </a:lnSpc>
            </a:pPr>
            <a:r>
              <a:rPr lang="ru-RU" sz="5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Ваша задача выбрать правильный вариант ответа, подвести на него курсор  и  кликом </a:t>
            </a:r>
            <a:r>
              <a:rPr lang="ru-RU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ажать  кнопку, соответствующую правильному ответу.</a:t>
            </a:r>
          </a:p>
          <a:p>
            <a:pPr>
              <a:lnSpc>
                <a:spcPct val="170000"/>
              </a:lnSpc>
              <a:spcBef>
                <a:spcPct val="50000"/>
              </a:spcBef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              После каждого верного ответа должны (будут) появляться части (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) от основного рисунка(картины). При другом  ответе Вам будет указано, что ответ неверный и будет предоставлена еще одна попытка для ответа. Ответив на все вопросы теста, в конечном итоге, у вас должен получиться законченный рисунок (собранная из отдельных частей – </a:t>
            </a:r>
            <a:r>
              <a:rPr lang="ru-RU" sz="5600" b="1" dirty="0" err="1" smtClean="0">
                <a:latin typeface="Times New Roman" pitchFamily="18" charset="0"/>
                <a:cs typeface="Times New Roman" pitchFamily="18" charset="0"/>
              </a:rPr>
              <a:t>пазлов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 картина, рисунок, схема….).</a:t>
            </a:r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spcBef>
                <a:spcPct val="50000"/>
              </a:spcBef>
            </a:pPr>
            <a:endParaRPr lang="ru-RU" sz="5600" dirty="0" smtClean="0">
              <a:latin typeface="Arial Black" pitchFamily="34" charset="0"/>
            </a:endParaRPr>
          </a:p>
          <a:p>
            <a:pPr>
              <a:lnSpc>
                <a:spcPct val="170000"/>
              </a:lnSpc>
              <a:spcBef>
                <a:spcPct val="50000"/>
              </a:spcBef>
              <a:buNone/>
            </a:pPr>
            <a:r>
              <a:rPr lang="ru-RU" sz="5600" dirty="0" smtClean="0">
                <a:latin typeface="Arial Black" pitchFamily="34" charset="0"/>
              </a:rPr>
              <a:t>                                                                      Удачи!</a:t>
            </a:r>
          </a:p>
          <a:p>
            <a:pPr>
              <a:spcBef>
                <a:spcPct val="50000"/>
              </a:spcBef>
              <a:buNone/>
            </a:pPr>
            <a:r>
              <a:rPr lang="ru-RU" sz="5600" dirty="0" smtClean="0">
                <a:solidFill>
                  <a:srgbClr val="FF0066"/>
                </a:solidFill>
                <a:latin typeface="Arial Black" pitchFamily="34" charset="0"/>
                <a:hlinkClick r:id="" action="ppaction://noaction"/>
              </a:rPr>
              <a:t>                                                                                               </a:t>
            </a:r>
          </a:p>
          <a:p>
            <a:pPr algn="ctr">
              <a:spcBef>
                <a:spcPct val="50000"/>
              </a:spcBef>
            </a:pPr>
            <a:r>
              <a:rPr lang="ru-RU" sz="5600" dirty="0" smtClean="0">
                <a:solidFill>
                  <a:srgbClr val="FF0066"/>
                </a:solidFill>
                <a:latin typeface="Arial Black" pitchFamily="34" charset="0"/>
                <a:hlinkClick r:id="" action="ppaction://noaction"/>
              </a:rPr>
              <a:t> Начать тест!</a:t>
            </a:r>
            <a:endParaRPr lang="ru-RU" sz="5600" dirty="0" smtClean="0">
              <a:solidFill>
                <a:srgbClr val="FF0066"/>
              </a:solidFill>
              <a:latin typeface="Arial Black" pitchFamily="34" charset="0"/>
            </a:endParaRPr>
          </a:p>
          <a:p>
            <a:endParaRPr lang="ru-RU" sz="5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60648"/>
            <a:ext cx="8532440" cy="6912768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Вопрос 1.</a:t>
            </a:r>
          </a:p>
          <a:p>
            <a:pPr>
              <a:buNone/>
            </a:pPr>
            <a:r>
              <a:rPr lang="ru-RU" dirty="0" smtClean="0"/>
              <a:t> Что означает в переводе с латыни на русский язык термин «коммерция»?</a:t>
            </a:r>
          </a:p>
          <a:p>
            <a:r>
              <a:rPr lang="ru-RU" dirty="0" smtClean="0">
                <a:hlinkClick r:id="rId2" action="ppaction://hlinksldjump"/>
              </a:rPr>
              <a:t>1)    торговля;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2)    управление;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3)    исследование рынка;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60648"/>
            <a:ext cx="8532440" cy="6912768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Вопрос 2.</a:t>
            </a:r>
          </a:p>
          <a:p>
            <a:pPr>
              <a:buNone/>
            </a:pPr>
            <a:r>
              <a:rPr lang="ru-RU" dirty="0" smtClean="0"/>
              <a:t> С какими основными моментами связана организация коммерческих процессов?</a:t>
            </a:r>
          </a:p>
          <a:p>
            <a:r>
              <a:rPr lang="ru-RU" dirty="0" smtClean="0">
                <a:hlinkClick r:id="rId2" action="ppaction://hlinksldjump"/>
              </a:rPr>
              <a:t>1)    с куплей товаров и/или услуг</a:t>
            </a:r>
            <a:r>
              <a:rPr lang="ru-RU" dirty="0" smtClean="0"/>
              <a:t>;</a:t>
            </a:r>
          </a:p>
          <a:p>
            <a:r>
              <a:rPr lang="ru-RU" dirty="0" smtClean="0">
                <a:hlinkClick r:id="rId2" action="ppaction://hlinksldjump"/>
              </a:rPr>
              <a:t>2)    с продажей товаров и/или услуг;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3)    с куплей и продажей товаров и/или услуг, с обеспечением нормативного осуществления этих операций.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Вопрос 3.</a:t>
            </a:r>
          </a:p>
          <a:p>
            <a:pPr>
              <a:buNone/>
            </a:pPr>
            <a:r>
              <a:rPr lang="ru-RU" dirty="0" smtClean="0"/>
              <a:t> Что является объектом коммерческой деятельности?</a:t>
            </a:r>
          </a:p>
          <a:p>
            <a:r>
              <a:rPr lang="ru-RU" dirty="0" smtClean="0">
                <a:hlinkClick r:id="rId2" action="ppaction://hlinksldjump"/>
              </a:rPr>
              <a:t>1)    товары (кроме недвижимости); ценные бумаги и валюта;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2)    реклама; представительские услуги;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3)    продавец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124744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Вопрос 4.</a:t>
            </a:r>
          </a:p>
          <a:p>
            <a:pPr>
              <a:buNone/>
            </a:pPr>
            <a:r>
              <a:rPr lang="ru-RU" dirty="0" smtClean="0"/>
              <a:t>Что является субъектом коммерческой деятельности?</a:t>
            </a:r>
          </a:p>
          <a:p>
            <a:r>
              <a:rPr lang="ru-RU" dirty="0" smtClean="0">
                <a:hlinkClick r:id="rId2" action="ppaction://hlinksldjump"/>
              </a:rPr>
              <a:t>1. товар</a:t>
            </a:r>
            <a:endParaRPr lang="ru-RU" dirty="0" smtClean="0"/>
          </a:p>
          <a:p>
            <a:r>
              <a:rPr lang="ru-RU" dirty="0" smtClean="0">
                <a:hlinkClick r:id="rId3" action="ppaction://hlinksldjump"/>
              </a:rPr>
              <a:t>2.</a:t>
            </a:r>
            <a:r>
              <a:rPr lang="ru-RU" b="1" dirty="0" smtClean="0">
                <a:hlinkClick r:id="rId3" action="ppaction://hlinksldjump"/>
              </a:rPr>
              <a:t> </a:t>
            </a:r>
            <a:r>
              <a:rPr lang="ru-RU" dirty="0" smtClean="0">
                <a:hlinkClick r:id="rId3" action="ppaction://hlinksldjump"/>
              </a:rPr>
              <a:t>документы купли-продажи</a:t>
            </a:r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3. Производитель</a:t>
            </a:r>
            <a:endParaRPr lang="ru-RU" dirty="0" smtClean="0"/>
          </a:p>
          <a:p>
            <a:r>
              <a:rPr lang="ru-RU" dirty="0" smtClean="0">
                <a:hlinkClick r:id="rId5" action="ppaction://hlinksldjump"/>
              </a:rPr>
              <a:t>4</a:t>
            </a:r>
            <a:r>
              <a:rPr lang="ru-RU" dirty="0" smtClean="0">
                <a:hlinkClick r:id="rId2" action="ppaction://hlinksldjump"/>
              </a:rPr>
              <a:t>)    </a:t>
            </a:r>
            <a:r>
              <a:rPr lang="ru-RU" dirty="0">
                <a:hlinkClick r:id="rId2" action="ppaction://hlinksldjump"/>
              </a:rPr>
              <a:t>продавец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Ответ неверный!</a:t>
            </a:r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21437338" flipH="1">
            <a:off x="52085" y="2743596"/>
            <a:ext cx="4565747" cy="2310400"/>
          </a:xfrm>
          <a:prstGeom prst="wedgeEllipseCallout">
            <a:avLst>
              <a:gd name="adj1" fmla="val -62093"/>
              <a:gd name="adj2" fmla="val 68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39552" y="342900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2" action="ppaction://hlinksldjump"/>
              </a:rPr>
              <a:t>Попробуй ещё раз</a:t>
            </a:r>
            <a:endParaRPr lang="ru-RU" sz="2800" b="1" dirty="0"/>
          </a:p>
        </p:txBody>
      </p:sp>
      <p:pic>
        <p:nvPicPr>
          <p:cNvPr id="8" name="Рисунок 7" descr="http://s002.radikal.ru/i199/1002/05/77ab8a4d56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37079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Ответ неверный!</a:t>
            </a:r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21437338" flipH="1">
            <a:off x="52084" y="2743596"/>
            <a:ext cx="4565747" cy="2310400"/>
          </a:xfrm>
          <a:prstGeom prst="wedgeEllipseCallout">
            <a:avLst>
              <a:gd name="adj1" fmla="val -62093"/>
              <a:gd name="adj2" fmla="val 68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39552" y="342900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2" action="ppaction://hlinksldjump"/>
              </a:rPr>
              <a:t>Попробуй ещё раз</a:t>
            </a:r>
            <a:endParaRPr lang="ru-RU" sz="2800" b="1" dirty="0"/>
          </a:p>
        </p:txBody>
      </p:sp>
      <p:pic>
        <p:nvPicPr>
          <p:cNvPr id="8" name="Рисунок 7" descr="http://s002.radikal.ru/i199/1002/05/77ab8a4d56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37079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Ответ неверный!</a:t>
            </a:r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21437338" flipH="1">
            <a:off x="52084" y="2743596"/>
            <a:ext cx="4565747" cy="2310400"/>
          </a:xfrm>
          <a:prstGeom prst="wedgeEllipseCallout">
            <a:avLst>
              <a:gd name="adj1" fmla="val -62093"/>
              <a:gd name="adj2" fmla="val 68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39552" y="342900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2" action="ppaction://hlinksldjump"/>
              </a:rPr>
              <a:t>Попробуй ещё раз</a:t>
            </a:r>
            <a:endParaRPr lang="ru-RU" sz="2800" b="1" dirty="0"/>
          </a:p>
        </p:txBody>
      </p:sp>
      <p:pic>
        <p:nvPicPr>
          <p:cNvPr id="8" name="Рисунок 7" descr="http://s002.radikal.ru/i199/1002/05/77ab8a4d56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37079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Ответ неверный!</a:t>
            </a:r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21437338" flipH="1">
            <a:off x="52084" y="2743596"/>
            <a:ext cx="4565747" cy="2310400"/>
          </a:xfrm>
          <a:prstGeom prst="wedgeEllipseCallout">
            <a:avLst>
              <a:gd name="adj1" fmla="val -62093"/>
              <a:gd name="adj2" fmla="val 68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39552" y="342900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2" action="ppaction://hlinksldjump"/>
              </a:rPr>
              <a:t>Попробуй ещё раз</a:t>
            </a:r>
            <a:endParaRPr lang="ru-RU" sz="2800" b="1" dirty="0"/>
          </a:p>
        </p:txBody>
      </p:sp>
      <p:pic>
        <p:nvPicPr>
          <p:cNvPr id="8" name="Рисунок 7" descr="http://s002.radikal.ru/i199/1002/05/77ab8a4d56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37079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616530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hlinkClick r:id="rId2" action="ppaction://hlinksldjump"/>
              </a:rPr>
              <a:t>К следующему вопросу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Lenovo\Desktop\сальвадор дали постоянство памяти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12798"/>
            <a:ext cx="3384798" cy="26314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3528" y="616530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hlinkClick r:id="rId2" action="ppaction://hlinksldjump"/>
              </a:rPr>
              <a:t>К следующему вопросу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Lenovo\Desktop\сальвадор дали постоянство памяти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2952750" cy="2295525"/>
          </a:xfrm>
          <a:prstGeom prst="rect">
            <a:avLst/>
          </a:prstGeom>
          <a:noFill/>
        </p:spPr>
      </p:pic>
      <p:pic>
        <p:nvPicPr>
          <p:cNvPr id="7" name="Picture 3" descr="C:\Users\Lenovo\Desktop\сальвадор дали постоянство памяти - копия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852936"/>
            <a:ext cx="2933700" cy="1743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hlinkClick r:id="rId2" action="ppaction://hlinksldjump"/>
              </a:rPr>
              <a:t>К следующему вопросу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Picture 2" descr="C:\Users\Lenovo\Desktop\сальвадор дали постоянство памяти - копия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982069"/>
            <a:ext cx="2933700" cy="1743075"/>
          </a:xfrm>
          <a:prstGeom prst="rect">
            <a:avLst/>
          </a:prstGeom>
          <a:noFill/>
        </p:spPr>
      </p:pic>
      <p:pic>
        <p:nvPicPr>
          <p:cNvPr id="8" name="Picture 3" descr="C:\Users\Lenovo\Desktop\сальвадор дали постоянство памяти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92696"/>
            <a:ext cx="2952750" cy="2295525"/>
          </a:xfrm>
          <a:prstGeom prst="rect">
            <a:avLst/>
          </a:prstGeom>
          <a:noFill/>
        </p:spPr>
      </p:pic>
      <p:pic>
        <p:nvPicPr>
          <p:cNvPr id="9" name="Picture 4" descr="C:\Users\Lenovo\Desktop\сальвадор дали постоянство 33памяти - копия (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692696"/>
            <a:ext cx="2695575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Lenovo\Desktop\сальвадор дали постоянство памяти - копия (3)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6985" y="200713"/>
            <a:ext cx="6959391" cy="494116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3568" y="5661248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Сальвадор Дали  «Постоянство памяти»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254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ru-RU" sz="2800" b="1" cap="small" dirty="0" smtClean="0"/>
              <a:t>Тест с рисунком для самопроверки</a:t>
            </a:r>
            <a:br>
              <a:rPr lang="ru-RU" sz="2800" b="1" cap="small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pPr lvl="0"/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данном тесте вам будут предложены ряд вопросов. После каждого ответа нужно рисовать прямые линии  в указанные  определенные стороны на определенное количество клеток. В конечном итоге у вас должен получиться законченный рисунок. Итак, устанавливаем точку на пересечении клеток ближе к левому краю листа. Удачи!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dirty="0" smtClean="0"/>
              <a:t>Проверочный тест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3888432" cy="566124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1)информация о потребительских свойствах товаров и различных видах услуг с целью их реализации, создания спроса на них – это</a:t>
            </a:r>
          </a:p>
          <a:p>
            <a:pPr>
              <a:buNone/>
            </a:pPr>
            <a:r>
              <a:rPr lang="ru-RU" dirty="0" smtClean="0"/>
              <a:t>А)реклама 2 </a:t>
            </a:r>
          </a:p>
          <a:p>
            <a:pPr>
              <a:buNone/>
            </a:pPr>
            <a:r>
              <a:rPr lang="ru-RU" dirty="0" smtClean="0"/>
              <a:t>Б)приобретение 10</a:t>
            </a:r>
          </a:p>
          <a:p>
            <a:pPr>
              <a:buNone/>
            </a:pPr>
            <a:r>
              <a:rPr lang="ru-RU" dirty="0" smtClean="0"/>
              <a:t>В)потребление 3</a:t>
            </a:r>
          </a:p>
          <a:p>
            <a:pPr>
              <a:buNone/>
            </a:pPr>
            <a:r>
              <a:rPr lang="ru-RU" dirty="0" smtClean="0"/>
              <a:t>2) вид деятельности либо произведенная в ее результате продукция, целью которых является реализация сбытовых или других задач </a:t>
            </a:r>
          </a:p>
          <a:p>
            <a:pPr>
              <a:buNone/>
            </a:pPr>
            <a:r>
              <a:rPr lang="ru-RU" dirty="0" smtClean="0"/>
              <a:t>А)реклама 1</a:t>
            </a:r>
          </a:p>
          <a:p>
            <a:pPr>
              <a:buNone/>
            </a:pPr>
            <a:r>
              <a:rPr lang="ru-RU" dirty="0" smtClean="0"/>
              <a:t>Б)образовательная деятельность 3</a:t>
            </a:r>
          </a:p>
          <a:p>
            <a:pPr>
              <a:buNone/>
            </a:pPr>
            <a:r>
              <a:rPr lang="ru-RU" dirty="0" smtClean="0"/>
              <a:t>В)покупка   2</a:t>
            </a:r>
          </a:p>
          <a:p>
            <a:pPr>
              <a:buNone/>
            </a:pPr>
            <a:r>
              <a:rPr lang="ru-RU" dirty="0" smtClean="0"/>
              <a:t>3)  реклама не должна быть …</a:t>
            </a:r>
          </a:p>
          <a:p>
            <a:pPr>
              <a:buNone/>
            </a:pPr>
            <a:r>
              <a:rPr lang="ru-RU" dirty="0" smtClean="0"/>
              <a:t>А) длинной 1</a:t>
            </a:r>
          </a:p>
          <a:p>
            <a:pPr>
              <a:buNone/>
            </a:pPr>
            <a:r>
              <a:rPr lang="ru-RU" dirty="0" smtClean="0"/>
              <a:t>Б) корректной 2</a:t>
            </a:r>
          </a:p>
          <a:p>
            <a:pPr>
              <a:buNone/>
            </a:pPr>
            <a:r>
              <a:rPr lang="ru-RU" dirty="0" smtClean="0"/>
              <a:t>В)оригинальной 1</a:t>
            </a:r>
          </a:p>
          <a:p>
            <a:pPr>
              <a:buNone/>
            </a:pPr>
            <a:r>
              <a:rPr lang="ru-RU" dirty="0" smtClean="0"/>
              <a:t>4) то, что рекламируется, или то, информация о чем и составляет содержание рекламы</a:t>
            </a:r>
          </a:p>
          <a:p>
            <a:pPr>
              <a:buNone/>
            </a:pPr>
            <a:r>
              <a:rPr lang="ru-RU" dirty="0" smtClean="0"/>
              <a:t>А) предмет  1</a:t>
            </a:r>
          </a:p>
          <a:p>
            <a:pPr>
              <a:buNone/>
            </a:pPr>
            <a:r>
              <a:rPr lang="ru-RU" dirty="0" smtClean="0"/>
              <a:t>Б) объект   4</a:t>
            </a:r>
          </a:p>
          <a:p>
            <a:pPr>
              <a:buNone/>
            </a:pPr>
            <a:r>
              <a:rPr lang="ru-RU" dirty="0" smtClean="0"/>
              <a:t>В) информация   1</a:t>
            </a:r>
          </a:p>
          <a:p>
            <a:pPr lvl="0">
              <a:buNone/>
            </a:pPr>
            <a:r>
              <a:rPr lang="ru-RU" dirty="0" smtClean="0"/>
              <a:t>5) определенный потенциальный потребитель или группа потребителей, которые могут быть заинтересованы предметом рекламы …</a:t>
            </a:r>
          </a:p>
          <a:p>
            <a:pPr>
              <a:buNone/>
            </a:pPr>
            <a:r>
              <a:rPr lang="ru-RU" dirty="0" smtClean="0"/>
              <a:t>А) предмет   2</a:t>
            </a:r>
          </a:p>
          <a:p>
            <a:pPr>
              <a:buNone/>
            </a:pPr>
            <a:r>
              <a:rPr lang="ru-RU" dirty="0" smtClean="0"/>
              <a:t>Б) объект   1</a:t>
            </a:r>
          </a:p>
          <a:p>
            <a:pPr>
              <a:buNone/>
            </a:pPr>
            <a:r>
              <a:rPr lang="ru-RU" dirty="0" smtClean="0"/>
              <a:t>В) информация   2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932040" y="1700808"/>
            <a:ext cx="35387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644008" y="1755973"/>
            <a:ext cx="4032448" cy="5102027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6) убеждающей потенциальных потребителей в серьезности своих намерений и потенциала, качестве предлагаемых услуг и т. п. 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А) увещевание, 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Б)информирование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в)напоминание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7) Целью этой рекламы чаще всего является облегчение выведения на рынок новой модификации образовательной услуги, сопровождение обновленного ассортимента. 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А) увещевание, 1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Б)информирование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в)напоминание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8) период абитуриентского межсезонья  приходится на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А) зимой, ранней весной 1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Б)конец лета, начало осени  1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В)осень  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9)</a:t>
            </a:r>
            <a:r>
              <a:rPr lang="ru-RU" dirty="0" smtClean="0"/>
              <a:t> Какая реклама на образовательном рынке используется уже известными, признанными образовательными учреждениями или теми, кто уже провел увещевательную и информационную рекламную компанию. 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А) увещевание, 3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Б)информирование 2</a:t>
            </a:r>
          </a:p>
          <a:p>
            <a:pPr marL="342900" lvl="0" indent="-342900">
              <a:spcBef>
                <a:spcPct val="20000"/>
              </a:spcBef>
            </a:pPr>
            <a:r>
              <a:rPr lang="ru-RU" sz="2100" dirty="0" smtClean="0"/>
              <a:t>в)напоминание 2</a:t>
            </a:r>
          </a:p>
          <a:p>
            <a:pPr marL="342900" lvl="0" indent="-342900">
              <a:spcBef>
                <a:spcPct val="20000"/>
              </a:spcBef>
            </a:pPr>
            <a:endParaRPr lang="ru-RU" sz="2100" dirty="0" smtClean="0"/>
          </a:p>
          <a:p>
            <a:pPr marL="342900" lvl="0" indent="-342900">
              <a:spcBef>
                <a:spcPct val="20000"/>
              </a:spcBef>
            </a:pPr>
            <a:endParaRPr lang="ru-RU" sz="2100" dirty="0" smtClean="0"/>
          </a:p>
          <a:p>
            <a:pPr marL="342900" lvl="0" indent="-342900">
              <a:spcBef>
                <a:spcPct val="20000"/>
              </a:spcBef>
            </a:pPr>
            <a:endParaRPr lang="ru-RU" sz="2100" dirty="0" smtClean="0"/>
          </a:p>
          <a:p>
            <a:pPr marL="342900" lvl="0" indent="-342900">
              <a:spcBef>
                <a:spcPct val="20000"/>
              </a:spcBef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4324" t="7830" r="52703" b="58893"/>
          <a:stretch>
            <a:fillRect/>
          </a:stretch>
        </p:blipFill>
        <p:spPr bwMode="auto">
          <a:xfrm>
            <a:off x="5940152" y="260648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6500826" y="1500174"/>
            <a:ext cx="214314" cy="200634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308304" y="623731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3" action="ppaction://hlinksldjump"/>
              </a:rPr>
              <a:t>Ответ</a:t>
            </a:r>
            <a:endParaRPr lang="ru-RU" b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1331640" y="1844824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1475656" y="5733256"/>
            <a:ext cx="7200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331640" y="3717032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1691680" y="2204864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331640" y="4869160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1619672" y="3861048"/>
            <a:ext cx="28803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1763688" y="414908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915816" y="3140968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763688" y="1988840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1331640" y="2852936"/>
            <a:ext cx="14401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475656" y="4581128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331640" y="6021288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 flipV="1">
            <a:off x="1835696" y="5013176"/>
            <a:ext cx="21602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475656" y="3284984"/>
            <a:ext cx="14401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6012160" y="3645024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 flipV="1">
            <a:off x="6084168" y="2276872"/>
            <a:ext cx="14401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6084168" y="4005064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300192" y="2564904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084168" y="2708920"/>
            <a:ext cx="21602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835696" y="6021288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6300192" y="3717032"/>
            <a:ext cx="14401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6660232" y="4437112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>
            <a:off x="6804248" y="4797152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5580112" y="501317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V="1">
            <a:off x="6012160" y="5877272"/>
            <a:ext cx="21602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6228184" y="609329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6012160" y="6237312"/>
            <a:ext cx="14401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50000" b="53229"/>
          <a:stretch>
            <a:fillRect/>
          </a:stretch>
        </p:blipFill>
        <p:spPr bwMode="auto">
          <a:xfrm>
            <a:off x="1475656" y="2348880"/>
            <a:ext cx="5256584" cy="339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084168" y="6237312"/>
            <a:ext cx="305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3" action="ppaction://hlinksldjump"/>
              </a:rPr>
              <a:t>Вернуться в начало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5"/>
          <p:cNvGrpSpPr/>
          <p:nvPr/>
        </p:nvGrpSpPr>
        <p:grpSpPr>
          <a:xfrm rot="16200000">
            <a:off x="2703336" y="260648"/>
            <a:ext cx="3501677" cy="5985956"/>
            <a:chOff x="2703336" y="260648"/>
            <a:chExt cx="3501677" cy="5985956"/>
          </a:xfrm>
        </p:grpSpPr>
        <p:sp>
          <p:nvSpPr>
            <p:cNvPr id="4" name="TextBox 3"/>
            <p:cNvSpPr txBox="1"/>
            <p:nvPr/>
          </p:nvSpPr>
          <p:spPr>
            <a:xfrm>
              <a:off x="2791551" y="260648"/>
              <a:ext cx="3384376" cy="923330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ВЫДЕЛИТЬ ОБЪЕКТ  (Файл, рис., текст, слово, таблица и т.п.)</a:t>
              </a:r>
              <a:endParaRPr lang="ru-RU" b="1" dirty="0"/>
            </a:p>
          </p:txBody>
        </p:sp>
        <p:sp>
          <p:nvSpPr>
            <p:cNvPr id="6" name="Стрелка вниз 5"/>
            <p:cNvSpPr/>
            <p:nvPr/>
          </p:nvSpPr>
          <p:spPr>
            <a:xfrm>
              <a:off x="4427984" y="1300883"/>
              <a:ext cx="216024" cy="323166"/>
            </a:xfrm>
            <a:prstGeom prst="downArrow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703336" y="1645989"/>
              <a:ext cx="3384376" cy="646331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Курсором нажать на «ВСТАВКА»</a:t>
              </a:r>
              <a:endParaRPr lang="ru-RU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780184" y="2799588"/>
              <a:ext cx="3384376" cy="369332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Затем на «ГИПЕРССЫЛКА»</a:t>
              </a:r>
              <a:endParaRPr lang="ru-RU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780184" y="3681449"/>
              <a:ext cx="3384376" cy="646331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СВЯЗАТЬСЯ С ФАЙЛОМ (Выбрать нужный файл)</a:t>
              </a:r>
              <a:endParaRPr lang="ru-RU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20637" y="5125101"/>
              <a:ext cx="3384376" cy="369332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ВСТАВИТЬ АДРЕС ФАЙЛА </a:t>
              </a:r>
              <a:endParaRPr lang="ru-RU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820637" y="5877272"/>
              <a:ext cx="3384376" cy="369332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/>
                <a:t>И  «ОК»</a:t>
              </a:r>
              <a:endParaRPr lang="ru-RU" b="1" dirty="0"/>
            </a:p>
          </p:txBody>
        </p:sp>
        <p:sp>
          <p:nvSpPr>
            <p:cNvPr id="12" name="Стрелка вниз 11"/>
            <p:cNvSpPr/>
            <p:nvPr/>
          </p:nvSpPr>
          <p:spPr>
            <a:xfrm>
              <a:off x="4427984" y="2379238"/>
              <a:ext cx="216024" cy="323166"/>
            </a:xfrm>
            <a:prstGeom prst="downArrow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3" name="Стрелка вниз 12"/>
            <p:cNvSpPr/>
            <p:nvPr/>
          </p:nvSpPr>
          <p:spPr>
            <a:xfrm>
              <a:off x="4404813" y="3290418"/>
              <a:ext cx="216024" cy="323166"/>
            </a:xfrm>
            <a:prstGeom prst="downArrow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4" name="Стрелка вниз 13"/>
            <p:cNvSpPr/>
            <p:nvPr/>
          </p:nvSpPr>
          <p:spPr>
            <a:xfrm>
              <a:off x="4360179" y="4581128"/>
              <a:ext cx="216024" cy="323166"/>
            </a:xfrm>
            <a:prstGeom prst="downArrow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  <p:sp>
          <p:nvSpPr>
            <p:cNvPr id="15" name="Стрелка вниз 14"/>
            <p:cNvSpPr/>
            <p:nvPr/>
          </p:nvSpPr>
          <p:spPr>
            <a:xfrm>
              <a:off x="4363113" y="5494433"/>
              <a:ext cx="216024" cy="323166"/>
            </a:xfrm>
            <a:prstGeom prst="downArrow">
              <a:avLst/>
            </a:prstGeom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/>
            </a:p>
          </p:txBody>
        </p:sp>
      </p:grpSp>
    </p:spTree>
    <p:extLst>
      <p:ext uri="{BB962C8B-B14F-4D97-AF65-F5344CB8AC3E}">
        <p14:creationId xmlns:p14="http://schemas.microsoft.com/office/powerpoint/2010/main" val="235307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3923928" y="2132856"/>
            <a:ext cx="2232248" cy="1080120"/>
          </a:xfrm>
          <a:prstGeom prst="flowChartPunchedTap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355976" y="249289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hlinkClick r:id="rId2" action="ppaction://hlinksldjump"/>
              </a:rPr>
              <a:t>ОРИГАМИ</a:t>
            </a:r>
            <a:endParaRPr lang="ru-RU" b="1" dirty="0"/>
          </a:p>
        </p:txBody>
      </p:sp>
      <p:cxnSp>
        <p:nvCxnSpPr>
          <p:cNvPr id="7" name="Прямая соединительная линия 6"/>
          <p:cNvCxnSpPr>
            <a:stCxn id="4" idx="0"/>
          </p:cNvCxnSpPr>
          <p:nvPr/>
        </p:nvCxnSpPr>
        <p:spPr>
          <a:xfrm flipV="1">
            <a:off x="5040052" y="908720"/>
            <a:ext cx="36004" cy="133214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6200000">
            <a:off x="4216606" y="148013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Бумага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4067944" y="476672"/>
            <a:ext cx="100811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5076056" y="548680"/>
            <a:ext cx="136815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20765937">
            <a:off x="5028378" y="15893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Формат А-4</a:t>
            </a:r>
            <a:endParaRPr lang="ru-RU" dirty="0"/>
          </a:p>
        </p:txBody>
      </p:sp>
      <p:sp>
        <p:nvSpPr>
          <p:cNvPr id="14" name="Равнобедренный треугольник 13"/>
          <p:cNvSpPr/>
          <p:nvPr/>
        </p:nvSpPr>
        <p:spPr>
          <a:xfrm rot="16200000">
            <a:off x="2951820" y="1808820"/>
            <a:ext cx="216024" cy="172819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 rot="5400000">
            <a:off x="6912260" y="1808820"/>
            <a:ext cx="216024" cy="172819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 rot="10800000">
            <a:off x="4860032" y="3212976"/>
            <a:ext cx="127248" cy="172819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лево 16">
            <a:hlinkClick r:id="rId3" action="ppaction://hlinksldjump"/>
          </p:cNvPr>
          <p:cNvSpPr/>
          <p:nvPr/>
        </p:nvSpPr>
        <p:spPr>
          <a:xfrm>
            <a:off x="7164288" y="5733256"/>
            <a:ext cx="1152128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1911</Words>
  <Application>Microsoft Office PowerPoint</Application>
  <PresentationFormat>Экран (4:3)</PresentationFormat>
  <Paragraphs>207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 Реализация технологии визуализации в учебном процессе   </vt:lpstr>
      <vt:lpstr>Этапы освоения приемов структурирования и визуализации учебного материала </vt:lpstr>
      <vt:lpstr>Закономерности визуальной информации </vt:lpstr>
      <vt:lpstr>Закономерности визуальной информации </vt:lpstr>
      <vt:lpstr>Закономерности визуальной информации </vt:lpstr>
      <vt:lpstr>Основные правил использования цвета </vt:lpstr>
      <vt:lpstr>Приемы сокращений</vt:lpstr>
      <vt:lpstr>Усовершенствования учебного процесса при помощи технологии визуализации</vt:lpstr>
      <vt:lpstr>Оформление интеллект карт средствами MS Office </vt:lpstr>
      <vt:lpstr>Этап I</vt:lpstr>
      <vt:lpstr>Этап II</vt:lpstr>
      <vt:lpstr>Этап III</vt:lpstr>
      <vt:lpstr>Ассоциации друга</vt:lpstr>
      <vt:lpstr>На основе этого текста друг построил интеллект карту, используя свои ассоциации</vt:lpstr>
      <vt:lpstr>Презентация PowerPoint</vt:lpstr>
      <vt:lpstr> Пошаговый алгоритм  творческого процесса составления мастер – карты  содержит операции: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создания ИК с гиперссылками (экскурсии, путешествия и т.п.)</vt:lpstr>
      <vt:lpstr>Составление теста с гиперссылками и работа с картинами и т.п.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 с рисунком для самопроверки </vt:lpstr>
      <vt:lpstr>Проверочный тест</vt:lpstr>
      <vt:lpstr>Ответ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создания ИК с гиперссылками (экскурсии, путешествия и т.п.)</dc:title>
  <dc:creator>Каунов</dc:creator>
  <cp:lastModifiedBy>AM</cp:lastModifiedBy>
  <cp:revision>44</cp:revision>
  <dcterms:created xsi:type="dcterms:W3CDTF">2014-06-16T05:50:56Z</dcterms:created>
  <dcterms:modified xsi:type="dcterms:W3CDTF">2020-02-11T10:10:38Z</dcterms:modified>
</cp:coreProperties>
</file>