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0"/>
  </p:notesMasterIdLst>
  <p:sldIdLst>
    <p:sldId id="292" r:id="rId2"/>
    <p:sldId id="257" r:id="rId3"/>
    <p:sldId id="272" r:id="rId4"/>
    <p:sldId id="273" r:id="rId5"/>
    <p:sldId id="274" r:id="rId6"/>
    <p:sldId id="275" r:id="rId7"/>
    <p:sldId id="276" r:id="rId8"/>
    <p:sldId id="277" r:id="rId9"/>
    <p:sldId id="279" r:id="rId10"/>
    <p:sldId id="280" r:id="rId11"/>
    <p:sldId id="281" r:id="rId12"/>
    <p:sldId id="283" r:id="rId13"/>
    <p:sldId id="284" r:id="rId14"/>
    <p:sldId id="258" r:id="rId15"/>
    <p:sldId id="287" r:id="rId16"/>
    <p:sldId id="261" r:id="rId17"/>
    <p:sldId id="262" r:id="rId18"/>
    <p:sldId id="288" r:id="rId19"/>
    <p:sldId id="290" r:id="rId20"/>
    <p:sldId id="291" r:id="rId21"/>
    <p:sldId id="268" r:id="rId22"/>
    <p:sldId id="271" r:id="rId23"/>
    <p:sldId id="269" r:id="rId24"/>
    <p:sldId id="282" r:id="rId25"/>
    <p:sldId id="267" r:id="rId26"/>
    <p:sldId id="265" r:id="rId27"/>
    <p:sldId id="266" r:id="rId28"/>
    <p:sldId id="27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F52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5" d="100"/>
        <a:sy n="9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96F59-9593-4D51-9324-51849763D174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CF29F-F4EB-4AB1-B193-7804E82CF9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6529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59E95A-9644-4B60-8579-A68DB95D1A59}" type="slidenum">
              <a:rPr lang="ru-RU" smtClean="0">
                <a:latin typeface="Arial" pitchFamily="34" charset="0"/>
              </a:rPr>
              <a:pPr/>
              <a:t>2</a:t>
            </a:fld>
            <a:endParaRPr lang="ru-RU" smtClean="0">
              <a:latin typeface="Arial" pitchFamily="34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17CCF3-8F5D-4639-B462-795F132655D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06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9AC99-B022-4D7D-840C-9D65D9CC1F2A}" type="datetimeFigureOut">
              <a:rPr lang="ru-RU"/>
              <a:pPr>
                <a:defRPr/>
              </a:pPr>
              <a:t>22.03.2020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DCF6F-DE29-4D39-84E6-984C18CE27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22.03.2020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&#1055;&#1088;&#1077;&#1076;&#1087;&#1088;&#1080;&#1085;&#1080;&#1084;.-&#1064;&#1087;&#1072;&#1088;&#1075;&#1072;&#1083;&#1082;&#1072;%20&#1080;&#1079;%20&#1048;&#1085;&#1090;&#1077;&#1088;&#1085;&#1077;&#1090;.doc" TargetMode="External"/><Relationship Id="rId13" Type="http://schemas.openxmlformats.org/officeDocument/2006/relationships/hyperlink" Target="&#1074;&#1080;&#1076;&#1099;%20&#1087;&#1088;&#1077;&#1076;&#1087;&#1088;.%20&#1076;&#1077;&#1103;&#1090;&#1077;-&#1089;&#1090;&#1080;.mp4" TargetMode="External"/><Relationship Id="rId18" Type="http://schemas.openxmlformats.org/officeDocument/2006/relationships/hyperlink" Target="++&#1048;&#1089;&#1090;&#1086;&#1088;&#1080;&#1103;%20&#1092;&#1080;&#1085;&#1072;&#1085;&#1089;&#1086;&#1074;.mp4" TargetMode="External"/><Relationship Id="rId26" Type="http://schemas.openxmlformats.org/officeDocument/2006/relationships/image" Target="../media/image9.jpeg"/><Relationship Id="rId39" Type="http://schemas.openxmlformats.org/officeDocument/2006/relationships/image" Target="../media/image22.png"/><Relationship Id="rId3" Type="http://schemas.openxmlformats.org/officeDocument/2006/relationships/slide" Target="slide16.xml"/><Relationship Id="rId21" Type="http://schemas.openxmlformats.org/officeDocument/2006/relationships/image" Target="../media/image4.png"/><Relationship Id="rId34" Type="http://schemas.openxmlformats.org/officeDocument/2006/relationships/image" Target="../media/image17.jpeg"/><Relationship Id="rId42" Type="http://schemas.openxmlformats.org/officeDocument/2006/relationships/image" Target="../media/image25.jpeg"/><Relationship Id="rId47" Type="http://schemas.openxmlformats.org/officeDocument/2006/relationships/hyperlink" Target="&#1058;&#1077;&#1089;&#1090;&#1099;%20&#1089;%20&#1088;&#1080;&#1089;%20++" TargetMode="External"/><Relationship Id="rId7" Type="http://schemas.openxmlformats.org/officeDocument/2006/relationships/hyperlink" Target="&#1055;&#1088;&#1086;&#1075;&#1088;&#1072;&#1084;&#1084;&#1072;%20&#1054;&#1055;&#1044;%20-&#1054;&#1047;&#1054;.pdf" TargetMode="External"/><Relationship Id="rId12" Type="http://schemas.openxmlformats.org/officeDocument/2006/relationships/image" Target="../media/image3.jpeg"/><Relationship Id="rId17" Type="http://schemas.openxmlformats.org/officeDocument/2006/relationships/hyperlink" Target="++&#1048;&#1089;&#1090;&#1086;&#1088;&#1080;&#1103;%20&#1087;&#1088;&#1077;&#1076;&#1087;&#1088;-&#1074;&#1072;%20&#1074;%20&#1056;&#1086;&#1089;&#1089;&#1080;&#1080;.mp4" TargetMode="External"/><Relationship Id="rId25" Type="http://schemas.openxmlformats.org/officeDocument/2006/relationships/image" Target="../media/image8.png"/><Relationship Id="rId33" Type="http://schemas.openxmlformats.org/officeDocument/2006/relationships/image" Target="../media/image16.jpeg"/><Relationship Id="rId38" Type="http://schemas.openxmlformats.org/officeDocument/2006/relationships/image" Target="../media/image21.gif"/><Relationship Id="rId46" Type="http://schemas.openxmlformats.org/officeDocument/2006/relationships/image" Target="../media/image29.jpeg"/><Relationship Id="rId2" Type="http://schemas.openxmlformats.org/officeDocument/2006/relationships/hyperlink" Target="&#1055;&#1088;&#1086;&#1075;&#1088;&#1072;&#1084;&#1084;&#1099;%20&#1087;&#1086;%20&#1054;&#1055;&#1080;&#1041;" TargetMode="External"/><Relationship Id="rId16" Type="http://schemas.openxmlformats.org/officeDocument/2006/relationships/hyperlink" Target="&#1054;&#1055;&#1044;_&#1051;&#1055;&#1047;_&#1050;&#1072;&#1091;&#1085;&#1086;&#1074;.doc" TargetMode="External"/><Relationship Id="rId20" Type="http://schemas.openxmlformats.org/officeDocument/2006/relationships/hyperlink" Target="&#1051;&#1055;&#1047;%20&#1087;&#1086;%20&#1054;&#1055;&#1044;.doc" TargetMode="External"/><Relationship Id="rId29" Type="http://schemas.openxmlformats.org/officeDocument/2006/relationships/image" Target="../media/image12.png"/><Relationship Id="rId41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&#1052;&#1054;&#1044;&#1059;&#1051;&#1068;&#1053;&#1040;&#1071;%20&#1055;&#1056;&#1054;&#1043;&#1056;&#1040;&#1052;&#1052;&#1040;.docx" TargetMode="External"/><Relationship Id="rId11" Type="http://schemas.openxmlformats.org/officeDocument/2006/relationships/slide" Target="slide2.xml"/><Relationship Id="rId24" Type="http://schemas.openxmlformats.org/officeDocument/2006/relationships/image" Target="../media/image7.png"/><Relationship Id="rId32" Type="http://schemas.openxmlformats.org/officeDocument/2006/relationships/image" Target="../media/image15.jpeg"/><Relationship Id="rId37" Type="http://schemas.openxmlformats.org/officeDocument/2006/relationships/image" Target="../media/image20.gif"/><Relationship Id="rId40" Type="http://schemas.openxmlformats.org/officeDocument/2006/relationships/image" Target="../media/image23.jpeg"/><Relationship Id="rId45" Type="http://schemas.openxmlformats.org/officeDocument/2006/relationships/image" Target="../media/image28.png"/><Relationship Id="rId5" Type="http://schemas.openxmlformats.org/officeDocument/2006/relationships/hyperlink" Target="&#1040;.&#1050;&#1072;&#1091;&#1085;&#1086;&#1074;%20&#1056;&#1072;&#1073;&#1086;&#1095;&#1072;&#1103;%20&#1090;&#1077;&#1090;&#1088;&#1072;&#1076;&#1100;%20&#1087;&#1086;%20&#1054;&#1055;&#1044;.docx" TargetMode="External"/><Relationship Id="rId15" Type="http://schemas.openxmlformats.org/officeDocument/2006/relationships/hyperlink" Target="&#1047;&#1040;&#1044;&#1040;&#1053;&#1048;&#1071;%20&#1080;%20&#1058;&#1045;&#1052;&#1067;%20-2%20&#1095;&#1072;&#1089;&#1090;&#1100;%20++.docx" TargetMode="External"/><Relationship Id="rId23" Type="http://schemas.openxmlformats.org/officeDocument/2006/relationships/image" Target="../media/image6.png"/><Relationship Id="rId28" Type="http://schemas.openxmlformats.org/officeDocument/2006/relationships/image" Target="../media/image11.jpeg"/><Relationship Id="rId36" Type="http://schemas.openxmlformats.org/officeDocument/2006/relationships/image" Target="../media/image19.gif"/><Relationship Id="rId10" Type="http://schemas.openxmlformats.org/officeDocument/2006/relationships/slide" Target="slide24.xml"/><Relationship Id="rId19" Type="http://schemas.openxmlformats.org/officeDocument/2006/relationships/hyperlink" Target="&#1051;&#1055;&#1047;%20&#1087;&#1086;%20&#1054;&#1055;&#1044;%20&#8470;%201-4.docx" TargetMode="External"/><Relationship Id="rId31" Type="http://schemas.openxmlformats.org/officeDocument/2006/relationships/image" Target="../media/image14.jpeg"/><Relationship Id="rId44" Type="http://schemas.openxmlformats.org/officeDocument/2006/relationships/image" Target="../media/image27.png"/><Relationship Id="rId4" Type="http://schemas.openxmlformats.org/officeDocument/2006/relationships/hyperlink" Target="&#1040;.%20&#1050;&#1072;&#1091;&#1085;&#1086;&#1074;%20&#1051;&#1077;&#1082;&#1094;&#1080;&#1080;%20%20&#1054;&#1057;&#1053;.%20&#1055;&#1056;&#1045;&#1044;&#1055;&#1056;&#1048;&#1053;-&#1050;&#1054;&#1049;/&#1040;.&#1050;&#1072;&#1091;&#1085;&#1086;&#1074;%20&#1051;&#1077;&#1082;&#1094;&#1080;&#1080;%20&#1087;&#1086;%20&#1054;&#1055;&#1044;%20-%20&#1095;&#1072;&#1089;&#1090;&#1100;%202.doc" TargetMode="External"/><Relationship Id="rId9" Type="http://schemas.openxmlformats.org/officeDocument/2006/relationships/hyperlink" Target="&#1054;&#1055;&#1044;%20-%20&#1069;&#1050;&#1057;&#1050;&#1059;&#1056;&#1057;&#1048;&#1071;%20%20-&#1061;&#1054;&#1056;+++" TargetMode="External"/><Relationship Id="rId14" Type="http://schemas.openxmlformats.org/officeDocument/2006/relationships/hyperlink" Target="&#1060;&#1054;&#1057;%20&#1054;&#1055;&#1044;.pdf" TargetMode="External"/><Relationship Id="rId22" Type="http://schemas.openxmlformats.org/officeDocument/2006/relationships/image" Target="../media/image5.png"/><Relationship Id="rId27" Type="http://schemas.openxmlformats.org/officeDocument/2006/relationships/image" Target="../media/image10.jpeg"/><Relationship Id="rId30" Type="http://schemas.openxmlformats.org/officeDocument/2006/relationships/image" Target="../media/image13.jpeg"/><Relationship Id="rId35" Type="http://schemas.openxmlformats.org/officeDocument/2006/relationships/image" Target="../media/image18.png"/><Relationship Id="rId43" Type="http://schemas.openxmlformats.org/officeDocument/2006/relationships/image" Target="../media/image2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slide" Target="slide24.xm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5.jpeg"/><Relationship Id="rId12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4.jpe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http://www.mind-map.ru/inc/images/0703/0703232340400.gif" TargetMode="External"/><Relationship Id="rId3" Type="http://schemas.openxmlformats.org/officeDocument/2006/relationships/image" Target="http://www.mind-map.ru/inc/images/0703/0703232338530.gif" TargetMode="External"/><Relationship Id="rId7" Type="http://schemas.openxmlformats.org/officeDocument/2006/relationships/image" Target="http://www.mind-map.ru/inc/images/0703/0703232340230.gif" TargetMode="External"/><Relationship Id="rId12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image" Target="http://www.mind-map.ru/inc/images/0703/0703232340330.gif" TargetMode="External"/><Relationship Id="rId5" Type="http://schemas.openxmlformats.org/officeDocument/2006/relationships/image" Target="http://www.mind-map.ru/inc/images/0703/0703232339040.gif" TargetMode="External"/><Relationship Id="rId10" Type="http://schemas.openxmlformats.org/officeDocument/2006/relationships/image" Target="../media/image54.png"/><Relationship Id="rId4" Type="http://schemas.openxmlformats.org/officeDocument/2006/relationships/image" Target="../media/image51.png"/><Relationship Id="rId9" Type="http://schemas.openxmlformats.org/officeDocument/2006/relationships/image" Target="http://www.mind-map.ru/inc/images/0703/0703232340280.gif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ebkursovik.ru/kartgotrab.asp?id=-64051" TargetMode="External"/><Relationship Id="rId13" Type="http://schemas.openxmlformats.org/officeDocument/2006/relationships/image" Target="../media/image61.wmf"/><Relationship Id="rId18" Type="http://schemas.openxmlformats.org/officeDocument/2006/relationships/hyperlink" Target="http://www.kukiani.ru/index.php?page=content&amp;subpage=s&amp;r=10&amp;p=31&amp;s=114" TargetMode="External"/><Relationship Id="rId26" Type="http://schemas.openxmlformats.org/officeDocument/2006/relationships/hyperlink" Target="&#1056;&#1048;&#1057;&#1050;&#1048;%20&#1080;%20&#1076;&#1088;.%20&#1057;&#1051;&#1054;&#1046;&#1053;&#1054;&#1057;&#1058;&#1048;.docx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&#1055;&#1088;&#1077;&#1076;&#1087;&#1088;-&#1083;&#1100;%20&#1073;&#1077;&#1079;%20&#1086;&#1073;&#1088;&#1072;&#1079;%20&#1070;&#1088;.&#1083;&#1080;&#1094;&#1072;-%20&#1055;&#1041;&#1054;&#1070;&#1051;.docx" TargetMode="External"/><Relationship Id="rId34" Type="http://schemas.openxmlformats.org/officeDocument/2006/relationships/hyperlink" Target="http://ru.wikipedia.org/wiki/%CC%E0%F0%EA%E5%F2%E8%ED%E3" TargetMode="External"/><Relationship Id="rId7" Type="http://schemas.openxmlformats.org/officeDocument/2006/relationships/image" Target="../media/image59.jpeg"/><Relationship Id="rId12" Type="http://schemas.openxmlformats.org/officeDocument/2006/relationships/hyperlink" Target="http://www.gosfinansy.ru/practice/2338/20659/" TargetMode="External"/><Relationship Id="rId17" Type="http://schemas.openxmlformats.org/officeDocument/2006/relationships/hyperlink" Target="http://www.lawru.net/podd/podd22.html" TargetMode="External"/><Relationship Id="rId25" Type="http://schemas.openxmlformats.org/officeDocument/2006/relationships/image" Target="../media/image64.jpeg"/><Relationship Id="rId33" Type="http://schemas.openxmlformats.org/officeDocument/2006/relationships/hyperlink" Target="http://ru.wikipedia.org/wiki/%CC%E5%ED%E5%E4%E6%EC%E5%ED%F2" TargetMode="External"/><Relationship Id="rId2" Type="http://schemas.openxmlformats.org/officeDocument/2006/relationships/image" Target="../media/image56.jpeg"/><Relationship Id="rId16" Type="http://schemas.openxmlformats.org/officeDocument/2006/relationships/hyperlink" Target="&#1052;&#1040;&#1051;&#1067;&#1049;%20&#1041;&#1048;&#1047;&#1053;&#1045;&#1057;.docx" TargetMode="External"/><Relationship Id="rId20" Type="http://schemas.openxmlformats.org/officeDocument/2006/relationships/hyperlink" Target="http://s2008.ru/document/pravovye/" TargetMode="External"/><Relationship Id="rId29" Type="http://schemas.openxmlformats.org/officeDocument/2006/relationships/hyperlink" Target="&#1055;&#1054;&#1053;&#1071;&#1058;&#1045;%20&#1087;&#1088;&#1077;&#1076;&#1087;&#1088;&#1080;&#1085;&#1080;&#1084;&#1072;&#1090;&#1077;&#1083;&#1100;&#1089;&#1090;&#1074;&#1072;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hyperlink" Target="../../&#1054;&#1055;&#1080;&#1041;%20-%20&#1069;&#1050;&#1057;&#1050;&#1059;&#1056;&#1057;&#1048;&#1071;%20%20-&#1061;&#1054;&#1056;+++" TargetMode="External"/><Relationship Id="rId24" Type="http://schemas.openxmlformats.org/officeDocument/2006/relationships/image" Target="../media/image63.jpeg"/><Relationship Id="rId32" Type="http://schemas.openxmlformats.org/officeDocument/2006/relationships/hyperlink" Target="&#1052;&#1072;&#1088;&#1082;&#1077;&#1090;&#1080;&#1085;&#1075;%20&#1074;%20&#1041;&#1048;&#1047;&#1053;&#1045;&#1057;&#1045;.docx" TargetMode="External"/><Relationship Id="rId5" Type="http://schemas.openxmlformats.org/officeDocument/2006/relationships/hyperlink" Target="&#1048;&#1057;&#1058;&#1054;&#1056;&#1048;&#1071;%20&#1087;&#1088;&#1077;&#1076;&#1087;&#1088;-&#1074;&#1072;%20&#1074;%20&#1056;&#1054;&#1057;&#1057;&#1048;&#1048;.docx" TargetMode="External"/><Relationship Id="rId15" Type="http://schemas.openxmlformats.org/officeDocument/2006/relationships/hyperlink" Target="http://www.grandars.ru/college/pravovedenie/subekty-predprinimatelskoy-deyatelnosti.html" TargetMode="External"/><Relationship Id="rId23" Type="http://schemas.openxmlformats.org/officeDocument/2006/relationships/hyperlink" Target="http://www.grandars.ru/college/pravovedenie/yuridicheskoe-lico.html" TargetMode="External"/><Relationship Id="rId28" Type="http://schemas.openxmlformats.org/officeDocument/2006/relationships/hyperlink" Target="http://www.grandars.ru/college/pravovedenie/predprinimatelskiy-risk.html" TargetMode="External"/><Relationship Id="rId10" Type="http://schemas.openxmlformats.org/officeDocument/2006/relationships/hyperlink" Target="http://be5.biz/pravo/pmas/06.htm" TargetMode="External"/><Relationship Id="rId19" Type="http://schemas.openxmlformats.org/officeDocument/2006/relationships/hyperlink" Target="&#1060;&#1054;&#1056;&#1052;&#1067;%20&#1087;&#1088;&#1077;&#1076;&#1087;&#1088;-&#1074;&#1072;.docx" TargetMode="External"/><Relationship Id="rId31" Type="http://schemas.openxmlformats.org/officeDocument/2006/relationships/hyperlink" Target="&#1052;&#1045;&#1053;&#1045;&#1044;&#1046;&#1052;&#1045;&#1053;&#1058;%20&#1074;%20&#1073;&#1080;&#1079;&#1085;&#1077;&#1089;&#1077;.docx" TargetMode="External"/><Relationship Id="rId4" Type="http://schemas.openxmlformats.org/officeDocument/2006/relationships/hyperlink" Target="http://be5.biz/ekonomika/biz01/02.htm" TargetMode="External"/><Relationship Id="rId9" Type="http://schemas.openxmlformats.org/officeDocument/2006/relationships/image" Target="../media/image60.jpeg"/><Relationship Id="rId14" Type="http://schemas.openxmlformats.org/officeDocument/2006/relationships/image" Target="../media/image62.jpeg"/><Relationship Id="rId22" Type="http://schemas.openxmlformats.org/officeDocument/2006/relationships/hyperlink" Target="http://www.bibliotekar.ru/biznes-40/67.htm" TargetMode="External"/><Relationship Id="rId27" Type="http://schemas.openxmlformats.org/officeDocument/2006/relationships/image" Target="../media/image65.jpeg"/><Relationship Id="rId30" Type="http://schemas.openxmlformats.org/officeDocument/2006/relationships/hyperlink" Target="&#1059;&#1055;&#1056;&#1040;&#1042;&#1051;&#1045;&#1053;&#1048;&#1045;%20&#1087;&#1088;&#1077;&#1076;&#1087;&#1088;&#1080;&#1103;&#1090;&#1080;&#1077;&#1084;.docx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hyperlink" Target="&#1047;&#1040;&#1044;&#1040;&#1053;&#1048;&#1071;%20&#1082;%20&#1069;&#1050;&#1047;&#1040;&#1052;&#1045;&#1053;&#1059;%20(&#1079;&#1072;&#1095;&#1077;&#1090;&#1091;)%20+++.docx" TargetMode="Externa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86116" y="2857496"/>
            <a:ext cx="2571768" cy="1384995"/>
          </a:xfrm>
          <a:prstGeom prst="rect">
            <a:avLst/>
          </a:prstGeom>
          <a:ln w="571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Электронно-цифровая модель  УМКД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«Основы предпринимательства и бизнеса»</a:t>
            </a:r>
            <a:endParaRPr lang="ru-RU" sz="1600" b="1" dirty="0">
              <a:solidFill>
                <a:schemeClr val="tx1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 flipH="1" flipV="1">
            <a:off x="4536281" y="1178703"/>
            <a:ext cx="2286016" cy="107157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6200000" flipV="1">
            <a:off x="2000232" y="1142984"/>
            <a:ext cx="1928826" cy="1500198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 flipH="1" flipV="1">
            <a:off x="5214942" y="1000108"/>
            <a:ext cx="1857388" cy="185738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5143504" y="2214554"/>
            <a:ext cx="2071702" cy="642942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285984" y="5643578"/>
            <a:ext cx="428628" cy="1588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6965173" y="2178835"/>
            <a:ext cx="500066" cy="1588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10800000">
            <a:off x="1714480" y="2643182"/>
            <a:ext cx="2000264" cy="214314"/>
          </a:xfrm>
          <a:prstGeom prst="line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10800000">
            <a:off x="1714480" y="1857364"/>
            <a:ext cx="2000264" cy="1000132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572132" y="4500570"/>
            <a:ext cx="1428760" cy="100013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V="1">
            <a:off x="5072066" y="4643446"/>
            <a:ext cx="1143008" cy="428628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0800000">
            <a:off x="5857884" y="4143380"/>
            <a:ext cx="1214446" cy="428628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1142976" y="4000504"/>
            <a:ext cx="2214578" cy="50006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1214414" y="4000504"/>
            <a:ext cx="2143140" cy="1214446"/>
          </a:xfrm>
          <a:prstGeom prst="line">
            <a:avLst/>
          </a:prstGeom>
          <a:ln w="57150">
            <a:solidFill>
              <a:srgbClr val="E81E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2214546" y="4500570"/>
            <a:ext cx="1643074" cy="642942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928662" y="4500570"/>
            <a:ext cx="214314" cy="158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285720" y="5214950"/>
            <a:ext cx="928694" cy="1588"/>
          </a:xfrm>
          <a:prstGeom prst="line">
            <a:avLst/>
          </a:prstGeom>
          <a:ln w="38100">
            <a:solidFill>
              <a:srgbClr val="E81E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5857884" y="5429264"/>
            <a:ext cx="214314" cy="972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rot="5400000" flipH="1" flipV="1">
            <a:off x="6858016" y="5500702"/>
            <a:ext cx="1588" cy="15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7072330" y="4572008"/>
            <a:ext cx="357190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7072330" y="1000108"/>
            <a:ext cx="571504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1142976" y="2643182"/>
            <a:ext cx="571504" cy="1588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>
            <a:off x="1142976" y="1643050"/>
            <a:ext cx="571504" cy="1588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1500166" y="928670"/>
            <a:ext cx="714380" cy="1588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 rot="17717693">
            <a:off x="4693552" y="1659626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hlinkClick r:id="rId2" action="ppaction://hlinkfile"/>
              </a:rPr>
              <a:t>Программы</a:t>
            </a:r>
            <a:endParaRPr lang="ru-RU" sz="1600" b="1" dirty="0"/>
          </a:p>
        </p:txBody>
      </p:sp>
      <p:sp>
        <p:nvSpPr>
          <p:cNvPr id="71" name="TextBox 70"/>
          <p:cNvSpPr txBox="1"/>
          <p:nvPr/>
        </p:nvSpPr>
        <p:spPr>
          <a:xfrm rot="1308813">
            <a:off x="6015067" y="4097689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hlinkClick r:id="rId3" action="ppaction://hlinksldjump"/>
              </a:rPr>
              <a:t>Литература</a:t>
            </a:r>
            <a:endParaRPr lang="ru-RU" sz="1600" b="1" dirty="0"/>
          </a:p>
        </p:txBody>
      </p:sp>
      <p:sp>
        <p:nvSpPr>
          <p:cNvPr id="72" name="TextBox 71"/>
          <p:cNvSpPr txBox="1"/>
          <p:nvPr/>
        </p:nvSpPr>
        <p:spPr>
          <a:xfrm rot="18844058">
            <a:off x="5619160" y="1507490"/>
            <a:ext cx="959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hlinkClick r:id="rId4" action="ppaction://hlinkfile"/>
              </a:rPr>
              <a:t>Лекции</a:t>
            </a:r>
            <a:endParaRPr lang="ru-RU" sz="1600" b="1" dirty="0"/>
          </a:p>
        </p:txBody>
      </p:sp>
      <p:sp>
        <p:nvSpPr>
          <p:cNvPr id="73" name="TextBox 72"/>
          <p:cNvSpPr txBox="1"/>
          <p:nvPr/>
        </p:nvSpPr>
        <p:spPr>
          <a:xfrm rot="20426073">
            <a:off x="5724822" y="2048014"/>
            <a:ext cx="162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hlinkClick r:id="rId5" action="ppaction://hlinkfile"/>
              </a:rPr>
              <a:t>Практические</a:t>
            </a:r>
            <a:endParaRPr lang="ru-RU" sz="1600" b="1" dirty="0"/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>
            <a:off x="6143636" y="714356"/>
            <a:ext cx="857256" cy="158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4929190" y="785794"/>
            <a:ext cx="1000132" cy="276999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hlinkClick r:id="rId6" action="ppaction://hlinkfile"/>
              </a:rPr>
              <a:t>Модульная</a:t>
            </a:r>
            <a:endParaRPr lang="ru-RU" sz="12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6286512" y="357166"/>
            <a:ext cx="714380" cy="276999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hlinkClick r:id="rId7" action="ppaction://hlinkfile"/>
              </a:rPr>
              <a:t>ОЗО</a:t>
            </a:r>
            <a:endParaRPr lang="ru-RU" sz="1200" b="1" dirty="0"/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>
            <a:off x="6858016" y="1214422"/>
            <a:ext cx="571504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6643702" y="1428736"/>
            <a:ext cx="571504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7715272" y="857232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hlinkClick r:id="rId8" action="ppaction://hlinkfile"/>
              </a:rPr>
              <a:t>№1</a:t>
            </a:r>
            <a:endParaRPr lang="ru-RU" sz="1200" b="1" dirty="0"/>
          </a:p>
        </p:txBody>
      </p:sp>
      <p:sp>
        <p:nvSpPr>
          <p:cNvPr id="86" name="TextBox 85"/>
          <p:cNvSpPr txBox="1"/>
          <p:nvPr/>
        </p:nvSpPr>
        <p:spPr>
          <a:xfrm>
            <a:off x="7429520" y="1071546"/>
            <a:ext cx="500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№2</a:t>
            </a:r>
            <a:endParaRPr lang="ru-RU" sz="1200" b="1" dirty="0"/>
          </a:p>
        </p:txBody>
      </p:sp>
      <p:sp>
        <p:nvSpPr>
          <p:cNvPr id="87" name="TextBox 86"/>
          <p:cNvSpPr txBox="1"/>
          <p:nvPr/>
        </p:nvSpPr>
        <p:spPr>
          <a:xfrm>
            <a:off x="7286644" y="1285860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№</a:t>
            </a:r>
            <a:r>
              <a:rPr lang="en-US" sz="1200" b="1" dirty="0" smtClean="0"/>
              <a:t> </a:t>
            </a:r>
            <a:r>
              <a:rPr lang="ru-RU" sz="1200" b="1" dirty="0" smtClean="0"/>
              <a:t>…</a:t>
            </a:r>
            <a:r>
              <a:rPr lang="en-US" sz="1200" b="1" dirty="0" smtClean="0"/>
              <a:t>n</a:t>
            </a:r>
            <a:endParaRPr lang="ru-RU" sz="1200" b="1" dirty="0"/>
          </a:p>
        </p:txBody>
      </p:sp>
      <p:cxnSp>
        <p:nvCxnSpPr>
          <p:cNvPr id="88" name="Прямая соединительная линия 87"/>
          <p:cNvCxnSpPr/>
          <p:nvPr/>
        </p:nvCxnSpPr>
        <p:spPr>
          <a:xfrm>
            <a:off x="4929190" y="1071546"/>
            <a:ext cx="1071570" cy="158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/>
          <p:nvPr/>
        </p:nvCxnSpPr>
        <p:spPr>
          <a:xfrm>
            <a:off x="7215206" y="2214554"/>
            <a:ext cx="571504" cy="1588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>
            <a:off x="7215206" y="1928802"/>
            <a:ext cx="571504" cy="1588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>
            <a:off x="7215206" y="2428868"/>
            <a:ext cx="571504" cy="1588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7858148" y="1714488"/>
            <a:ext cx="571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b="1" dirty="0" smtClean="0"/>
              <a:t>№1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/>
              <a:t>№2</a:t>
            </a:r>
          </a:p>
          <a:p>
            <a:pPr>
              <a:lnSpc>
                <a:spcPct val="150000"/>
              </a:lnSpc>
            </a:pPr>
            <a:r>
              <a:rPr lang="ru-RU" sz="1200" b="1" dirty="0" smtClean="0"/>
              <a:t>№…</a:t>
            </a:r>
            <a:r>
              <a:rPr lang="en-US" sz="1200" b="1" dirty="0" smtClean="0"/>
              <a:t>n</a:t>
            </a:r>
            <a:endParaRPr lang="ru-RU" sz="1200" b="1" dirty="0" smtClean="0"/>
          </a:p>
          <a:p>
            <a:endParaRPr lang="ru-RU" sz="1200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7858148" y="3143248"/>
            <a:ext cx="428628" cy="27699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№2</a:t>
            </a:r>
            <a:endParaRPr lang="ru-RU" sz="1200" b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7858148" y="3500438"/>
            <a:ext cx="642942" cy="27699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№….</a:t>
            </a:r>
            <a:r>
              <a:rPr lang="en-US" sz="1200" b="1" dirty="0" smtClean="0"/>
              <a:t>n</a:t>
            </a:r>
            <a:endParaRPr lang="ru-RU" sz="1200" b="1" dirty="0"/>
          </a:p>
        </p:txBody>
      </p:sp>
      <p:sp>
        <p:nvSpPr>
          <p:cNvPr id="108" name="TextBox 107"/>
          <p:cNvSpPr txBox="1"/>
          <p:nvPr/>
        </p:nvSpPr>
        <p:spPr>
          <a:xfrm>
            <a:off x="6143636" y="3071810"/>
            <a:ext cx="1500198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hlinkClick r:id="rId9" action="ppaction://hlinkfile"/>
              </a:rPr>
              <a:t>Слайд-лекции</a:t>
            </a:r>
            <a:endParaRPr lang="ru-RU" sz="1600" b="1" dirty="0" smtClean="0">
              <a:hlinkClick r:id="rId9" action="ppaction://hlinkfile"/>
            </a:endParaRPr>
          </a:p>
          <a:p>
            <a:pPr algn="ctr"/>
            <a:r>
              <a:rPr lang="ru-RU" sz="1200" b="1" i="1" dirty="0" smtClean="0">
                <a:hlinkClick r:id="rId9" action="ppaction://hlinkfile"/>
              </a:rPr>
              <a:t>(презентации)</a:t>
            </a:r>
            <a:endParaRPr lang="ru-RU" sz="1200" b="1" i="1" dirty="0"/>
          </a:p>
        </p:txBody>
      </p:sp>
      <p:sp>
        <p:nvSpPr>
          <p:cNvPr id="109" name="Прямоугольник 108"/>
          <p:cNvSpPr/>
          <p:nvPr/>
        </p:nvSpPr>
        <p:spPr>
          <a:xfrm>
            <a:off x="7858148" y="2786058"/>
            <a:ext cx="423514" cy="276999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1200" b="1" dirty="0" smtClean="0"/>
              <a:t>№1</a:t>
            </a:r>
            <a:endParaRPr lang="ru-RU" sz="1200" dirty="0"/>
          </a:p>
        </p:txBody>
      </p:sp>
      <p:sp>
        <p:nvSpPr>
          <p:cNvPr id="113" name="Стрелка вправо 112"/>
          <p:cNvSpPr/>
          <p:nvPr/>
        </p:nvSpPr>
        <p:spPr>
          <a:xfrm>
            <a:off x="5857884" y="3357562"/>
            <a:ext cx="285752" cy="714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TextBox 113"/>
          <p:cNvSpPr txBox="1"/>
          <p:nvPr/>
        </p:nvSpPr>
        <p:spPr>
          <a:xfrm>
            <a:off x="1428728" y="3143248"/>
            <a:ext cx="1571636" cy="5232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hlinkClick r:id="rId10" action="ppaction://hlinksldjump"/>
              </a:rPr>
              <a:t>Задания</a:t>
            </a:r>
          </a:p>
          <a:p>
            <a:pPr algn="ctr"/>
            <a:r>
              <a:rPr lang="ru-RU" sz="1200" b="1" i="1" dirty="0" smtClean="0">
                <a:hlinkClick r:id="rId10" action="ppaction://hlinksldjump"/>
              </a:rPr>
              <a:t>(презентации)</a:t>
            </a:r>
            <a:endParaRPr lang="ru-RU" sz="1200" b="1" i="1" dirty="0"/>
          </a:p>
        </p:txBody>
      </p:sp>
      <p:sp>
        <p:nvSpPr>
          <p:cNvPr id="115" name="Стрелка влево 114"/>
          <p:cNvSpPr/>
          <p:nvPr/>
        </p:nvSpPr>
        <p:spPr>
          <a:xfrm flipV="1">
            <a:off x="3000364" y="3357561"/>
            <a:ext cx="285752" cy="714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229"/>
          <p:cNvGrpSpPr/>
          <p:nvPr/>
        </p:nvGrpSpPr>
        <p:grpSpPr>
          <a:xfrm>
            <a:off x="214282" y="2786058"/>
            <a:ext cx="928694" cy="1176045"/>
            <a:chOff x="214282" y="2786058"/>
            <a:chExt cx="928694" cy="1176045"/>
          </a:xfrm>
        </p:grpSpPr>
        <p:sp>
          <p:nvSpPr>
            <p:cNvPr id="116" name="TextBox 115"/>
            <p:cNvSpPr txBox="1"/>
            <p:nvPr/>
          </p:nvSpPr>
          <p:spPr>
            <a:xfrm>
              <a:off x="214282" y="2786058"/>
              <a:ext cx="928694" cy="276999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 smtClean="0"/>
                <a:t>Пример 1</a:t>
              </a:r>
              <a:endParaRPr lang="ru-RU" sz="1200" b="1" dirty="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214282" y="3143248"/>
              <a:ext cx="928694" cy="276999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 smtClean="0"/>
                <a:t>Пример 2</a:t>
              </a:r>
              <a:endParaRPr lang="ru-RU" sz="1200" b="1" dirty="0"/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214282" y="3500438"/>
              <a:ext cx="928694" cy="461665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200" b="1" dirty="0" smtClean="0"/>
                <a:t>Образец решения</a:t>
              </a:r>
              <a:endParaRPr lang="ru-RU" sz="1200" b="1" dirty="0"/>
            </a:p>
          </p:txBody>
        </p:sp>
      </p:grpSp>
      <p:cxnSp>
        <p:nvCxnSpPr>
          <p:cNvPr id="123" name="Прямая соединительная линия 122"/>
          <p:cNvCxnSpPr>
            <a:endCxn id="109" idx="1"/>
          </p:cNvCxnSpPr>
          <p:nvPr/>
        </p:nvCxnSpPr>
        <p:spPr>
          <a:xfrm flipV="1">
            <a:off x="7643834" y="2924558"/>
            <a:ext cx="214314" cy="1472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>
            <a:endCxn id="100" idx="1"/>
          </p:cNvCxnSpPr>
          <p:nvPr/>
        </p:nvCxnSpPr>
        <p:spPr>
          <a:xfrm flipV="1">
            <a:off x="7643834" y="3281748"/>
            <a:ext cx="214314" cy="43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>
            <a:endCxn id="101" idx="1"/>
          </p:cNvCxnSpPr>
          <p:nvPr/>
        </p:nvCxnSpPr>
        <p:spPr>
          <a:xfrm>
            <a:off x="7643834" y="3571876"/>
            <a:ext cx="214314" cy="670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>
            <a:stCxn id="116" idx="3"/>
          </p:cNvCxnSpPr>
          <p:nvPr/>
        </p:nvCxnSpPr>
        <p:spPr>
          <a:xfrm>
            <a:off x="1142976" y="2924558"/>
            <a:ext cx="285752" cy="2186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единительная линия 130"/>
          <p:cNvCxnSpPr>
            <a:stCxn id="117" idx="3"/>
          </p:cNvCxnSpPr>
          <p:nvPr/>
        </p:nvCxnSpPr>
        <p:spPr>
          <a:xfrm>
            <a:off x="1142976" y="3281748"/>
            <a:ext cx="285752" cy="596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>
            <a:stCxn id="118" idx="3"/>
          </p:cNvCxnSpPr>
          <p:nvPr/>
        </p:nvCxnSpPr>
        <p:spPr>
          <a:xfrm flipV="1">
            <a:off x="1142976" y="3573464"/>
            <a:ext cx="285752" cy="15780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2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/>
          <a:srcRect l="9844" r="73154"/>
          <a:stretch>
            <a:fillRect/>
          </a:stretch>
        </p:blipFill>
        <p:spPr bwMode="auto">
          <a:xfrm>
            <a:off x="7500958" y="4214818"/>
            <a:ext cx="499116" cy="624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4" name="TextBox 143"/>
          <p:cNvSpPr txBox="1"/>
          <p:nvPr/>
        </p:nvSpPr>
        <p:spPr>
          <a:xfrm rot="17453020">
            <a:off x="2058952" y="4760850"/>
            <a:ext cx="1470228" cy="40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60000"/>
              </a:lnSpc>
            </a:pPr>
            <a:r>
              <a:rPr lang="ru-RU" sz="1600" b="1" dirty="0" smtClean="0">
                <a:hlinkClick r:id="rId9" action="ppaction://hlinkfile"/>
              </a:rPr>
              <a:t>Виртуальные Экскурсии</a:t>
            </a:r>
            <a:endParaRPr lang="ru-RU" sz="1600" b="1" dirty="0"/>
          </a:p>
        </p:txBody>
      </p:sp>
      <p:sp>
        <p:nvSpPr>
          <p:cNvPr id="145" name="TextBox 144"/>
          <p:cNvSpPr txBox="1"/>
          <p:nvPr/>
        </p:nvSpPr>
        <p:spPr>
          <a:xfrm rot="2876946">
            <a:off x="5758141" y="4590753"/>
            <a:ext cx="1115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Зачет</a:t>
            </a:r>
            <a:endParaRPr lang="ru-RU" sz="1600" b="1" dirty="0"/>
          </a:p>
        </p:txBody>
      </p:sp>
      <p:sp>
        <p:nvSpPr>
          <p:cNvPr id="146" name="TextBox 145"/>
          <p:cNvSpPr txBox="1"/>
          <p:nvPr/>
        </p:nvSpPr>
        <p:spPr>
          <a:xfrm>
            <a:off x="214282" y="4714884"/>
            <a:ext cx="1000132" cy="44807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1600" b="1" dirty="0" smtClean="0">
                <a:hlinkClick r:id="rId13" action="ppaction://hlinkfile"/>
              </a:rPr>
              <a:t>Видео к лекциям</a:t>
            </a:r>
            <a:endParaRPr lang="ru-RU" sz="1600" b="1" dirty="0"/>
          </a:p>
        </p:txBody>
      </p:sp>
      <p:sp>
        <p:nvSpPr>
          <p:cNvPr id="148" name="TextBox 147"/>
          <p:cNvSpPr txBox="1"/>
          <p:nvPr/>
        </p:nvSpPr>
        <p:spPr>
          <a:xfrm>
            <a:off x="7072330" y="5572140"/>
            <a:ext cx="1000132" cy="461665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hlinkClick r:id="rId14" action="ppaction://hlinkfile"/>
              </a:rPr>
              <a:t>Критерии оценки</a:t>
            </a:r>
            <a:endParaRPr lang="ru-RU" sz="1200" b="1" dirty="0"/>
          </a:p>
        </p:txBody>
      </p:sp>
      <p:sp>
        <p:nvSpPr>
          <p:cNvPr id="149" name="TextBox 148"/>
          <p:cNvSpPr txBox="1"/>
          <p:nvPr/>
        </p:nvSpPr>
        <p:spPr>
          <a:xfrm>
            <a:off x="7072330" y="5214950"/>
            <a:ext cx="1000132" cy="276999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hlinkClick r:id="rId15" action="ppaction://hlinkfile"/>
              </a:rPr>
              <a:t>Вопросы</a:t>
            </a:r>
            <a:endParaRPr lang="ru-RU" sz="1200" b="1" dirty="0"/>
          </a:p>
        </p:txBody>
      </p:sp>
      <p:cxnSp>
        <p:nvCxnSpPr>
          <p:cNvPr id="151" name="Прямая соединительная линия 150"/>
          <p:cNvCxnSpPr/>
          <p:nvPr/>
        </p:nvCxnSpPr>
        <p:spPr>
          <a:xfrm>
            <a:off x="2071670" y="5429264"/>
            <a:ext cx="214314" cy="1588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единительная линия 151"/>
          <p:cNvCxnSpPr>
            <a:endCxn id="148" idx="1"/>
          </p:cNvCxnSpPr>
          <p:nvPr/>
        </p:nvCxnSpPr>
        <p:spPr>
          <a:xfrm>
            <a:off x="6786580" y="5715018"/>
            <a:ext cx="285750" cy="879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Прямая соединительная линия 152"/>
          <p:cNvCxnSpPr>
            <a:endCxn id="149" idx="1"/>
          </p:cNvCxnSpPr>
          <p:nvPr/>
        </p:nvCxnSpPr>
        <p:spPr>
          <a:xfrm flipV="1">
            <a:off x="6500826" y="5353450"/>
            <a:ext cx="571504" cy="43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1500166" y="642918"/>
            <a:ext cx="928694" cy="27699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hlinkClick r:id="" action="ppaction://hlinkshowjump?jump=firstslide"/>
              </a:rPr>
              <a:t>Авторы</a:t>
            </a:r>
            <a:endParaRPr lang="ru-RU" sz="1200" b="1" dirty="0"/>
          </a:p>
        </p:txBody>
      </p:sp>
      <p:sp>
        <p:nvSpPr>
          <p:cNvPr id="169" name="TextBox 168"/>
          <p:cNvSpPr txBox="1"/>
          <p:nvPr/>
        </p:nvSpPr>
        <p:spPr>
          <a:xfrm rot="1669774">
            <a:off x="2082622" y="1915247"/>
            <a:ext cx="928694" cy="27699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Arial Black" pitchFamily="34" charset="0"/>
                <a:hlinkClick r:id="rId16" action="ppaction://hlinkfile"/>
              </a:rPr>
              <a:t>ЛПЗ</a:t>
            </a:r>
            <a:endParaRPr lang="ru-RU" sz="1200" b="1" dirty="0">
              <a:latin typeface="Arial Black" pitchFamily="34" charset="0"/>
            </a:endParaRPr>
          </a:p>
        </p:txBody>
      </p:sp>
      <p:cxnSp>
        <p:nvCxnSpPr>
          <p:cNvPr id="170" name="Прямая соединительная линия 169"/>
          <p:cNvCxnSpPr/>
          <p:nvPr/>
        </p:nvCxnSpPr>
        <p:spPr>
          <a:xfrm rot="5400000">
            <a:off x="1465241" y="1892289"/>
            <a:ext cx="500066" cy="1588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Прямая соединительная линия 170"/>
          <p:cNvCxnSpPr/>
          <p:nvPr/>
        </p:nvCxnSpPr>
        <p:spPr>
          <a:xfrm>
            <a:off x="1142976" y="2143116"/>
            <a:ext cx="571504" cy="1588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extBox 174"/>
          <p:cNvSpPr txBox="1"/>
          <p:nvPr/>
        </p:nvSpPr>
        <p:spPr>
          <a:xfrm>
            <a:off x="1000100" y="5286388"/>
            <a:ext cx="11430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b="1" dirty="0" smtClean="0">
                <a:hlinkClick r:id="rId17" action="ppaction://hlinkfile"/>
              </a:rPr>
              <a:t>По теме №1</a:t>
            </a:r>
            <a:endParaRPr lang="ru-RU" sz="1200" b="1" dirty="0" smtClean="0"/>
          </a:p>
          <a:p>
            <a:pPr>
              <a:lnSpc>
                <a:spcPct val="150000"/>
              </a:lnSpc>
            </a:pPr>
            <a:r>
              <a:rPr lang="ru-RU" sz="1200" b="1" dirty="0" smtClean="0">
                <a:hlinkClick r:id="rId18" action="ppaction://hlinkfile"/>
              </a:rPr>
              <a:t>По теме №2</a:t>
            </a:r>
            <a:endParaRPr lang="ru-RU" sz="1200" b="1" dirty="0" smtClean="0"/>
          </a:p>
          <a:p>
            <a:pPr>
              <a:lnSpc>
                <a:spcPct val="150000"/>
              </a:lnSpc>
            </a:pPr>
            <a:r>
              <a:rPr lang="ru-RU" sz="1200" b="1" dirty="0" smtClean="0"/>
              <a:t>П о теме №…</a:t>
            </a:r>
            <a:r>
              <a:rPr lang="en-US" sz="1200" b="1" dirty="0" smtClean="0"/>
              <a:t>n</a:t>
            </a:r>
            <a:endParaRPr lang="ru-RU" sz="1200" b="1" dirty="0" smtClean="0"/>
          </a:p>
          <a:p>
            <a:endParaRPr lang="ru-RU" sz="1200" b="1" dirty="0"/>
          </a:p>
        </p:txBody>
      </p:sp>
      <p:cxnSp>
        <p:nvCxnSpPr>
          <p:cNvPr id="178" name="Прямая соединительная линия 177"/>
          <p:cNvCxnSpPr/>
          <p:nvPr/>
        </p:nvCxnSpPr>
        <p:spPr>
          <a:xfrm rot="5400000">
            <a:off x="1965307" y="5749941"/>
            <a:ext cx="642942" cy="1588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Прямая соединительная линия 180"/>
          <p:cNvCxnSpPr/>
          <p:nvPr/>
        </p:nvCxnSpPr>
        <p:spPr>
          <a:xfrm>
            <a:off x="2071670" y="5786454"/>
            <a:ext cx="214314" cy="1588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Прямая соединительная линия 181"/>
          <p:cNvCxnSpPr/>
          <p:nvPr/>
        </p:nvCxnSpPr>
        <p:spPr>
          <a:xfrm>
            <a:off x="2071670" y="6072206"/>
            <a:ext cx="214314" cy="1588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183"/>
          <p:cNvSpPr txBox="1"/>
          <p:nvPr/>
        </p:nvSpPr>
        <p:spPr>
          <a:xfrm>
            <a:off x="0" y="1428736"/>
            <a:ext cx="11430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b="1" dirty="0" smtClean="0">
                <a:hlinkClick r:id="rId19" action="ppaction://hlinkfile"/>
              </a:rPr>
              <a:t>По теме №1</a:t>
            </a:r>
            <a:endParaRPr lang="ru-RU" sz="1200" b="1" dirty="0" smtClean="0"/>
          </a:p>
          <a:p>
            <a:pPr>
              <a:lnSpc>
                <a:spcPct val="150000"/>
              </a:lnSpc>
            </a:pPr>
            <a:r>
              <a:rPr lang="ru-RU" sz="1200" b="1" dirty="0" smtClean="0">
                <a:hlinkClick r:id="rId20" action="ppaction://hlinkfile"/>
              </a:rPr>
              <a:t>По теме №2</a:t>
            </a:r>
            <a:endParaRPr lang="ru-RU" sz="1200" b="1" dirty="0" smtClean="0"/>
          </a:p>
          <a:p>
            <a:pPr>
              <a:lnSpc>
                <a:spcPct val="150000"/>
              </a:lnSpc>
            </a:pPr>
            <a:r>
              <a:rPr lang="ru-RU" sz="1200" b="1" dirty="0" smtClean="0"/>
              <a:t>П о теме №…</a:t>
            </a:r>
            <a:r>
              <a:rPr lang="en-US" sz="1200" b="1" dirty="0" smtClean="0"/>
              <a:t>n</a:t>
            </a:r>
            <a:endParaRPr lang="ru-RU" sz="1200" b="1" dirty="0" smtClean="0"/>
          </a:p>
          <a:p>
            <a:endParaRPr lang="ru-RU" sz="1200" b="1" dirty="0"/>
          </a:p>
        </p:txBody>
      </p:sp>
      <p:cxnSp>
        <p:nvCxnSpPr>
          <p:cNvPr id="185" name="Прямая соединительная линия 184"/>
          <p:cNvCxnSpPr/>
          <p:nvPr/>
        </p:nvCxnSpPr>
        <p:spPr>
          <a:xfrm flipV="1">
            <a:off x="1142976" y="1857364"/>
            <a:ext cx="571504" cy="4376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TextBox 186"/>
          <p:cNvSpPr txBox="1"/>
          <p:nvPr/>
        </p:nvSpPr>
        <p:spPr>
          <a:xfrm>
            <a:off x="1071538" y="2357430"/>
            <a:ext cx="822937" cy="338554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hlinkClick r:id="rId5" action="ppaction://hlinkfile"/>
              </a:rPr>
              <a:t>СРС</a:t>
            </a:r>
            <a:endParaRPr lang="ru-RU" sz="1600" b="1" dirty="0">
              <a:solidFill>
                <a:srgbClr val="7030A0"/>
              </a:solidFill>
            </a:endParaRPr>
          </a:p>
        </p:txBody>
      </p:sp>
      <p:pic>
        <p:nvPicPr>
          <p:cNvPr id="194" name="Picture 1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857752" y="4357694"/>
            <a:ext cx="550738" cy="51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6" name="Picture 17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857356" y="2214554"/>
            <a:ext cx="413342" cy="415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7" name="Picture 30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857356" y="1571612"/>
            <a:ext cx="391294" cy="37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8" name="Picture 10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643702" y="4643446"/>
            <a:ext cx="531688" cy="504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0" name="Picture 3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8072462" y="1071546"/>
            <a:ext cx="885254" cy="594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1" name="Picture 4" descr="http://cs9937.vk.me/g17318054/a_2d4afccf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28596" y="2285992"/>
            <a:ext cx="428628" cy="455119"/>
          </a:xfrm>
          <a:prstGeom prst="rect">
            <a:avLst/>
          </a:prstGeom>
          <a:noFill/>
        </p:spPr>
      </p:pic>
      <p:pic>
        <p:nvPicPr>
          <p:cNvPr id="202" name="Рисунок 201" descr="images (3).jpg"/>
          <p:cNvPicPr>
            <a:picLocks noChangeAspect="1"/>
          </p:cNvPicPr>
          <p:nvPr/>
        </p:nvPicPr>
        <p:blipFill>
          <a:blip r:embed="rId27" cstate="print">
            <a:lum bright="-40000" contrast="30000"/>
          </a:blip>
          <a:stretch>
            <a:fillRect/>
          </a:stretch>
        </p:blipFill>
        <p:spPr>
          <a:xfrm flipH="1">
            <a:off x="5786446" y="5500702"/>
            <a:ext cx="650724" cy="763894"/>
          </a:xfrm>
          <a:prstGeom prst="rect">
            <a:avLst/>
          </a:prstGeom>
        </p:spPr>
      </p:pic>
      <p:sp>
        <p:nvSpPr>
          <p:cNvPr id="203" name="TextBox 202"/>
          <p:cNvSpPr txBox="1"/>
          <p:nvPr/>
        </p:nvSpPr>
        <p:spPr>
          <a:xfrm rot="3978232">
            <a:off x="5556752" y="4887683"/>
            <a:ext cx="714380" cy="276999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hlinkClick r:id="rId14" action="ppaction://hlinkfile"/>
              </a:rPr>
              <a:t>ФОС</a:t>
            </a:r>
            <a:endParaRPr lang="ru-RU" sz="1200" b="1" dirty="0"/>
          </a:p>
        </p:txBody>
      </p:sp>
      <p:pic>
        <p:nvPicPr>
          <p:cNvPr id="205" name="Picture 8" descr="http://webtownmarketing.com/wp-content/uploads/2012/07/Depositphotos_2539657_S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8117470" y="4214818"/>
            <a:ext cx="851287" cy="1000132"/>
          </a:xfrm>
          <a:prstGeom prst="rect">
            <a:avLst/>
          </a:prstGeom>
          <a:noFill/>
        </p:spPr>
      </p:pic>
      <p:pic>
        <p:nvPicPr>
          <p:cNvPr id="206" name="Picture 2" descr="https://econom.novreg.ru/tinybrowser/fulls/images/news/2018/02/16.pn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7358082" y="142852"/>
            <a:ext cx="1168799" cy="715800"/>
          </a:xfrm>
          <a:prstGeom prst="rect">
            <a:avLst/>
          </a:prstGeom>
          <a:noFill/>
        </p:spPr>
      </p:pic>
      <p:pic>
        <p:nvPicPr>
          <p:cNvPr id="207" name="Picture 6" descr="https://c7.hotpng.com/preview/656/759/740/microphone-sound-recording-and-reproduction-macos-dictation-machine-audio-signal-studio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142976" y="3857628"/>
            <a:ext cx="557210" cy="557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8" name="TextBox 207"/>
          <p:cNvSpPr txBox="1"/>
          <p:nvPr/>
        </p:nvSpPr>
        <p:spPr>
          <a:xfrm rot="20739917">
            <a:off x="1879413" y="3879157"/>
            <a:ext cx="785818" cy="276999"/>
          </a:xfrm>
          <a:prstGeom prst="rect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Аудио</a:t>
            </a:r>
            <a:endParaRPr lang="ru-RU" sz="1200" b="1" dirty="0"/>
          </a:p>
        </p:txBody>
      </p:sp>
      <p:pic>
        <p:nvPicPr>
          <p:cNvPr id="210" name="Picture 36" descr="https://banner2.cleanpng.com/20180303/uue/kisspng-lecture-seminar-illustration-vector-training-5a9a34169737d5.1447150915200553186194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429652" y="2928934"/>
            <a:ext cx="519224" cy="496147"/>
          </a:xfrm>
          <a:prstGeom prst="rect">
            <a:avLst/>
          </a:prstGeom>
          <a:noFill/>
        </p:spPr>
      </p:pic>
      <p:pic>
        <p:nvPicPr>
          <p:cNvPr id="211" name="Picture 34" descr="http://googlekaihu.com/uploads/allimg/1901/094Q92a1-3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8143900" y="5429264"/>
            <a:ext cx="838200" cy="648829"/>
          </a:xfrm>
          <a:prstGeom prst="rect">
            <a:avLst/>
          </a:prstGeom>
          <a:noFill/>
        </p:spPr>
      </p:pic>
      <p:pic>
        <p:nvPicPr>
          <p:cNvPr id="212" name="Picture 16" descr="https://avatars.mds.yandex.net/get-pdb/1566654/bc54c36c-7166-4767-98ef-f9601fd30b06/s1200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1" y="5786454"/>
            <a:ext cx="928662" cy="695326"/>
          </a:xfrm>
          <a:prstGeom prst="rect">
            <a:avLst/>
          </a:prstGeom>
          <a:noFill/>
        </p:spPr>
      </p:pic>
      <p:pic>
        <p:nvPicPr>
          <p:cNvPr id="213" name="Picture 58" descr="https://yt3.ggpht.com/a/AGF-l7-dFSTQBb1f_YFZD4LI9eZfispzivXsBnDBAg=s900-c-k-c0xffffffff-no-rj-mo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2786050" y="1000108"/>
            <a:ext cx="914400" cy="91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4" name="Picture 11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4786314" y="1142984"/>
            <a:ext cx="559693" cy="52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" name="Рисунок 214" descr="6.gif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357158" y="4000504"/>
            <a:ext cx="676273" cy="669577"/>
          </a:xfrm>
          <a:prstGeom prst="rect">
            <a:avLst/>
          </a:prstGeom>
        </p:spPr>
      </p:pic>
      <p:pic>
        <p:nvPicPr>
          <p:cNvPr id="222" name="Рисунок 221" descr="other (352).gif"/>
          <p:cNvPicPr>
            <a:picLocks noChangeAspect="1"/>
          </p:cNvPicPr>
          <p:nvPr/>
        </p:nvPicPr>
        <p:blipFill>
          <a:blip r:embed="rId37" cstate="print">
            <a:lum bright="-10000" contrast="30000"/>
          </a:blip>
          <a:stretch>
            <a:fillRect/>
          </a:stretch>
        </p:blipFill>
        <p:spPr>
          <a:xfrm>
            <a:off x="6357950" y="1285860"/>
            <a:ext cx="827584" cy="714380"/>
          </a:xfrm>
          <a:prstGeom prst="rect">
            <a:avLst/>
          </a:prstGeom>
        </p:spPr>
      </p:pic>
      <p:pic>
        <p:nvPicPr>
          <p:cNvPr id="223" name="Рисунок 222" descr="141.gif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8215338" y="1785926"/>
            <a:ext cx="789434" cy="795753"/>
          </a:xfrm>
          <a:prstGeom prst="rect">
            <a:avLst/>
          </a:prstGeom>
        </p:spPr>
      </p:pic>
      <p:pic>
        <p:nvPicPr>
          <p:cNvPr id="224" name="Picture 12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1857356" y="4857760"/>
            <a:ext cx="569787" cy="47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" name="Рисунок 224" descr="23.jpeg"/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3786182" y="5429264"/>
            <a:ext cx="1000132" cy="958415"/>
          </a:xfrm>
          <a:prstGeom prst="rect">
            <a:avLst/>
          </a:prstGeom>
        </p:spPr>
      </p:pic>
      <p:pic>
        <p:nvPicPr>
          <p:cNvPr id="226" name="Рисунок 225" descr="21.jpeg"/>
          <p:cNvPicPr>
            <a:picLocks noChangeAspect="1"/>
          </p:cNvPicPr>
          <p:nvPr/>
        </p:nvPicPr>
        <p:blipFill>
          <a:blip r:embed="rId41" cstate="print"/>
          <a:stretch>
            <a:fillRect/>
          </a:stretch>
        </p:blipFill>
        <p:spPr>
          <a:xfrm>
            <a:off x="5000628" y="5500702"/>
            <a:ext cx="723284" cy="714380"/>
          </a:xfrm>
          <a:prstGeom prst="rect">
            <a:avLst/>
          </a:prstGeom>
        </p:spPr>
      </p:pic>
      <p:pic>
        <p:nvPicPr>
          <p:cNvPr id="227" name="Рисунок 226" descr="2.jpeg"/>
          <p:cNvPicPr>
            <a:picLocks noChangeAspect="1"/>
          </p:cNvPicPr>
          <p:nvPr/>
        </p:nvPicPr>
        <p:blipFill>
          <a:blip r:embed="rId42" cstate="print"/>
          <a:stretch>
            <a:fillRect/>
          </a:stretch>
        </p:blipFill>
        <p:spPr>
          <a:xfrm>
            <a:off x="1571604" y="1000108"/>
            <a:ext cx="718940" cy="548680"/>
          </a:xfrm>
          <a:prstGeom prst="rect">
            <a:avLst/>
          </a:prstGeom>
        </p:spPr>
      </p:pic>
      <p:pic>
        <p:nvPicPr>
          <p:cNvPr id="228" name="Picture 27"/>
          <p:cNvPicPr>
            <a:picLocks noChangeAspect="1" noChangeArrowheads="1"/>
          </p:cNvPicPr>
          <p:nvPr/>
        </p:nvPicPr>
        <p:blipFill>
          <a:blip r:embed="rId43" cstate="print"/>
          <a:srcRect/>
          <a:stretch>
            <a:fillRect/>
          </a:stretch>
        </p:blipFill>
        <p:spPr bwMode="auto">
          <a:xfrm>
            <a:off x="2428860" y="5715016"/>
            <a:ext cx="1171460" cy="65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1" name="Picture 75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6182" y="1809895"/>
            <a:ext cx="1233486" cy="96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" name="Прямоугольник 111"/>
          <p:cNvSpPr/>
          <p:nvPr/>
        </p:nvSpPr>
        <p:spPr>
          <a:xfrm>
            <a:off x="0" y="1"/>
            <a:ext cx="521494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Электронно-цифровая модель  учебно-методического комплекса дисциплины</a:t>
            </a:r>
          </a:p>
        </p:txBody>
      </p:sp>
      <p:pic>
        <p:nvPicPr>
          <p:cNvPr id="119" name="Picture 3"/>
          <p:cNvPicPr>
            <a:picLocks noChangeAspect="1" noChangeArrowheads="1"/>
          </p:cNvPicPr>
          <p:nvPr/>
        </p:nvPicPr>
        <p:blipFill>
          <a:blip r:embed="rId45" cstate="print">
            <a:lum contrast="40000"/>
          </a:blip>
          <a:srcRect/>
          <a:stretch>
            <a:fillRect/>
          </a:stretch>
        </p:blipFill>
        <p:spPr bwMode="auto">
          <a:xfrm>
            <a:off x="3786182" y="1000108"/>
            <a:ext cx="799137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0" name="Picture 12" descr="https://avatars.mds.yandex.net/get-pdb/2322521/d24c4233-9caa-4b3e-a994-2144ee5da3a6/s1200?webp=false"/>
          <p:cNvPicPr>
            <a:picLocks noChangeAspect="1" noChangeArrowheads="1"/>
          </p:cNvPicPr>
          <p:nvPr/>
        </p:nvPicPr>
        <p:blipFill>
          <a:blip r:embed="rId46" cstate="print"/>
          <a:srcRect/>
          <a:stretch>
            <a:fillRect/>
          </a:stretch>
        </p:blipFill>
        <p:spPr bwMode="auto">
          <a:xfrm>
            <a:off x="3428992" y="4357694"/>
            <a:ext cx="1335885" cy="890590"/>
          </a:xfrm>
          <a:prstGeom prst="rect">
            <a:avLst/>
          </a:prstGeom>
          <a:noFill/>
        </p:spPr>
      </p:pic>
      <p:sp>
        <p:nvSpPr>
          <p:cNvPr id="121" name="Прямоугольник 120"/>
          <p:cNvSpPr/>
          <p:nvPr/>
        </p:nvSpPr>
        <p:spPr>
          <a:xfrm>
            <a:off x="7286644" y="1928802"/>
            <a:ext cx="5031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/>
              <a:t>тема</a:t>
            </a:r>
            <a:endParaRPr lang="ru-RU" sz="1200" dirty="0"/>
          </a:p>
        </p:txBody>
      </p:sp>
      <p:sp>
        <p:nvSpPr>
          <p:cNvPr id="126" name="Прямоугольник 125"/>
          <p:cNvSpPr/>
          <p:nvPr/>
        </p:nvSpPr>
        <p:spPr>
          <a:xfrm>
            <a:off x="0" y="571480"/>
            <a:ext cx="1500166" cy="535531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000" b="1" dirty="0" smtClean="0">
                <a:solidFill>
                  <a:srgbClr val="7030A0"/>
                </a:solidFill>
              </a:rPr>
              <a:t>Авторские права  -</a:t>
            </a:r>
          </a:p>
          <a:p>
            <a:pPr algn="ctr">
              <a:lnSpc>
                <a:spcPct val="80000"/>
              </a:lnSpc>
            </a:pPr>
            <a:r>
              <a:rPr lang="ru-RU" sz="1600" b="1" dirty="0" smtClean="0"/>
              <a:t>©</a:t>
            </a:r>
            <a:r>
              <a:rPr lang="ru-RU" sz="1000" b="1" dirty="0" smtClean="0"/>
              <a:t> Каунов А.М., </a:t>
            </a:r>
          </a:p>
          <a:p>
            <a:pPr algn="ctr">
              <a:lnSpc>
                <a:spcPct val="80000"/>
              </a:lnSpc>
            </a:pPr>
            <a:r>
              <a:rPr lang="ru-RU" sz="1000" b="1" dirty="0" smtClean="0"/>
              <a:t>2019 год</a:t>
            </a:r>
            <a:endParaRPr lang="ru-RU" sz="1000" dirty="0" smtClean="0"/>
          </a:p>
        </p:txBody>
      </p:sp>
      <p:cxnSp>
        <p:nvCxnSpPr>
          <p:cNvPr id="122" name="Прямая соединительная линия 121"/>
          <p:cNvCxnSpPr/>
          <p:nvPr/>
        </p:nvCxnSpPr>
        <p:spPr>
          <a:xfrm rot="5400000">
            <a:off x="6572265" y="5857893"/>
            <a:ext cx="357193" cy="714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6572264" y="6072206"/>
            <a:ext cx="85725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hlinkClick r:id="rId47" action="ppaction://hlinkfile"/>
              </a:rPr>
              <a:t>Тесты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37112"/>
            <a:ext cx="9144000" cy="2286000"/>
          </a:xfrm>
          <a:solidFill>
            <a:schemeClr val="accent6">
              <a:lumMod val="20000"/>
              <a:lumOff val="80000"/>
            </a:schemeClr>
          </a:solidFill>
        </p:spPr>
        <p:txBody>
          <a:bodyPr lIns="92075" tIns="46038" rIns="92075" bIns="46038" anchor="ctr">
            <a:normAutofit fontScale="90000"/>
          </a:bodyPr>
          <a:lstStyle/>
          <a:p>
            <a:pPr algn="ctr"/>
            <a:r>
              <a:rPr lang="ru-RU" sz="2700" b="1" i="1" dirty="0" smtClean="0">
                <a:solidFill>
                  <a:srgbClr val="7030A0"/>
                </a:solidFill>
              </a:rPr>
              <a:t>Курс</a:t>
            </a:r>
            <a:r>
              <a:rPr lang="ru-RU" sz="2700" b="1" i="1" dirty="0" smtClean="0">
                <a:solidFill>
                  <a:srgbClr val="C00000"/>
                </a:solidFill>
              </a:rPr>
              <a:t>  «Основы </a:t>
            </a:r>
            <a:br>
              <a:rPr lang="ru-RU" sz="2700" b="1" i="1" dirty="0" smtClean="0">
                <a:solidFill>
                  <a:srgbClr val="C00000"/>
                </a:solidFill>
              </a:rPr>
            </a:br>
            <a:r>
              <a:rPr lang="ru-RU" sz="2700" b="1" i="1" dirty="0" err="1" smtClean="0">
                <a:solidFill>
                  <a:srgbClr val="C00000"/>
                </a:solidFill>
              </a:rPr>
              <a:t>предпринимательсКОЙ</a:t>
            </a:r>
            <a:r>
              <a:rPr lang="ru-RU" sz="2700" b="1" i="1" dirty="0" smtClean="0">
                <a:solidFill>
                  <a:srgbClr val="C00000"/>
                </a:solidFill>
              </a:rPr>
              <a:t>  деятельности»,</a:t>
            </a:r>
            <a:br>
              <a:rPr lang="ru-RU" sz="2700" b="1" i="1" dirty="0" smtClean="0">
                <a:solidFill>
                  <a:srgbClr val="C00000"/>
                </a:solidFill>
              </a:rPr>
            </a:br>
            <a:r>
              <a:rPr lang="ru-RU" sz="2700" b="1" i="1" dirty="0" smtClean="0">
                <a:solidFill>
                  <a:srgbClr val="C00000"/>
                </a:solidFill>
              </a:rPr>
              <a:t> </a:t>
            </a:r>
            <a:r>
              <a:rPr lang="ru-RU" sz="1600" b="1" i="1" dirty="0" smtClean="0">
                <a:solidFill>
                  <a:srgbClr val="C00000"/>
                </a:solidFill>
              </a:rPr>
              <a:t>часть-2</a:t>
            </a:r>
            <a:r>
              <a:rPr lang="ru-RU" sz="3600" b="1" i="1" dirty="0" smtClean="0">
                <a:solidFill>
                  <a:srgbClr val="C00000"/>
                </a:solidFill>
              </a:rPr>
              <a:t> 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1800" b="1" i="1" dirty="0" smtClean="0">
                <a:solidFill>
                  <a:srgbClr val="7030A0"/>
                </a:solidFill>
                <a:latin typeface="Arial Black" pitchFamily="34" charset="0"/>
              </a:rPr>
              <a:t>«</a:t>
            </a:r>
            <a:r>
              <a:rPr lang="ru-RU" sz="1800" b="1" dirty="0" smtClean="0">
                <a:solidFill>
                  <a:srgbClr val="7030A0"/>
                </a:solidFill>
                <a:latin typeface="Arial Black" pitchFamily="34" charset="0"/>
              </a:rPr>
              <a:t>Организация малого бизнеса и менеджмент</a:t>
            </a:r>
            <a:r>
              <a:rPr lang="ru-RU" sz="1800" b="1" i="1" dirty="0" smtClean="0">
                <a:solidFill>
                  <a:srgbClr val="7030A0"/>
                </a:solidFill>
                <a:latin typeface="Arial Black" pitchFamily="34" charset="0"/>
              </a:rPr>
              <a:t>»</a:t>
            </a:r>
            <a:r>
              <a:rPr lang="ru-RU" sz="5400" b="1" i="1" dirty="0" smtClean="0">
                <a:solidFill>
                  <a:srgbClr val="C00000"/>
                </a:solidFill>
              </a:rPr>
              <a:t/>
            </a:r>
            <a:br>
              <a:rPr lang="ru-RU" sz="5400" b="1" i="1" dirty="0" smtClean="0">
                <a:solidFill>
                  <a:srgbClr val="C00000"/>
                </a:solidFill>
              </a:rPr>
            </a:br>
            <a:r>
              <a:rPr lang="ru-RU" sz="1600" b="1" i="1" dirty="0" smtClean="0">
                <a:solidFill>
                  <a:schemeClr val="tx1"/>
                </a:solidFill>
              </a:rPr>
              <a:t>(</a:t>
            </a:r>
            <a:r>
              <a:rPr lang="ru-RU" sz="1600" b="1" i="1" dirty="0" err="1" smtClean="0">
                <a:solidFill>
                  <a:schemeClr val="tx1"/>
                </a:solidFill>
              </a:rPr>
              <a:t>Электронно</a:t>
            </a:r>
            <a:r>
              <a:rPr lang="ru-RU" sz="1600" b="1" i="1" dirty="0" smtClean="0">
                <a:solidFill>
                  <a:schemeClr val="tx1"/>
                </a:solidFill>
              </a:rPr>
              <a:t> - Цифровая модель  УМКД</a:t>
            </a:r>
            <a:r>
              <a:rPr lang="ru-RU" sz="2000" b="1" i="1" dirty="0" smtClean="0">
                <a:solidFill>
                  <a:schemeClr val="tx1"/>
                </a:solidFill>
              </a:rPr>
              <a:t> </a:t>
            </a:r>
            <a:r>
              <a:rPr lang="ru-RU" sz="1400" b="1" i="1" dirty="0" smtClean="0">
                <a:solidFill>
                  <a:schemeClr val="tx1"/>
                </a:solidFill>
              </a:rPr>
              <a:t>в слайдах и схемах</a:t>
            </a:r>
            <a:r>
              <a:rPr lang="ru-RU" sz="2000" b="1" i="1" dirty="0" smtClean="0">
                <a:solidFill>
                  <a:schemeClr val="tx1"/>
                </a:solidFill>
              </a:rPr>
              <a:t>)</a:t>
            </a:r>
            <a:r>
              <a:rPr lang="ru-RU" sz="2000" b="1" i="1" dirty="0" smtClean="0">
                <a:solidFill>
                  <a:srgbClr val="C00000"/>
                </a:solidFill>
              </a:rPr>
              <a:t/>
            </a:r>
            <a:br>
              <a:rPr lang="ru-RU" sz="2000" b="1" i="1" dirty="0" smtClean="0">
                <a:solidFill>
                  <a:srgbClr val="C00000"/>
                </a:solidFill>
              </a:rPr>
            </a:br>
            <a:endParaRPr lang="ru-RU" sz="2000" b="1" i="1" dirty="0" smtClean="0">
              <a:solidFill>
                <a:srgbClr val="C000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979712" y="0"/>
            <a:ext cx="7164288" cy="30469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Профессор, д.т.н.</a:t>
            </a:r>
            <a:r>
              <a:rPr lang="ru-RU" sz="48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 </a:t>
            </a:r>
          </a:p>
          <a:p>
            <a:pPr algn="ctr">
              <a:defRPr/>
            </a:pPr>
            <a:r>
              <a:rPr lang="ru-RU" sz="48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Каунов </a:t>
            </a:r>
            <a:endParaRPr lang="ru-RU" sz="4800" b="1" i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8" charset="0"/>
            </a:endParaRPr>
          </a:p>
          <a:p>
            <a:pPr algn="ctr">
              <a:defRPr/>
            </a:pPr>
            <a:r>
              <a:rPr lang="ru-RU" sz="4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  <a:t>Александр  Михайлович</a:t>
            </a:r>
            <a:br>
              <a:rPr lang="ru-RU" sz="4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itchFamily="18" charset="0"/>
              </a:rPr>
            </a:br>
            <a:endParaRPr lang="ru-RU" sz="4800" b="1" i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8" charset="0"/>
            </a:endParaRPr>
          </a:p>
        </p:txBody>
      </p:sp>
      <p:pic>
        <p:nvPicPr>
          <p:cNvPr id="8196" name="Picture 4" descr="сканирование003"/>
          <p:cNvPicPr>
            <a:picLocks noChangeAspect="1" noChangeArrowheads="1"/>
          </p:cNvPicPr>
          <p:nvPr/>
        </p:nvPicPr>
        <p:blipFill>
          <a:blip r:embed="rId4" cstate="print">
            <a:lum bright="-30000" contrast="52000"/>
          </a:blip>
          <a:srcRect/>
          <a:stretch>
            <a:fillRect/>
          </a:stretch>
        </p:blipFill>
        <p:spPr bwMode="auto">
          <a:xfrm>
            <a:off x="323850" y="188913"/>
            <a:ext cx="15113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13"/>
          <p:cNvGrpSpPr/>
          <p:nvPr/>
        </p:nvGrpSpPr>
        <p:grpSpPr>
          <a:xfrm>
            <a:off x="107504" y="2708920"/>
            <a:ext cx="8784976" cy="1584177"/>
            <a:chOff x="179512" y="2636912"/>
            <a:chExt cx="8720047" cy="1308668"/>
          </a:xfrm>
        </p:grpSpPr>
        <p:pic>
          <p:nvPicPr>
            <p:cNvPr id="6" name="Picture 2" descr="C:\Documents and Settings\КАМ\Мои документы\Мои рисунки\2014-01-17\Изображение 002 хор.jpg"/>
            <p:cNvPicPr>
              <a:picLocks noChangeAspect="1" noChangeArrowheads="1"/>
            </p:cNvPicPr>
            <p:nvPr/>
          </p:nvPicPr>
          <p:blipFill>
            <a:blip r:embed="rId5" cstate="print">
              <a:lum bright="-10000" contrast="40000"/>
            </a:blip>
            <a:srcRect t="5882" r="52009" b="5883"/>
            <a:stretch>
              <a:fillRect/>
            </a:stretch>
          </p:blipFill>
          <p:spPr bwMode="auto">
            <a:xfrm>
              <a:off x="179512" y="2636912"/>
              <a:ext cx="1000132" cy="128588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pic>
          <p:nvPicPr>
            <p:cNvPr id="7" name="Picture 2" descr="C:\Documents and Settings\КАМ\Мои документы\Мои рисунки\2014-01-18\Изображение.jpg"/>
            <p:cNvPicPr>
              <a:picLocks noChangeAspect="1" noChangeArrowheads="1"/>
            </p:cNvPicPr>
            <p:nvPr/>
          </p:nvPicPr>
          <p:blipFill>
            <a:blip r:embed="rId6" cstate="print">
              <a:lum bright="-10000" contrast="40000"/>
            </a:blip>
            <a:srcRect t="5113" r="51563" b="6652"/>
            <a:stretch>
              <a:fillRect/>
            </a:stretch>
          </p:blipFill>
          <p:spPr bwMode="auto">
            <a:xfrm>
              <a:off x="3538874" y="2636913"/>
              <a:ext cx="857256" cy="128588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pic>
          <p:nvPicPr>
            <p:cNvPr id="8" name="Picture 2" descr="C:\Documents and Settings\КАМ\Мои документы\Мои рисунки\2014-01-17\Изображение 005.jpg"/>
            <p:cNvPicPr>
              <a:picLocks noChangeAspect="1" noChangeArrowheads="1"/>
            </p:cNvPicPr>
            <p:nvPr/>
          </p:nvPicPr>
          <p:blipFill>
            <a:blip r:embed="rId7" cstate="print">
              <a:lum bright="10000" contrast="40000"/>
            </a:blip>
            <a:srcRect l="48661" t="5882" r="3794" b="5882"/>
            <a:stretch>
              <a:fillRect/>
            </a:stretch>
          </p:blipFill>
          <p:spPr bwMode="auto">
            <a:xfrm>
              <a:off x="2395262" y="2636913"/>
              <a:ext cx="928694" cy="128588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pic>
          <p:nvPicPr>
            <p:cNvPr id="9" name="Picture 2" descr="C:\Documents and Settings\КАМ\Мои документы\Мои рисунки\2014-01-17\Изображение 008.jpg"/>
            <p:cNvPicPr>
              <a:picLocks noChangeAspect="1" noChangeArrowheads="1"/>
            </p:cNvPicPr>
            <p:nvPr/>
          </p:nvPicPr>
          <p:blipFill>
            <a:blip r:embed="rId8" cstate="print">
              <a:lum contrast="40000"/>
            </a:blip>
            <a:srcRect t="2206" r="53348" b="5882"/>
            <a:stretch>
              <a:fillRect/>
            </a:stretch>
          </p:blipFill>
          <p:spPr bwMode="auto">
            <a:xfrm>
              <a:off x="4539536" y="2636913"/>
              <a:ext cx="928694" cy="128588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pic>
          <p:nvPicPr>
            <p:cNvPr id="10" name="Picture 2" descr="C:\Documents and Settings\КАМ\Мои документы\Мои рисунки\2014-01-17\Изображение 010.jpg"/>
            <p:cNvPicPr>
              <a:picLocks noChangeAspect="1" noChangeArrowheads="1"/>
            </p:cNvPicPr>
            <p:nvPr/>
          </p:nvPicPr>
          <p:blipFill>
            <a:blip r:embed="rId9" cstate="print">
              <a:lum bright="-20000" contrast="40000"/>
            </a:blip>
            <a:srcRect t="5882" r="50700" b="5882"/>
            <a:stretch>
              <a:fillRect/>
            </a:stretch>
          </p:blipFill>
          <p:spPr bwMode="auto">
            <a:xfrm>
              <a:off x="5683148" y="2636913"/>
              <a:ext cx="928694" cy="128531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pic>
          <p:nvPicPr>
            <p:cNvPr id="11" name="Picture 2" descr="C:\Documents and Settings\КАМ\Мои документы\Мои рисунки\2014-01-17\Изображение 005.jpg"/>
            <p:cNvPicPr>
              <a:picLocks noChangeAspect="1" noChangeArrowheads="1"/>
            </p:cNvPicPr>
            <p:nvPr/>
          </p:nvPicPr>
          <p:blipFill>
            <a:blip r:embed="rId10" cstate="print">
              <a:lum bright="-10000" contrast="40000"/>
            </a:blip>
            <a:srcRect t="5882" r="52679" b="2206"/>
            <a:stretch>
              <a:fillRect/>
            </a:stretch>
          </p:blipFill>
          <p:spPr bwMode="auto">
            <a:xfrm>
              <a:off x="1323125" y="2636913"/>
              <a:ext cx="928694" cy="128588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</p:pic>
        <p:graphicFrame>
          <p:nvGraphicFramePr>
            <p:cNvPr id="12" name="Object 1"/>
            <p:cNvGraphicFramePr>
              <a:graphicFrameLocks noChangeAspect="1"/>
            </p:cNvGraphicFramePr>
            <p:nvPr/>
          </p:nvGraphicFramePr>
          <p:xfrm>
            <a:off x="6826761" y="2636913"/>
            <a:ext cx="974267" cy="1308667"/>
          </p:xfrm>
          <a:graphic>
            <a:graphicData uri="http://schemas.openxmlformats.org/presentationml/2006/ole">
              <p:oleObj spid="_x0000_s1030" name="Acrobat Document" r:id="rId11" imgW="4534293" imgH="6416596" progId="AcroExch.Document.11">
                <p:embed/>
              </p:oleObj>
            </a:graphicData>
          </a:graphic>
        </p:graphicFrame>
        <p:graphicFrame>
          <p:nvGraphicFramePr>
            <p:cNvPr id="13" name="Object 2"/>
            <p:cNvGraphicFramePr>
              <a:graphicFrameLocks noChangeAspect="1"/>
            </p:cNvGraphicFramePr>
            <p:nvPr/>
          </p:nvGraphicFramePr>
          <p:xfrm>
            <a:off x="7884368" y="2641620"/>
            <a:ext cx="1015191" cy="1303959"/>
          </p:xfrm>
          <a:graphic>
            <a:graphicData uri="http://schemas.openxmlformats.org/presentationml/2006/ole">
              <p:oleObj spid="_x0000_s1031" name="Document" r:id="rId12" imgW="7551232" imgH="10723908" progId="Word.Document.8">
                <p:embed/>
              </p:oleObj>
            </a:graphicData>
          </a:graphic>
        </p:graphicFrame>
      </p:grpSp>
      <p:sp>
        <p:nvSpPr>
          <p:cNvPr id="14" name="Стрелка влево 13">
            <a:hlinkClick r:id="rId13" action="ppaction://hlinksldjump"/>
          </p:cNvPr>
          <p:cNvSpPr/>
          <p:nvPr/>
        </p:nvSpPr>
        <p:spPr>
          <a:xfrm>
            <a:off x="8572528" y="6357958"/>
            <a:ext cx="357190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Что такое предпринимательство?</a:t>
            </a:r>
          </a:p>
        </p:txBody>
      </p:sp>
      <p:pic>
        <p:nvPicPr>
          <p:cNvPr id="6146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6148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00034" y="1571612"/>
            <a:ext cx="792162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ru-RU" sz="2000" dirty="0">
                <a:latin typeface="+mn-lt"/>
                <a:cs typeface="Calibri" pitchFamily="34" charset="0"/>
              </a:rPr>
              <a:t>Существует более </a:t>
            </a:r>
            <a:r>
              <a:rPr lang="ru-RU" sz="2000" b="1" dirty="0">
                <a:latin typeface="+mn-lt"/>
                <a:cs typeface="Calibri" pitchFamily="34" charset="0"/>
              </a:rPr>
              <a:t>70 </a:t>
            </a:r>
            <a:r>
              <a:rPr lang="ru-RU" sz="2000" dirty="0">
                <a:latin typeface="+mn-lt"/>
                <a:cs typeface="Calibri" pitchFamily="34" charset="0"/>
              </a:rPr>
              <a:t>определений понятия «предпринимательство».</a:t>
            </a:r>
          </a:p>
          <a:p>
            <a:pPr>
              <a:defRPr/>
            </a:pPr>
            <a:endParaRPr lang="ru-RU" sz="2000" b="1" i="1" dirty="0">
              <a:solidFill>
                <a:srgbClr val="A9174F"/>
              </a:solidFill>
              <a:latin typeface="+mn-lt"/>
              <a:cs typeface="Calibri" pitchFamily="34" charset="0"/>
            </a:endParaRPr>
          </a:p>
          <a:p>
            <a:pPr>
              <a:defRPr/>
            </a:pP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Наиболее признанное из них звучит так: </a:t>
            </a:r>
          </a:p>
          <a:p>
            <a:pPr>
              <a:defRPr/>
            </a:pPr>
            <a:endParaRPr lang="ru-RU" sz="2000" b="1" i="1" dirty="0">
              <a:latin typeface="+mn-lt"/>
              <a:cs typeface="Calibri" pitchFamily="34" charset="0"/>
            </a:endParaRPr>
          </a:p>
          <a:p>
            <a:pPr>
              <a:defRPr/>
            </a:pPr>
            <a:r>
              <a:rPr lang="ru-RU" sz="2000" b="1" i="1" dirty="0">
                <a:solidFill>
                  <a:srgbClr val="A9174F"/>
                </a:solidFill>
                <a:latin typeface="+mn-lt"/>
                <a:cs typeface="Calibri" pitchFamily="34" charset="0"/>
              </a:rPr>
              <a:t>"Предпринимательство - это стремление воспользоваться благоприятной возможностью, невзирая на то, имеются ли для этого необходимые ресурсы"</a:t>
            </a:r>
            <a:r>
              <a:rPr lang="ru-RU" sz="2000" dirty="0">
                <a:solidFill>
                  <a:srgbClr val="A9174F"/>
                </a:solidFill>
                <a:latin typeface="+mn-lt"/>
                <a:cs typeface="Calibri" pitchFamily="34" charset="0"/>
              </a:rPr>
              <a:t>. </a:t>
            </a:r>
          </a:p>
          <a:p>
            <a:pPr algn="r">
              <a:defRPr/>
            </a:pPr>
            <a:r>
              <a:rPr lang="ru-RU" sz="2000" b="1" i="1" dirty="0" err="1">
                <a:solidFill>
                  <a:srgbClr val="A9174F"/>
                </a:solidFill>
                <a:latin typeface="+mn-lt"/>
                <a:cs typeface="Calibri" pitchFamily="34" charset="0"/>
              </a:rPr>
              <a:t>Говард</a:t>
            </a:r>
            <a:r>
              <a:rPr lang="ru-RU" sz="2000" b="1" i="1" dirty="0">
                <a:solidFill>
                  <a:srgbClr val="A9174F"/>
                </a:solidFill>
                <a:latin typeface="+mn-lt"/>
                <a:cs typeface="Calibri" pitchFamily="34" charset="0"/>
              </a:rPr>
              <a:t> Стивенсон</a:t>
            </a:r>
          </a:p>
          <a:p>
            <a:pPr>
              <a:defRPr/>
            </a:pPr>
            <a:endParaRPr lang="ru-RU" sz="2000" dirty="0">
              <a:solidFill>
                <a:srgbClr val="A9174F"/>
              </a:solidFill>
              <a:latin typeface="+mn-lt"/>
              <a:cs typeface="Calibri" pitchFamily="34" charset="0"/>
            </a:endParaRPr>
          </a:p>
          <a:p>
            <a:pPr>
              <a:defRPr/>
            </a:pPr>
            <a:endParaRPr lang="ru-RU" sz="2000" dirty="0">
              <a:latin typeface="+mn-lt"/>
              <a:cs typeface="Calibri" pitchFamily="34" charset="0"/>
            </a:endParaRPr>
          </a:p>
          <a:p>
            <a:pPr>
              <a:defRPr/>
            </a:pPr>
            <a:r>
              <a:rPr lang="en-US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"Entrepreneurship is the pursuit of opportunity beyond resources controlled". </a:t>
            </a:r>
            <a:endParaRPr lang="ru-RU" sz="2000" b="1" i="1" dirty="0">
              <a:solidFill>
                <a:schemeClr val="accent6">
                  <a:lumMod val="50000"/>
                </a:schemeClr>
              </a:solidFill>
              <a:latin typeface="+mn-lt"/>
              <a:cs typeface="Calibri" pitchFamily="34" charset="0"/>
            </a:endParaRPr>
          </a:p>
          <a:p>
            <a:pPr algn="r">
              <a:defRPr/>
            </a:pPr>
            <a:r>
              <a:rPr lang="en-US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Howard H. Stevenson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 (</a:t>
            </a:r>
            <a:r>
              <a:rPr lang="en-US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HBS</a:t>
            </a:r>
            <a:r>
              <a:rPr lang="ru-RU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Calibri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Стремление</a:t>
            </a:r>
          </a:p>
        </p:txBody>
      </p:sp>
      <p:pic>
        <p:nvPicPr>
          <p:cNvPr id="7170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7172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827088" y="1628775"/>
            <a:ext cx="792162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defRPr/>
            </a:pPr>
            <a:r>
              <a:rPr lang="ru-RU" sz="2000" b="1" dirty="0">
                <a:latin typeface="+mn-lt"/>
                <a:cs typeface="Arial" pitchFamily="34" charset="0"/>
              </a:rPr>
              <a:t>Стремление подразумевает постоянную </a:t>
            </a:r>
            <a:r>
              <a:rPr lang="ru-RU" sz="2000" b="1" dirty="0" err="1">
                <a:latin typeface="+mn-lt"/>
                <a:cs typeface="Arial" pitchFamily="34" charset="0"/>
              </a:rPr>
              <a:t>сфокусированность</a:t>
            </a:r>
            <a:r>
              <a:rPr lang="ru-RU" sz="2000" b="1" dirty="0">
                <a:latin typeface="+mn-lt"/>
                <a:cs typeface="Arial" pitchFamily="34" charset="0"/>
              </a:rPr>
              <a:t> и сосредоточенность, т.к. открывшееся для создания конкретного бизнеса «окно возможностей» всегда ограничено во времени.</a:t>
            </a:r>
          </a:p>
          <a:p>
            <a:pPr algn="just">
              <a:defRPr/>
            </a:pPr>
            <a:endParaRPr lang="ru-RU" sz="2000" b="1" dirty="0">
              <a:latin typeface="+mn-lt"/>
              <a:cs typeface="Arial" pitchFamily="34" charset="0"/>
            </a:endParaRPr>
          </a:p>
          <a:p>
            <a:pPr algn="just">
              <a:defRPr/>
            </a:pPr>
            <a:r>
              <a:rPr lang="ru-RU" sz="2000" b="1" dirty="0">
                <a:latin typeface="+mn-lt"/>
                <a:cs typeface="Arial" pitchFamily="34" charset="0"/>
              </a:rPr>
              <a:t>Предприниматель должен обладать чувством срочности, т.е. показывать постоянный прогресс, т.к. если он будет оставаться на месте, то время заберет остатки и без того недостаточных ресурсов.</a:t>
            </a:r>
          </a:p>
          <a:p>
            <a:pPr algn="just">
              <a:defRPr/>
            </a:pPr>
            <a:endParaRPr lang="ru-RU" sz="2000" b="1" dirty="0">
              <a:latin typeface="+mn-lt"/>
              <a:cs typeface="Arial" pitchFamily="34" charset="0"/>
            </a:endParaRPr>
          </a:p>
          <a:p>
            <a:pPr algn="just">
              <a:defRPr/>
            </a:pPr>
            <a:r>
              <a:rPr lang="ru-RU" sz="2000" b="1" dirty="0">
                <a:latin typeface="+mn-lt"/>
                <a:cs typeface="Arial" pitchFamily="34" charset="0"/>
              </a:rPr>
              <a:t>Это чувство срочности пропадает в зрелых компаниях, когда возможность облекается в форму бизнес-процесса, а ресурсы просчитаны и предоставляются компанией.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Возможность</a:t>
            </a:r>
          </a:p>
        </p:txBody>
      </p:sp>
      <p:pic>
        <p:nvPicPr>
          <p:cNvPr id="8194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8196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3"/>
          <p:cNvSpPr>
            <a:spLocks noChangeArrowheads="1"/>
          </p:cNvSpPr>
          <p:nvPr/>
        </p:nvSpPr>
        <p:spPr bwMode="auto">
          <a:xfrm>
            <a:off x="827088" y="1628775"/>
            <a:ext cx="792162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Распознавание возможности 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- ключевое свойство, которое отличает предпринимателей от обычных людей.</a:t>
            </a:r>
          </a:p>
          <a:p>
            <a:endParaRPr lang="ru-RU" sz="2000" b="1" dirty="0">
              <a:latin typeface="Calibri" pitchFamily="34" charset="0"/>
              <a:cs typeface="Calibri" pitchFamily="34" charset="0"/>
            </a:endParaRPr>
          </a:p>
          <a:p>
            <a:r>
              <a:rPr lang="ru-RU" sz="2000" b="1" dirty="0">
                <a:latin typeface="Calibri" pitchFamily="34" charset="0"/>
                <a:cs typeface="Calibri" pitchFamily="34" charset="0"/>
              </a:rPr>
              <a:t>В классическом варианте можно выделить следующие типы возможностей: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 Создание действительно инновационного продукта.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 Создание новой </a:t>
            </a:r>
            <a:r>
              <a:rPr lang="ru-RU" sz="2000" b="1" dirty="0" err="1">
                <a:latin typeface="Calibri" pitchFamily="34" charset="0"/>
                <a:cs typeface="Calibri" pitchFamily="34" charset="0"/>
              </a:rPr>
              <a:t>бизнес-модели</a:t>
            </a:r>
            <a:r>
              <a:rPr lang="ru-RU" sz="2000" b="1" dirty="0"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 Улучшение или удешевление существующего продукта.</a:t>
            </a:r>
          </a:p>
          <a:p>
            <a:pPr>
              <a:buFont typeface="Arial" charset="0"/>
              <a:buChar char="•"/>
            </a:pPr>
            <a:r>
              <a:rPr lang="ru-RU" sz="2000" b="1" dirty="0">
                <a:latin typeface="Calibri" pitchFamily="34" charset="0"/>
                <a:cs typeface="Calibri" pitchFamily="34" charset="0"/>
              </a:rPr>
              <a:t> Частичное изменение уже существующего продукта или услуги и выход на новый рынок или новую целевую аудиторию.</a:t>
            </a:r>
          </a:p>
        </p:txBody>
      </p:sp>
      <p:pic>
        <p:nvPicPr>
          <p:cNvPr id="8198" name="Picture 2" descr="http://ecx.images-amazon.com/images/I/71%2BfI6jES%2BL._SL500_AA300_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4797425"/>
            <a:ext cx="1917700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en-US" sz="3200" b="1" i="1" smtClean="0">
                <a:solidFill>
                  <a:srgbClr val="BD037F"/>
                </a:solidFill>
              </a:rPr>
              <a:t>Opportunity Recognition</a:t>
            </a:r>
            <a:endParaRPr lang="ru-RU" sz="3200" b="1" i="1" smtClean="0">
              <a:solidFill>
                <a:srgbClr val="BD037F"/>
              </a:solidFill>
            </a:endParaRPr>
          </a:p>
        </p:txBody>
      </p:sp>
      <p:pic>
        <p:nvPicPr>
          <p:cNvPr id="9218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9220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3"/>
          <p:cNvSpPr>
            <a:spLocks noChangeArrowheads="1"/>
          </p:cNvSpPr>
          <p:nvPr/>
        </p:nvSpPr>
        <p:spPr bwMode="auto">
          <a:xfrm>
            <a:off x="179388" y="1700213"/>
            <a:ext cx="792162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2000" b="1" i="1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Opportunity recognition is a heart of entrepreneurship.</a:t>
            </a:r>
            <a:endParaRPr lang="ru-RU" sz="2000" b="1" i="1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r>
              <a:rPr lang="ru-RU" sz="2000">
                <a:latin typeface="Calibri" pitchFamily="34" charset="0"/>
                <a:cs typeface="Calibri" pitchFamily="34" charset="0"/>
              </a:rPr>
              <a:t>Распознавание возможности для создания бизнеса.</a:t>
            </a: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r>
              <a:rPr lang="ru-RU" sz="2000">
                <a:latin typeface="Calibri" pitchFamily="34" charset="0"/>
                <a:cs typeface="Calibri" pitchFamily="34" charset="0"/>
              </a:rPr>
              <a:t>Точка развития предпринимательской инициативы.</a:t>
            </a: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r>
              <a:rPr lang="ru-RU" sz="2000">
                <a:latin typeface="Calibri" pitchFamily="34" charset="0"/>
                <a:cs typeface="Calibri" pitchFamily="34" charset="0"/>
              </a:rPr>
              <a:t>Переход от идеи к технико-экономическому анализу.</a:t>
            </a: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  <a:p>
            <a:endParaRPr lang="ru-RU" sz="200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222" name="Picture 2" descr="http://i.allday.ru/fc/29/83/1302544434_steps_to_sky_01.jpg"/>
          <p:cNvPicPr>
            <a:picLocks noChangeAspect="1" noChangeArrowheads="1"/>
          </p:cNvPicPr>
          <p:nvPr/>
        </p:nvPicPr>
        <p:blipFill>
          <a:blip r:embed="rId4"/>
          <a:srcRect r="42545"/>
          <a:stretch>
            <a:fillRect/>
          </a:stretch>
        </p:blipFill>
        <p:spPr bwMode="auto">
          <a:xfrm>
            <a:off x="6407150" y="1700213"/>
            <a:ext cx="27368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Имеются ли для этого необходимые ресурсы</a:t>
            </a:r>
          </a:p>
        </p:txBody>
      </p:sp>
      <p:pic>
        <p:nvPicPr>
          <p:cNvPr id="10242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10244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827088" y="1628775"/>
            <a:ext cx="60483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/>
              <a:t>Человек всегда обладает ограниченным количеством ресурсов - время, деньги, навыки. Для реализации предпринимательской идеи всегда необходимо больше ресурсов, чем имеется в наличии у основателя проекта (компании) и его команды. Начиная какой-либо проект, предприниматель всегда находится в состоянии нехватки ресурсов и его основная задача состоит в том, чтобы быстро найти необходимые ресурсы.</a:t>
            </a:r>
          </a:p>
        </p:txBody>
      </p:sp>
      <p:pic>
        <p:nvPicPr>
          <p:cNvPr id="10246" name="Picture 2" descr="http://wheelhouseadvisors.files.wordpress.com/2010/04/risk-management-challenges.jpg?w=232&amp;h=3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4200" y="1628775"/>
            <a:ext cx="22098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Риск</a:t>
            </a:r>
          </a:p>
        </p:txBody>
      </p:sp>
      <p:pic>
        <p:nvPicPr>
          <p:cNvPr id="11266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11268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827088" y="1628775"/>
            <a:ext cx="79216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ru-RU" b="1" i="1" dirty="0">
                <a:solidFill>
                  <a:srgbClr val="C00000"/>
                </a:solidFill>
                <a:latin typeface="+mn-lt"/>
                <a:cs typeface="Arial" pitchFamily="34" charset="0"/>
              </a:rPr>
              <a:t>Риск по спросу</a:t>
            </a:r>
            <a:r>
              <a:rPr lang="ru-RU" b="1" dirty="0">
                <a:solidFill>
                  <a:srgbClr val="C00000"/>
                </a:solidFill>
                <a:latin typeface="+mn-lt"/>
                <a:cs typeface="Arial" pitchFamily="34" charset="0"/>
              </a:rPr>
              <a:t> </a:t>
            </a:r>
            <a:r>
              <a:rPr lang="ru-RU" b="1" dirty="0">
                <a:latin typeface="+mn-lt"/>
                <a:cs typeface="Arial" pitchFamily="34" charset="0"/>
              </a:rPr>
              <a:t>- основной риск предпринимательской деятельности. Риск того, что на ваш продукт не будет спроса.</a:t>
            </a:r>
          </a:p>
          <a:p>
            <a:pPr>
              <a:defRPr/>
            </a:pPr>
            <a:endParaRPr lang="ru-RU" b="1" dirty="0">
              <a:latin typeface="+mn-lt"/>
              <a:cs typeface="Arial" pitchFamily="34" charset="0"/>
            </a:endParaRPr>
          </a:p>
          <a:p>
            <a:pPr>
              <a:defRPr/>
            </a:pPr>
            <a:r>
              <a:rPr lang="ru-RU" b="1" i="1" dirty="0">
                <a:solidFill>
                  <a:srgbClr val="C00000"/>
                </a:solidFill>
                <a:latin typeface="+mn-lt"/>
                <a:cs typeface="Arial" pitchFamily="34" charset="0"/>
              </a:rPr>
              <a:t>Технологические риски</a:t>
            </a:r>
            <a:r>
              <a:rPr lang="ru-RU" b="1" dirty="0">
                <a:solidFill>
                  <a:srgbClr val="C00000"/>
                </a:solidFill>
                <a:latin typeface="+mn-lt"/>
                <a:cs typeface="Arial" pitchFamily="34" charset="0"/>
              </a:rPr>
              <a:t> </a:t>
            </a:r>
            <a:r>
              <a:rPr lang="ru-RU" b="1" dirty="0">
                <a:latin typeface="+mn-lt"/>
                <a:cs typeface="Arial" pitchFamily="34" charset="0"/>
              </a:rPr>
              <a:t>- вероятность того, что выбранный продукт нельзя создать из-за технологических ограничений.</a:t>
            </a:r>
          </a:p>
          <a:p>
            <a:pPr>
              <a:defRPr/>
            </a:pPr>
            <a:endParaRPr lang="ru-RU" b="1" i="1" dirty="0">
              <a:latin typeface="+mn-lt"/>
              <a:cs typeface="Arial" pitchFamily="34" charset="0"/>
            </a:endParaRPr>
          </a:p>
          <a:p>
            <a:pPr>
              <a:defRPr/>
            </a:pPr>
            <a:r>
              <a:rPr lang="ru-RU" b="1" i="1" dirty="0">
                <a:solidFill>
                  <a:srgbClr val="C00000"/>
                </a:solidFill>
                <a:latin typeface="+mn-lt"/>
                <a:cs typeface="Arial" pitchFamily="34" charset="0"/>
              </a:rPr>
              <a:t>Операционный (или управленческий) риск. </a:t>
            </a:r>
            <a:r>
              <a:rPr lang="ru-RU" b="1" dirty="0">
                <a:latin typeface="+mn-lt"/>
                <a:cs typeface="Arial" pitchFamily="34" charset="0"/>
              </a:rPr>
              <a:t>Опасность того, что руководители проекта (или руководитель) не смогут привлечь нужных исполнителей и организовать их работу.</a:t>
            </a:r>
          </a:p>
          <a:p>
            <a:pPr>
              <a:defRPr/>
            </a:pPr>
            <a:endParaRPr lang="ru-RU" b="1" i="1" dirty="0">
              <a:latin typeface="+mn-lt"/>
              <a:cs typeface="Arial" pitchFamily="34" charset="0"/>
            </a:endParaRPr>
          </a:p>
          <a:p>
            <a:pPr>
              <a:defRPr/>
            </a:pPr>
            <a:r>
              <a:rPr lang="ru-RU" b="1" i="1" dirty="0">
                <a:solidFill>
                  <a:srgbClr val="C00000"/>
                </a:solidFill>
                <a:latin typeface="+mn-lt"/>
                <a:cs typeface="Arial" pitchFamily="34" charset="0"/>
              </a:rPr>
              <a:t>Финансовые риски.</a:t>
            </a:r>
            <a:r>
              <a:rPr lang="ru-RU" b="1" dirty="0">
                <a:solidFill>
                  <a:srgbClr val="C00000"/>
                </a:solidFill>
                <a:latin typeface="+mn-lt"/>
                <a:cs typeface="Arial" pitchFamily="34" charset="0"/>
              </a:rPr>
              <a:t> </a:t>
            </a:r>
            <a:r>
              <a:rPr lang="ru-RU" b="1" dirty="0">
                <a:latin typeface="+mn-lt"/>
                <a:cs typeface="Arial" pitchFamily="34" charset="0"/>
              </a:rPr>
              <a:t>Вероятность того, что руководитель не сможет привлечь финансовые ресурсы или не получит прибыль.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Виды предпринимательства</a:t>
            </a:r>
          </a:p>
        </p:txBody>
      </p:sp>
      <p:pic>
        <p:nvPicPr>
          <p:cNvPr id="13314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13316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3"/>
          <p:cNvSpPr>
            <a:spLocks noChangeArrowheads="1"/>
          </p:cNvSpPr>
          <p:nvPr/>
        </p:nvSpPr>
        <p:spPr bwMode="auto">
          <a:xfrm>
            <a:off x="611188" y="1557338"/>
            <a:ext cx="828198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Корпоративное предпринимательство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– подход, при котором к реализации внутренних проектов компании менеджеры подходят как к реализации собственных самостоятельных проектов. Следует заметить, что те менеджеры, которые относятся к реализуемому проекту как к своему, имеют значительно больше шансов на успех и значительно чаще делают карьеру в компании.</a:t>
            </a:r>
          </a:p>
          <a:p>
            <a:pPr algn="just"/>
            <a:endParaRPr lang="ru-RU" b="1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Социальное предпринимательство 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– подход к реализации общественных проектов, зачастую не имеющих прямых возможностей коммерциализации как </a:t>
            </a:r>
            <a:r>
              <a:rPr lang="ru-RU" b="1" dirty="0" err="1">
                <a:latin typeface="Calibri" pitchFamily="34" charset="0"/>
                <a:cs typeface="Calibri" pitchFamily="34" charset="0"/>
              </a:rPr>
              <a:t>бизнес-проектов</a:t>
            </a:r>
            <a:r>
              <a:rPr lang="ru-RU" b="1" dirty="0">
                <a:latin typeface="Calibri" pitchFamily="34" charset="0"/>
                <a:cs typeface="Calibri" pitchFamily="34" charset="0"/>
              </a:rPr>
              <a:t>. Однако в любом случае необходимо думать о том, откуда в проекте появятся деньги, откуда можно привлечь ресурсы (не только финансовые) в проект, чтобы он развивался.</a:t>
            </a:r>
          </a:p>
          <a:p>
            <a:pPr algn="just"/>
            <a:endParaRPr lang="ru-RU" b="1" dirty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ru-RU" b="1" dirty="0">
                <a:latin typeface="Calibri" pitchFamily="34" charset="0"/>
                <a:cs typeface="Calibri" pitchFamily="34" charset="0"/>
              </a:rPr>
              <a:t>Также такой подход может быть применён в различных сферах повседневной жизни, вплоть до решения семейных задач.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Бизнес-мышление</a:t>
            </a:r>
          </a:p>
        </p:txBody>
      </p:sp>
      <p:pic>
        <p:nvPicPr>
          <p:cNvPr id="14338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14340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572000" y="1628775"/>
            <a:ext cx="4176713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Бизнес-мышление предполагает использование паттернов моделирования и ведения бизнеса в любой деятельности, которая может быть представлена в виде процесса и требует принятия решений.</a:t>
            </a:r>
            <a:endParaRPr lang="ru-RU" b="1" dirty="0">
              <a:latin typeface="+mn-lt"/>
              <a:cs typeface="Arial" pitchFamily="34" charset="0"/>
            </a:endParaRPr>
          </a:p>
        </p:txBody>
      </p:sp>
      <p:pic>
        <p:nvPicPr>
          <p:cNvPr id="14342" name="Picture 2" descr="http://static.diary.ru/userdir/5/0/7/1/507116/7824246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484313"/>
            <a:ext cx="4143375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5572125" cy="1143000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BD037F"/>
                </a:solidFill>
              </a:rPr>
              <a:t>Бизнес-мышление</a:t>
            </a:r>
          </a:p>
        </p:txBody>
      </p:sp>
      <p:pic>
        <p:nvPicPr>
          <p:cNvPr id="15362" name="Содержимое 3" descr="for presentation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0"/>
            <a:ext cx="2124075" cy="1511300"/>
          </a:xfrm>
        </p:spPr>
      </p:pic>
      <p:pic>
        <p:nvPicPr>
          <p:cNvPr id="15364" name="Picture 8" descr="C:\Users\freneek\Desktop\QDлог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1475" y="5675313"/>
            <a:ext cx="1152525" cy="118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042988" y="1557338"/>
            <a:ext cx="698500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b="1" dirty="0">
                <a:latin typeface="+mn-lt"/>
                <a:cs typeface="Calibri" pitchFamily="34" charset="0"/>
              </a:rPr>
              <a:t>Перемены всегда к лучшему, нужно только принять правильное решение.</a:t>
            </a:r>
          </a:p>
          <a:p>
            <a:pPr>
              <a:buFont typeface="Arial" pitchFamily="34" charset="0"/>
              <a:buChar char="•"/>
              <a:defRPr/>
            </a:pPr>
            <a:endParaRPr lang="ru-RU" b="1" dirty="0">
              <a:latin typeface="+mn-lt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b="1" dirty="0">
                <a:latin typeface="+mn-lt"/>
                <a:cs typeface="Calibri" pitchFamily="34" charset="0"/>
              </a:rPr>
              <a:t>Всегда можно сделать лучше, чем есть сейчас.</a:t>
            </a:r>
          </a:p>
          <a:p>
            <a:pPr>
              <a:buFont typeface="Arial" pitchFamily="34" charset="0"/>
              <a:buChar char="•"/>
              <a:defRPr/>
            </a:pPr>
            <a:endParaRPr lang="ru-RU" b="1" dirty="0">
              <a:latin typeface="+mn-lt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b="1" dirty="0">
                <a:latin typeface="+mn-lt"/>
                <a:cs typeface="Calibri" pitchFamily="34" charset="0"/>
              </a:rPr>
              <a:t>Возможности окружают нас, они везде.</a:t>
            </a:r>
          </a:p>
          <a:p>
            <a:pPr>
              <a:buFont typeface="Arial" pitchFamily="34" charset="0"/>
              <a:buChar char="•"/>
              <a:defRPr/>
            </a:pPr>
            <a:endParaRPr lang="ru-RU" b="1" dirty="0">
              <a:latin typeface="+mn-lt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b="1" dirty="0">
                <a:latin typeface="+mn-lt"/>
                <a:cs typeface="Calibri" pitchFamily="34" charset="0"/>
              </a:rPr>
              <a:t>Инновации – путь к успеху.</a:t>
            </a:r>
          </a:p>
          <a:p>
            <a:pPr>
              <a:buFont typeface="Arial" pitchFamily="34" charset="0"/>
              <a:buChar char="•"/>
              <a:defRPr/>
            </a:pPr>
            <a:endParaRPr lang="ru-RU" b="1" dirty="0">
              <a:latin typeface="+mn-lt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b="1" dirty="0">
                <a:latin typeface="+mn-lt"/>
                <a:cs typeface="Calibri" pitchFamily="34" charset="0"/>
              </a:rPr>
              <a:t>Неудачи </a:t>
            </a:r>
            <a:r>
              <a:rPr lang="ru-RU" b="1" dirty="0" smtClean="0">
                <a:latin typeface="+mn-lt"/>
                <a:cs typeface="Calibri" pitchFamily="34" charset="0"/>
              </a:rPr>
              <a:t> учат </a:t>
            </a:r>
            <a:r>
              <a:rPr lang="ru-RU" b="1" dirty="0">
                <a:latin typeface="+mn-lt"/>
                <a:cs typeface="Calibri" pitchFamily="34" charset="0"/>
              </a:rPr>
              <a:t>(другими словами – проблем нет, есть «вызовы»).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http://900igr.net/up/datas/218938/014.jpg"/>
          <p:cNvPicPr>
            <a:picLocks noChangeAspect="1" noChangeArrowheads="1"/>
          </p:cNvPicPr>
          <p:nvPr/>
        </p:nvPicPr>
        <p:blipFill>
          <a:blip r:embed="rId2" cstate="print">
            <a:lum bright="40000" contrast="40000"/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714876" y="5572140"/>
            <a:ext cx="4214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Его еще называют – технологическое предпринимательство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7215206" y="5286388"/>
            <a:ext cx="142876" cy="214314"/>
          </a:xfrm>
          <a:prstGeom prst="downArrow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900igr.net/up/datas/174131/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8572528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147050" cy="69215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ru-RU" sz="3800" dirty="0" smtClean="0"/>
              <a:t>Какова цель данного курса?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685800"/>
            <a:ext cx="8763000" cy="6056313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900" b="1" dirty="0" smtClean="0"/>
              <a:t>Одной из главных особенностей подготовки специалистов в высшей школе было, </a:t>
            </a:r>
            <a:r>
              <a:rPr lang="ru-RU" sz="1900" b="1" dirty="0" smtClean="0">
                <a:solidFill>
                  <a:srgbClr val="FF0000"/>
                </a:solidFill>
              </a:rPr>
              <a:t>есть и будет ее связь с жизнью, с  конкретными задачами будущей практической деятельности</a:t>
            </a:r>
            <a:r>
              <a:rPr lang="ru-RU" sz="1900" b="1" dirty="0" smtClean="0"/>
              <a:t> специалистов, в нашем случае - </a:t>
            </a:r>
            <a:r>
              <a:rPr lang="ru-RU" sz="1900" b="1" dirty="0" smtClean="0">
                <a:solidFill>
                  <a:srgbClr val="FF0000"/>
                </a:solidFill>
              </a:rPr>
              <a:t>учителей экономики. </a:t>
            </a:r>
          </a:p>
          <a:p>
            <a:pPr eaLnBrk="1" hangingPunct="1">
              <a:lnSpc>
                <a:spcPct val="90000"/>
              </a:lnSpc>
            </a:pPr>
            <a:r>
              <a:rPr lang="ru-RU" sz="1900" b="1" dirty="0" smtClean="0"/>
              <a:t>Основная </a:t>
            </a:r>
            <a:r>
              <a:rPr lang="ru-RU" sz="1900" b="1" dirty="0" smtClean="0">
                <a:solidFill>
                  <a:srgbClr val="FF0000"/>
                </a:solidFill>
              </a:rPr>
              <a:t>цель курса - практическая подготовка будущих учителей экономики,</a:t>
            </a:r>
            <a:r>
              <a:rPr lang="ru-RU" sz="1900" b="1" dirty="0" smtClean="0"/>
              <a:t> способных мыслить и действовать в категориях и на принципах предпринимательства, использовать присущие ему приемы и инструменты для воспитания нового собственника, хозяина, владеющих  знаниями, методами и навыками  организации предпринимательства в учреждениях образования на базе школьных мастерских, кабинетов трудовой подготовки, кружковой, клубной и других видов внеклассной работы. </a:t>
            </a:r>
          </a:p>
          <a:p>
            <a:pPr eaLnBrk="1" hangingPunct="1">
              <a:lnSpc>
                <a:spcPct val="90000"/>
              </a:lnSpc>
            </a:pPr>
            <a:r>
              <a:rPr lang="ru-RU" sz="1900" b="1" dirty="0" smtClean="0"/>
              <a:t>    </a:t>
            </a:r>
            <a:r>
              <a:rPr lang="ru-RU" sz="1900" b="1" dirty="0" smtClean="0">
                <a:solidFill>
                  <a:srgbClr val="FF0000"/>
                </a:solidFill>
              </a:rPr>
              <a:t>Основная трудность достижения этой цели</a:t>
            </a:r>
            <a:r>
              <a:rPr lang="ru-RU" sz="1900" b="1" dirty="0" smtClean="0"/>
              <a:t>, на наш взгляд,  заключается  в отсутствии не только современного опыта нормальной цивилизованной предпринимательской деятельности в образовательных учреждениях  России, но и  научно-обоснованного содержания, логики, структуры и методики подготовки  специалистов - педагогов для работы в условиях рыночной экономики.</a:t>
            </a:r>
          </a:p>
        </p:txBody>
      </p:sp>
      <p:pic>
        <p:nvPicPr>
          <p:cNvPr id="4" name="Picture 2" descr="C:\Documents and Settings\КАМ\Мои документы\Мои рисунки\2014-01-17\Изображение 002 хор.jpg"/>
          <p:cNvPicPr>
            <a:picLocks noChangeAspect="1" noChangeArrowheads="1"/>
          </p:cNvPicPr>
          <p:nvPr/>
        </p:nvPicPr>
        <p:blipFill>
          <a:blip r:embed="rId2" cstate="print">
            <a:lum bright="-10000" contrast="40000"/>
          </a:blip>
          <a:srcRect l="2000" t="44705" r="54009" b="5883"/>
          <a:stretch>
            <a:fillRect/>
          </a:stretch>
        </p:blipFill>
        <p:spPr bwMode="auto">
          <a:xfrm>
            <a:off x="3707904" y="5157192"/>
            <a:ext cx="2592288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lum bright="-30000" contrast="40000"/>
          </a:blip>
          <a:srcRect/>
          <a:stretch>
            <a:fillRect/>
          </a:stretch>
        </p:blipFill>
        <p:spPr bwMode="auto">
          <a:xfrm>
            <a:off x="285720" y="357166"/>
            <a:ext cx="857256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214414" y="500042"/>
            <a:ext cx="214314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0"/>
            <a:ext cx="8748464" cy="980728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b="1" dirty="0" smtClean="0"/>
              <a:t>Рекомендуемая литература</a:t>
            </a:r>
            <a:br>
              <a:rPr lang="ru-RU" sz="2700" b="1" dirty="0" smtClean="0"/>
            </a:br>
            <a:r>
              <a:rPr lang="ru-RU" sz="2700" b="1" dirty="0" smtClean="0"/>
              <a:t>Основная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800" dirty="0" smtClean="0"/>
              <a:t/>
            </a:r>
            <a:br>
              <a:rPr lang="ru-RU" sz="3800" dirty="0" smtClean="0"/>
            </a:br>
            <a:endParaRPr lang="ru-RU" sz="3800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052736"/>
            <a:ext cx="8964488" cy="58052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>
              <a:latin typeface="+mj-lt"/>
            </a:endParaRP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err="1" smtClean="0">
                <a:solidFill>
                  <a:srgbClr val="C00000"/>
                </a:solidFill>
                <a:latin typeface="+mj-lt"/>
              </a:rPr>
              <a:t>Арустамов</a:t>
            </a:r>
            <a:r>
              <a:rPr lang="ru-RU" sz="1800" b="1" dirty="0" smtClean="0">
                <a:solidFill>
                  <a:srgbClr val="C00000"/>
                </a:solidFill>
                <a:latin typeface="+mj-lt"/>
              </a:rPr>
              <a:t> Э.А. </a:t>
            </a:r>
            <a:r>
              <a:rPr lang="ru-RU" sz="1800" b="1" dirty="0" smtClean="0">
                <a:latin typeface="+mj-lt"/>
              </a:rPr>
              <a:t>Основы бизнеса [Электронный ресурс]: учебник/ </a:t>
            </a:r>
            <a:r>
              <a:rPr lang="ru-RU" sz="1800" b="1" dirty="0" err="1" smtClean="0">
                <a:latin typeface="+mj-lt"/>
              </a:rPr>
              <a:t>Арустамов</a:t>
            </a:r>
            <a:r>
              <a:rPr lang="ru-RU" sz="1800" b="1" dirty="0" smtClean="0">
                <a:latin typeface="+mj-lt"/>
              </a:rPr>
              <a:t> Э.А.— Электрон. текстовые данные.— М.: Дашков и К, 2015.— 230 </a:t>
            </a:r>
            <a:r>
              <a:rPr lang="ru-RU" sz="1800" b="1" dirty="0" err="1" smtClean="0">
                <a:latin typeface="+mj-lt"/>
              </a:rPr>
              <a:t>c</a:t>
            </a:r>
            <a:r>
              <a:rPr lang="ru-RU" sz="1800" b="1" dirty="0" smtClean="0">
                <a:latin typeface="+mj-lt"/>
              </a:rPr>
              <a:t>.— Режим доступа: http://www.iprbookshop.ru/35297.— ЭБС «</a:t>
            </a:r>
            <a:r>
              <a:rPr lang="ru-RU" sz="1800" b="1" dirty="0" err="1" smtClean="0">
                <a:latin typeface="+mj-lt"/>
              </a:rPr>
              <a:t>IPRbooks</a:t>
            </a:r>
            <a:r>
              <a:rPr lang="ru-RU" sz="1800" b="1" dirty="0" smtClean="0">
                <a:latin typeface="+mj-lt"/>
              </a:rPr>
              <a:t>». 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>
              <a:latin typeface="+mj-lt"/>
            </a:endParaRP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smtClean="0">
                <a:solidFill>
                  <a:srgbClr val="C00000"/>
                </a:solidFill>
                <a:latin typeface="+mj-lt"/>
              </a:rPr>
              <a:t>Виноградская Н.А. </a:t>
            </a:r>
            <a:r>
              <a:rPr lang="ru-RU" sz="1800" b="1" dirty="0" smtClean="0">
                <a:latin typeface="+mj-lt"/>
              </a:rPr>
              <a:t>Основы предпринимательства [Электронный ресурс]: практикум/ Виноградская Н.А., </a:t>
            </a:r>
            <a:r>
              <a:rPr lang="ru-RU" sz="1800" b="1" dirty="0" err="1" smtClean="0">
                <a:latin typeface="+mj-lt"/>
              </a:rPr>
              <a:t>Костюхин</a:t>
            </a:r>
            <a:r>
              <a:rPr lang="ru-RU" sz="1800" b="1" dirty="0" smtClean="0">
                <a:latin typeface="+mj-lt"/>
              </a:rPr>
              <a:t> Ю.Ю., Скрябин О.О.— Электрон. текстовые данные.— М.: Издательский Дом </a:t>
            </a:r>
            <a:r>
              <a:rPr lang="ru-RU" sz="1800" b="1" dirty="0" err="1" smtClean="0">
                <a:latin typeface="+mj-lt"/>
              </a:rPr>
              <a:t>МИСиС</a:t>
            </a:r>
            <a:r>
              <a:rPr lang="ru-RU" sz="1800" b="1" dirty="0" smtClean="0">
                <a:latin typeface="+mj-lt"/>
              </a:rPr>
              <a:t>, 2011.— 107 </a:t>
            </a:r>
            <a:r>
              <a:rPr lang="ru-RU" sz="1800" b="1" dirty="0" err="1" smtClean="0">
                <a:latin typeface="+mj-lt"/>
              </a:rPr>
              <a:t>c</a:t>
            </a:r>
            <a:r>
              <a:rPr lang="ru-RU" sz="1800" b="1" dirty="0" smtClean="0">
                <a:latin typeface="+mj-lt"/>
              </a:rPr>
              <a:t>.— Режим доступа: http://www.iprbookshop.ru/56234.— ЭБС «</a:t>
            </a:r>
            <a:r>
              <a:rPr lang="ru-RU" sz="1800" b="1" dirty="0" err="1" smtClean="0">
                <a:latin typeface="+mj-lt"/>
              </a:rPr>
              <a:t>IPRbooks</a:t>
            </a:r>
            <a:r>
              <a:rPr lang="ru-RU" sz="1800" b="1" dirty="0" smtClean="0">
                <a:latin typeface="+mj-lt"/>
              </a:rPr>
              <a:t>».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smtClean="0">
                <a:solidFill>
                  <a:srgbClr val="C00000"/>
                </a:solidFill>
              </a:rPr>
              <a:t>Каунов А.М.</a:t>
            </a:r>
            <a:r>
              <a:rPr lang="ru-RU" sz="1800" b="1" dirty="0" smtClean="0"/>
              <a:t> Предпринимательство в системе образования: </a:t>
            </a:r>
            <a:r>
              <a:rPr lang="ru-RU" sz="1800" b="1" dirty="0" err="1" smtClean="0"/>
              <a:t>Учеб.-метод</a:t>
            </a:r>
            <a:r>
              <a:rPr lang="ru-RU" sz="1800" b="1" dirty="0" smtClean="0"/>
              <a:t>. пособие. – Волгоград: Перемена, 2003. – 297 с.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smtClean="0">
                <a:solidFill>
                  <a:srgbClr val="C00000"/>
                </a:solidFill>
              </a:rPr>
              <a:t>Каунов А.М. </a:t>
            </a:r>
            <a:r>
              <a:rPr lang="ru-RU" sz="1800" b="1" dirty="0" smtClean="0"/>
              <a:t>Основы предпринимательства: Учеб. пособие / А.М.Каунов – Волгоград: Перемена, 2006. – 258 с.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/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smtClean="0">
                <a:solidFill>
                  <a:srgbClr val="C00000"/>
                </a:solidFill>
              </a:rPr>
              <a:t>Каунов, А.М. </a:t>
            </a:r>
            <a:r>
              <a:rPr lang="ru-RU" sz="1800" b="1" dirty="0" smtClean="0"/>
              <a:t>Методические основы технологического образования на примере  дисциплин предпринимательского цикла [Электронный ресурс]: учеб. пособие / А.М. Каунов, Н.М. </a:t>
            </a:r>
            <a:r>
              <a:rPr lang="ru-RU" sz="1800" b="1" dirty="0" err="1" smtClean="0"/>
              <a:t>Бобырина</a:t>
            </a:r>
            <a:r>
              <a:rPr lang="ru-RU" sz="1800" b="1" dirty="0" smtClean="0"/>
              <a:t>, Е.В. Волкова, В.В. Кисляков. – Волгоград: Изд-во ВГСПУ «Перемена», 2017. – 239 с.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endParaRPr lang="ru-RU" sz="1800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 b="1" dirty="0" smtClean="0">
                <a:solidFill>
                  <a:srgbClr val="C00000"/>
                </a:solidFill>
              </a:rPr>
              <a:t>Каунов А.М. </a:t>
            </a:r>
            <a:r>
              <a:rPr lang="ru-RU" sz="1800" b="1" dirty="0" smtClean="0"/>
              <a:t>Экономика.10-11кл: элективный курс «Организация и бизнес-планирование собственного дела» / авт.-сост. А.М. Каунов. – Волгоград: Учитель, 2007, - 205 с.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286644" y="6429396"/>
            <a:ext cx="500066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ЛИТЕРАТУРА</a:t>
            </a:r>
            <a:br>
              <a:rPr lang="ru-RU" sz="2000" b="1" dirty="0" smtClean="0"/>
            </a:br>
            <a:r>
              <a:rPr lang="ru-RU" sz="2000" b="1" dirty="0" smtClean="0"/>
              <a:t>Дополнительная</a:t>
            </a:r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b="1" dirty="0" smtClean="0">
                <a:solidFill>
                  <a:srgbClr val="C00000"/>
                </a:solidFill>
              </a:rPr>
              <a:t>Предпринимательство и бизнес. </a:t>
            </a:r>
            <a:r>
              <a:rPr lang="ru-RU" b="1" dirty="0" smtClean="0"/>
              <a:t>Финансово-экономические, управленческие и правовые аспекты устойчивого развития [Электронный ресурс]: монография/ Т.А. </a:t>
            </a:r>
            <a:r>
              <a:rPr lang="ru-RU" b="1" dirty="0" err="1" smtClean="0"/>
              <a:t>Полгар</a:t>
            </a:r>
            <a:r>
              <a:rPr lang="ru-RU" b="1" dirty="0" smtClean="0"/>
              <a:t> [и др.].— Электрон. текстовые данные.— М.: Дашков и К, 2016.— 710 </a:t>
            </a:r>
            <a:r>
              <a:rPr lang="ru-RU" b="1" dirty="0" err="1" smtClean="0"/>
              <a:t>c</a:t>
            </a:r>
            <a:r>
              <a:rPr lang="ru-RU" b="1" dirty="0" smtClean="0"/>
              <a:t>.— Режим доступа: http://www.iprbookshop.ru/60327.— ЭБС «</a:t>
            </a:r>
            <a:r>
              <a:rPr lang="ru-RU" b="1" dirty="0" err="1" smtClean="0"/>
              <a:t>IPRbooks</a:t>
            </a:r>
            <a:r>
              <a:rPr lang="ru-RU" b="1" dirty="0" smtClean="0"/>
              <a:t>». 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b="1" dirty="0" smtClean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b="1" dirty="0" smtClean="0">
                <a:solidFill>
                  <a:srgbClr val="C00000"/>
                </a:solidFill>
              </a:rPr>
              <a:t>Основы предпринимательства. </a:t>
            </a:r>
            <a:r>
              <a:rPr lang="ru-RU" b="1" dirty="0" smtClean="0"/>
              <a:t>Бизнес-планирование [Электронный ресурс]: учебное пособие/ О.О. Скрябин [и др.].— Электрон. текстовые данные.— М.: Издательский Дом </a:t>
            </a:r>
            <a:r>
              <a:rPr lang="ru-RU" b="1" dirty="0" err="1" smtClean="0"/>
              <a:t>МИСиС</a:t>
            </a:r>
            <a:r>
              <a:rPr lang="ru-RU" b="1" dirty="0" smtClean="0"/>
              <a:t>, 2010.— 58 </a:t>
            </a:r>
            <a:r>
              <a:rPr lang="ru-RU" b="1" dirty="0" err="1" smtClean="0"/>
              <a:t>c</a:t>
            </a:r>
            <a:r>
              <a:rPr lang="ru-RU" b="1" dirty="0" smtClean="0"/>
              <a:t>.— Режим доступа: http://www.iprbookshop.ru/56235.— ЭБС «</a:t>
            </a:r>
            <a:r>
              <a:rPr lang="ru-RU" b="1" dirty="0" err="1" smtClean="0"/>
              <a:t>IPRbooks</a:t>
            </a:r>
            <a:r>
              <a:rPr lang="ru-RU" b="1" dirty="0" smtClean="0"/>
              <a:t>». 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b="1" dirty="0" smtClean="0"/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b="1" dirty="0" smtClean="0">
                <a:solidFill>
                  <a:srgbClr val="C00000"/>
                </a:solidFill>
              </a:rPr>
              <a:t>Каунов А.М. </a:t>
            </a:r>
            <a:r>
              <a:rPr lang="ru-RU" b="1" dirty="0" smtClean="0"/>
              <a:t>Организация и бизнес-проектирование школьных компаний: Учеб. пособие / А.М.Каунов, Логинова Н.В.  – Волгоград: Перемена, 2009. – 297 с. 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b="1" dirty="0" smtClean="0"/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b="1" dirty="0" smtClean="0">
                <a:solidFill>
                  <a:srgbClr val="C00000"/>
                </a:solidFill>
              </a:rPr>
              <a:t>Каунов А.М. </a:t>
            </a:r>
            <a:r>
              <a:rPr lang="ru-RU" b="1" dirty="0" smtClean="0"/>
              <a:t>Основы предпринимательской деятельности. Социальная ответственность и этика в сфере предпринимательства: Учеб. пособие. / Т.С. </a:t>
            </a:r>
            <a:r>
              <a:rPr lang="ru-RU" b="1" dirty="0" err="1" smtClean="0"/>
              <a:t>Перекрестова</a:t>
            </a:r>
            <a:r>
              <a:rPr lang="ru-RU" b="1" dirty="0" smtClean="0"/>
              <a:t>, А.М. Каунов, Д.В. Перекрестов  – Волгоград: Перемена, 2005.–78 с.</a:t>
            </a:r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endParaRPr lang="ru-RU" b="1" dirty="0" smtClean="0"/>
          </a:p>
          <a:p>
            <a:pPr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b="1" dirty="0" smtClean="0">
                <a:solidFill>
                  <a:srgbClr val="C00000"/>
                </a:solidFill>
              </a:rPr>
              <a:t>Каунов А.М. </a:t>
            </a:r>
            <a:r>
              <a:rPr lang="ru-RU" b="1" dirty="0" smtClean="0"/>
              <a:t>Предпринимательская практика : </a:t>
            </a:r>
            <a:r>
              <a:rPr lang="ru-RU" b="1" dirty="0" err="1" smtClean="0"/>
              <a:t>Учебн.-метод</a:t>
            </a:r>
            <a:r>
              <a:rPr lang="ru-RU" b="1" dirty="0" smtClean="0"/>
              <a:t>. пособие / А.М.Каунов, Ю.А. </a:t>
            </a:r>
            <a:r>
              <a:rPr lang="ru-RU" b="1" dirty="0" err="1" smtClean="0"/>
              <a:t>Жадаев</a:t>
            </a:r>
            <a:r>
              <a:rPr lang="ru-RU" b="1" dirty="0" smtClean="0"/>
              <a:t>, Г.А. Плиев – Волгоград: Перемена, 2006. – 72 с.</a:t>
            </a:r>
          </a:p>
          <a:p>
            <a:pPr>
              <a:lnSpc>
                <a:spcPct val="80000"/>
              </a:lnSpc>
              <a:buNone/>
            </a:pPr>
            <a:endParaRPr lang="ru-RU" b="1" dirty="0" smtClean="0"/>
          </a:p>
          <a:p>
            <a:pPr>
              <a:lnSpc>
                <a:spcPct val="80000"/>
              </a:lnSpc>
              <a:buNone/>
            </a:pPr>
            <a:endParaRPr lang="ru-RU" b="1" dirty="0" smtClean="0"/>
          </a:p>
          <a:p>
            <a:pPr>
              <a:lnSpc>
                <a:spcPct val="80000"/>
              </a:lnSpc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sz="3800" b="1" dirty="0" smtClean="0"/>
              <a:t>Ресурсы Интернета </a:t>
            </a:r>
          </a:p>
          <a:p>
            <a:r>
              <a:rPr lang="ru-RU" b="1" dirty="0" smtClean="0"/>
              <a:t>Перечень ресурсов Интернета, необходимых для освоения дисциплины: </a:t>
            </a:r>
          </a:p>
          <a:p>
            <a:pPr>
              <a:buNone/>
            </a:pPr>
            <a:endParaRPr lang="ru-RU" b="1" dirty="0" smtClean="0"/>
          </a:p>
          <a:p>
            <a:r>
              <a:rPr lang="ru-RU" b="1" dirty="0" smtClean="0"/>
              <a:t>1. Электронная библиотечная система </a:t>
            </a:r>
            <a:r>
              <a:rPr lang="ru-RU" b="1" dirty="0" err="1" smtClean="0"/>
              <a:t>IPRBooks</a:t>
            </a:r>
            <a:r>
              <a:rPr lang="ru-RU" b="1" dirty="0" smtClean="0"/>
              <a:t>. URL: http://www.iprbookshop.ru. </a:t>
            </a:r>
          </a:p>
          <a:p>
            <a:r>
              <a:rPr lang="ru-RU" b="1" dirty="0" smtClean="0"/>
              <a:t>2. Портал электронного обучения ВГСПУ. URL: http://lms.vspu.ru. </a:t>
            </a:r>
          </a:p>
          <a:p>
            <a:r>
              <a:rPr lang="ru-RU" b="1" dirty="0" smtClean="0"/>
              <a:t>3. Научная электронная библиотека </a:t>
            </a:r>
            <a:r>
              <a:rPr lang="ru-RU" b="1" dirty="0" err="1" smtClean="0"/>
              <a:t>Elibrary</a:t>
            </a:r>
            <a:r>
              <a:rPr lang="ru-RU" b="1" dirty="0" smtClean="0"/>
              <a:t>. URL: http://elibrary.ru. </a:t>
            </a:r>
          </a:p>
          <a:p>
            <a:r>
              <a:rPr lang="ru-RU" b="1" dirty="0" smtClean="0"/>
              <a:t>4. Федеральный портал «Российское образование». URL: http://www.edu.ru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7929586" y="6357958"/>
            <a:ext cx="571504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lum bright="-30000" contrast="40000"/>
          </a:blip>
          <a:srcRect t="2532" b="1266"/>
          <a:stretch>
            <a:fillRect/>
          </a:stretch>
        </p:blipFill>
        <p:spPr bwMode="auto">
          <a:xfrm>
            <a:off x="357158" y="714356"/>
            <a:ext cx="8501122" cy="592935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42910" y="285728"/>
            <a:ext cx="785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Содержание   разделов   дисциплины  -  часть 2</a:t>
            </a:r>
            <a:endParaRPr lang="ru-RU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5716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600" b="1" dirty="0" smtClean="0"/>
              <a:t>Вопросы к зачету, 8-й семестр (ОЗО)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Autofit/>
          </a:bodyPr>
          <a:lstStyle/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1. Стратегия и принципиальная технология предпринимательской деятельности, ее основные этапы. Что такое стратегия и тактика маркетинга, комплекс маркетинга?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2. Что такое бизнес  - план, его структура и назначение? Зачем нужен предпринимателю бизнес-план? Методика его составления.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3. Что такое товар? В чем отличие понятия товара в экономической теории и маркетинге. Исследования и жизненный цикл товара, его особые случаи и возможные варианты его продления.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4. Ценообразование, укажите основные методы установления цены на товар. Виды цен и какая ценовая политика избирается фирмой на различных этапах жизненного цикла товара.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5. Почему предприниматели (фирмы) заинтересованы в опережающей разработке новых товаров и новейших технологий? Дайте характеристику жизненному циклу товара. Почему предприниматели должны проводить научные исследования и опытно-конструкторские разработки?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6. Основные понятия, определения, цели, задачи и схемы управления производством.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7. Назовите основные функции менеджмента и дайте им определения и характеристику. Что представляет собой управленческий цикл? Назовите основные причины его выделения.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8. Приближенная оценка себестоимости производства и цены товаров и услуг. Охарактеризуйте основные подходы к их оценке. Раскройте основные пути (варианты)  снижения себестоимости товаров и услуг при их производстве.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9. Основные понятия и определения себестоимости продукции. Что такое индивидуальная и отраслевая себестоимость? Укажите путь (схему) расчета ориентировочной себестоимости для оценки перспективности предпринимательской идеи.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10. Приведите группировку затрат по элементам сметы для оценки себестоимости и методику расчета этих затрат.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11. Предприниматель и налоговая служба. Виды и классификация налогов. Обязанности и ответственность предпринимателей.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12. Дайте характеристику возможных источников финансирования предпринимательских идей в целом. Более подробно раскройте кредитование. Виды кредита. Оценка стоимости кредита.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13. Правовая защита предпринимательства. Раскройте содержание основных правовых актов: свобода доступа к ресурсам, правовая защита от произвола, правовая защита свободной и справедливой конкуренции.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14. Продуцирование и проработка предпринимательских идей - основные подходы. Источники  и методы генерирования предпринимательских идей. Более подробней раскройте правила организации мозговой атаки.</a:t>
            </a:r>
          </a:p>
          <a:p>
            <a:pPr marL="514350" lvl="0" indent="-514350">
              <a:lnSpc>
                <a:spcPct val="120000"/>
              </a:lnSpc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15. Как исследовать потенциальный рынок? Составляющие исследования рынка. Что такое сегментирование рынка, выбор целевого сегмента рынка?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42860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>Продолжение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428604"/>
            <a:ext cx="8848756" cy="6429396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16. Первоначальная оценка стартового капитала и рентабельности предпринимательской идеи. Из чего они складываются. Что представляют из себя затраты на организацию и функционирование фирмы? Из каких видов расходов они состоят?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17. Расчет движения денежных средств как путь оценки идеи создания своего дела. В чем сущность этого расчета? Что он дает предпринимателю?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18. Как рассчитать (оценить) прибыль предпринимательской идеи? Какие существуют упрощенные методы оценки прибыли и предела безубыточности (точки самоокупаемости)?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19. Предпринимательские риски, их классификация, основные понятия и определения. Возможные способы уменьшения рисков. Как влияет бизнес-план на снижение рисков?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20. Прогноз прибылей и убытков, основные подходы к оценке. Что представляет собой смета прибылей и убытков, ее значение для предпринимателя.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21. Управление качеством продукции. Основные понятия, определения. Что является объектом управления качеством продукции?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22. Расчет движения денежных средств как путь оценки идеи создания своего дела. В чем сущность этого расчета? Что он дает предпринимателю?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23. Что такое менеджмент организации? Основные понятия, цели, задачи, функции,  его инфраструктура и  роль в деятельности предпринимателя.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24. Понятие организации, ее характерные черты. Какие факторы влияют на деятельность организации? Что такое миссия организации, ее сущность. Что такое цели организации, приведите их классификацию.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25. Что понимается под структурой управления организацией? Назовите основные виды организационных структур, их достоинства и недостатки. Как строятся взаимоотношения между звеньями управления.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26. Назовите основные функции менеджмента и дайте им определения и характеристику. Что представляет собой управленческий цикл? Назовите основные причины его выделения.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27. Что представляет собой функция планирования. Из каких взаимосвязанных планов складывается система планирования современной предпринимательской организации?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28. Понятие управленческих решений, их сущность, особенности, виды. Что такое проблемная ситуация в процессе принятия решения? Механизм принятия решения.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29. Укажите, какие основные задачи должен уметь решать менеджер , независимо от занимаемого им уровня. Какими он должен обладать качествами для достижения делового успеха?</a:t>
            </a:r>
          </a:p>
          <a:p>
            <a:pPr lvl="0">
              <a:buNone/>
            </a:pPr>
            <a:r>
              <a:rPr lang="ru-RU" sz="1200" b="1" dirty="0" smtClean="0">
                <a:solidFill>
                  <a:schemeClr val="tx1"/>
                </a:solidFill>
              </a:rPr>
              <a:t>30. Внутренняя и внешняя среды менеджмента. Как в своей деятельности менеджер должен их учитывать? Что представляет собой стратегическое планирование в менеджменте?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1"/>
          <p:cNvGrpSpPr>
            <a:grpSpLocks/>
          </p:cNvGrpSpPr>
          <p:nvPr/>
        </p:nvGrpSpPr>
        <p:grpSpPr bwMode="auto">
          <a:xfrm>
            <a:off x="57151" y="-428652"/>
            <a:ext cx="9086849" cy="6143668"/>
            <a:chOff x="-120449" y="-136525"/>
            <a:chExt cx="9086420" cy="6000792"/>
          </a:xfrm>
        </p:grpSpPr>
        <p:sp>
          <p:nvSpPr>
            <p:cNvPr id="20485" name="AutoShape 2" descr="https://mail.yandex.ru/message_part/image2.JPG?_uid=61463759&amp;name=image2.JPG&amp;hid=1.5&amp;ids=2450000007057324108&amp;no_disposition=y&amp;thumb=y&amp;exif_rotate=y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6" name="AutoShape 4" descr="https://mail.yandex.ru/message_part/image2.JPG?_uid=61463759&amp;name=image2.JPG&amp;hid=1.5&amp;ids=2450000007057324108&amp;no_disposition=y&amp;thumb=y&amp;exif_rotate=y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7" name="AutoShape 6" descr="https://mail.yandex.ru/message_part/image2.JPG?_uid=61463759&amp;name=image2.JPG&amp;hid=1.5&amp;ids=2450000007057324108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8" name="AutoShape 8" descr="https://mail.yandex.ru/message_part/image2.JPG?_uid=61463759&amp;name=image2.JPG&amp;hid=1.5&amp;ids=2450000007057324108"/>
            <p:cNvSpPr>
              <a:spLocks noChangeAspect="1" noChangeArrowheads="1"/>
            </p:cNvSpPr>
            <p:nvPr/>
          </p:nvSpPr>
          <p:spPr bwMode="auto">
            <a:xfrm>
              <a:off x="63500" y="-136525"/>
              <a:ext cx="3048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14497" y="2428893"/>
              <a:ext cx="606396" cy="1963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-1051549" y="3009153"/>
              <a:ext cx="2786081" cy="923881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8100">
              <a:solidFill>
                <a:srgbClr val="C00000"/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b="1" dirty="0"/>
                <a:t>РАЗРАБОТЧИК (проектировщик) </a:t>
              </a:r>
            </a:p>
            <a:p>
              <a:pPr algn="ctr">
                <a:defRPr/>
              </a:pPr>
              <a:r>
                <a:rPr lang="ru-RU" b="1" dirty="0"/>
                <a:t>мастер </a:t>
              </a:r>
              <a:r>
                <a:rPr lang="ru-RU" b="1" dirty="0" smtClean="0"/>
                <a:t>– карты (ИК)</a:t>
              </a:r>
              <a:endParaRPr lang="ru-RU" b="1" dirty="0"/>
            </a:p>
          </p:txBody>
        </p:sp>
        <p:sp>
          <p:nvSpPr>
            <p:cNvPr id="11" name="Овал 10"/>
            <p:cNvSpPr/>
            <p:nvPr/>
          </p:nvSpPr>
          <p:spPr>
            <a:xfrm rot="16200000">
              <a:off x="-865068" y="3435390"/>
              <a:ext cx="4286280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2" name="TextBox 12"/>
            <p:cNvSpPr txBox="1">
              <a:spLocks noChangeArrowheads="1"/>
            </p:cNvSpPr>
            <p:nvPr/>
          </p:nvSpPr>
          <p:spPr bwMode="auto">
            <a:xfrm rot="16200000">
              <a:off x="-389865" y="3566687"/>
              <a:ext cx="3357587" cy="523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 smtClean="0"/>
                <a:t>Выбор  </a:t>
              </a:r>
              <a:r>
                <a:rPr lang="ru-RU" sz="1400" b="1" dirty="0"/>
                <a:t>центрального  </a:t>
              </a:r>
              <a:r>
                <a:rPr lang="ru-RU" sz="1400" b="1" dirty="0" smtClean="0"/>
                <a:t>объекта  изучения </a:t>
              </a:r>
            </a:p>
            <a:p>
              <a:pPr algn="ctr"/>
              <a:r>
                <a:rPr lang="ru-RU" sz="1400" b="1" dirty="0" smtClean="0"/>
                <a:t>(</a:t>
              </a:r>
              <a:r>
                <a:rPr lang="ru-RU" sz="1400" b="1" dirty="0"/>
                <a:t>темы)</a:t>
              </a:r>
            </a:p>
          </p:txBody>
        </p:sp>
        <p:sp>
          <p:nvSpPr>
            <p:cNvPr id="14" name="Овал 13"/>
            <p:cNvSpPr/>
            <p:nvPr/>
          </p:nvSpPr>
          <p:spPr>
            <a:xfrm rot="16200000">
              <a:off x="-285658" y="3429040"/>
              <a:ext cx="4286280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4" name="TextBox 14"/>
            <p:cNvSpPr txBox="1">
              <a:spLocks noChangeArrowheads="1"/>
            </p:cNvSpPr>
            <p:nvPr/>
          </p:nvSpPr>
          <p:spPr bwMode="auto">
            <a:xfrm rot="-5400000">
              <a:off x="189577" y="3525145"/>
              <a:ext cx="3357586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/>
                <a:t>Определение цели  создания </a:t>
              </a:r>
              <a:r>
                <a:rPr lang="ru-RU" sz="1400" b="1" dirty="0" smtClean="0"/>
                <a:t> карты</a:t>
              </a:r>
              <a:endParaRPr lang="ru-RU" sz="1400" b="1" dirty="0"/>
            </a:p>
          </p:txBody>
        </p:sp>
        <p:sp>
          <p:nvSpPr>
            <p:cNvPr id="16" name="Овал 15"/>
            <p:cNvSpPr/>
            <p:nvPr/>
          </p:nvSpPr>
          <p:spPr>
            <a:xfrm rot="16200000">
              <a:off x="428691" y="3435390"/>
              <a:ext cx="4000528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6" name="TextBox 16"/>
            <p:cNvSpPr txBox="1">
              <a:spLocks noChangeArrowheads="1"/>
            </p:cNvSpPr>
            <p:nvPr/>
          </p:nvSpPr>
          <p:spPr bwMode="auto">
            <a:xfrm rot="16200000">
              <a:off x="650728" y="3384898"/>
              <a:ext cx="357829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/>
                <a:t>Выявление </a:t>
              </a:r>
              <a:r>
                <a:rPr lang="ru-RU" sz="1400" b="1" dirty="0" smtClean="0"/>
                <a:t> круга  проблем</a:t>
              </a:r>
              <a:r>
                <a:rPr lang="ru-RU" sz="1400" b="1" dirty="0"/>
                <a:t>, идей, </a:t>
              </a:r>
              <a:r>
                <a:rPr lang="ru-RU" sz="1400" b="1" dirty="0" smtClean="0"/>
                <a:t>извержение  ассоциаций, наброски</a:t>
              </a:r>
              <a:endParaRPr lang="ru-RU" sz="1400" b="1" dirty="0"/>
            </a:p>
          </p:txBody>
        </p:sp>
        <p:sp>
          <p:nvSpPr>
            <p:cNvPr id="18" name="Овал 17"/>
            <p:cNvSpPr/>
            <p:nvPr/>
          </p:nvSpPr>
          <p:spPr>
            <a:xfrm rot="16200000">
              <a:off x="1071601" y="3435391"/>
              <a:ext cx="3857652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498" name="TextBox 18"/>
            <p:cNvSpPr txBox="1">
              <a:spLocks noChangeArrowheads="1"/>
            </p:cNvSpPr>
            <p:nvPr/>
          </p:nvSpPr>
          <p:spPr bwMode="auto">
            <a:xfrm rot="-5400000">
              <a:off x="1332583" y="3274547"/>
              <a:ext cx="335758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/>
                <a:t>Осмысление </a:t>
              </a:r>
              <a:r>
                <a:rPr lang="ru-RU" sz="1400" b="1" dirty="0" smtClean="0"/>
                <a:t> конструкции  </a:t>
              </a:r>
              <a:r>
                <a:rPr lang="ru-RU" sz="1400" b="1" dirty="0"/>
                <a:t>и </a:t>
              </a:r>
              <a:r>
                <a:rPr lang="ru-RU" sz="1400" b="1" dirty="0" smtClean="0"/>
                <a:t>структурного  </a:t>
              </a:r>
              <a:r>
                <a:rPr lang="ru-RU" sz="1400" b="1" dirty="0"/>
                <a:t>построения </a:t>
              </a:r>
              <a:r>
                <a:rPr lang="ru-RU" sz="1400" b="1" dirty="0" smtClean="0"/>
                <a:t> карты</a:t>
              </a:r>
              <a:endParaRPr lang="ru-RU" sz="1400" b="1" dirty="0"/>
            </a:p>
          </p:txBody>
        </p:sp>
        <p:sp>
          <p:nvSpPr>
            <p:cNvPr id="20" name="Овал 19"/>
            <p:cNvSpPr/>
            <p:nvPr/>
          </p:nvSpPr>
          <p:spPr>
            <a:xfrm rot="16200000">
              <a:off x="1750232" y="3471110"/>
              <a:ext cx="3643337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00" name="TextBox 20"/>
            <p:cNvSpPr txBox="1">
              <a:spLocks noChangeArrowheads="1"/>
            </p:cNvSpPr>
            <p:nvPr/>
          </p:nvSpPr>
          <p:spPr bwMode="auto">
            <a:xfrm rot="16200000">
              <a:off x="1904087" y="3345985"/>
              <a:ext cx="335758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/>
                <a:t>Назначение  срока </a:t>
              </a:r>
              <a:r>
                <a:rPr lang="ru-RU" sz="1400" b="1" dirty="0" smtClean="0"/>
                <a:t> окончания </a:t>
              </a:r>
              <a:r>
                <a:rPr lang="ru-RU" sz="1400" b="1" dirty="0"/>
                <a:t>и </a:t>
              </a:r>
            </a:p>
            <a:p>
              <a:pPr algn="ctr"/>
              <a:r>
                <a:rPr lang="ru-RU" sz="1400" b="1" dirty="0" smtClean="0"/>
                <a:t>начало  построения  </a:t>
              </a:r>
              <a:r>
                <a:rPr lang="ru-RU" sz="1400" b="1" dirty="0"/>
                <a:t>мастер - карты</a:t>
              </a:r>
            </a:p>
          </p:txBody>
        </p:sp>
        <p:sp>
          <p:nvSpPr>
            <p:cNvPr id="22" name="Овал 21"/>
            <p:cNvSpPr/>
            <p:nvPr/>
          </p:nvSpPr>
          <p:spPr>
            <a:xfrm rot="16200000">
              <a:off x="7637252" y="3314752"/>
              <a:ext cx="2143140" cy="514298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02" name="TextBox 22"/>
            <p:cNvSpPr txBox="1">
              <a:spLocks noChangeArrowheads="1"/>
            </p:cNvSpPr>
            <p:nvPr/>
          </p:nvSpPr>
          <p:spPr bwMode="auto">
            <a:xfrm rot="16200000">
              <a:off x="6798155" y="3309719"/>
              <a:ext cx="3357587" cy="7386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1400" b="1" dirty="0"/>
            </a:p>
            <a:p>
              <a:pPr algn="ctr"/>
              <a:endParaRPr lang="ru-RU" sz="1400" b="1" dirty="0" smtClean="0"/>
            </a:p>
            <a:p>
              <a:pPr algn="ctr"/>
              <a:r>
                <a:rPr lang="ru-RU" sz="1400" b="1" dirty="0" smtClean="0"/>
                <a:t>МАСТЕР </a:t>
              </a:r>
              <a:r>
                <a:rPr lang="ru-RU" sz="1400" b="1" dirty="0"/>
                <a:t>- КАРТА</a:t>
              </a:r>
            </a:p>
          </p:txBody>
        </p:sp>
        <p:sp>
          <p:nvSpPr>
            <p:cNvPr id="24" name="Овал 23"/>
            <p:cNvSpPr/>
            <p:nvPr/>
          </p:nvSpPr>
          <p:spPr>
            <a:xfrm rot="16200000">
              <a:off x="5929130" y="3500479"/>
              <a:ext cx="3571900" cy="57147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04" name="TextBox 24"/>
            <p:cNvSpPr txBox="1">
              <a:spLocks noChangeArrowheads="1"/>
            </p:cNvSpPr>
            <p:nvPr/>
          </p:nvSpPr>
          <p:spPr bwMode="auto">
            <a:xfrm rot="16200000">
              <a:off x="5904063" y="3309717"/>
              <a:ext cx="3357587" cy="7386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endParaRPr lang="ru-RU" sz="1400" b="1" dirty="0"/>
            </a:p>
            <a:p>
              <a:pPr algn="ctr"/>
              <a:r>
                <a:rPr lang="ru-RU" sz="1400" b="1" dirty="0"/>
                <a:t>Проведение ревизии  и  оценка результатов  работы</a:t>
              </a:r>
            </a:p>
          </p:txBody>
        </p:sp>
        <p:sp>
          <p:nvSpPr>
            <p:cNvPr id="26" name="Стрелка вправо 25"/>
            <p:cNvSpPr/>
            <p:nvPr/>
          </p:nvSpPr>
          <p:spPr>
            <a:xfrm>
              <a:off x="822480" y="3363938"/>
              <a:ext cx="142868" cy="71437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7" name="Стрелка вправо 26"/>
            <p:cNvSpPr/>
            <p:nvPr/>
          </p:nvSpPr>
          <p:spPr>
            <a:xfrm>
              <a:off x="8380239" y="3649692"/>
              <a:ext cx="71434" cy="71437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 rot="16200000">
              <a:off x="2618563" y="3459996"/>
              <a:ext cx="3286148" cy="5222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08" name="TextBox 28"/>
            <p:cNvSpPr txBox="1">
              <a:spLocks noChangeArrowheads="1"/>
            </p:cNvSpPr>
            <p:nvPr/>
          </p:nvSpPr>
          <p:spPr bwMode="auto">
            <a:xfrm rot="-5400000">
              <a:off x="2859183" y="3453706"/>
              <a:ext cx="2643206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/>
                <a:t>Рисуется центральный </a:t>
              </a:r>
              <a:r>
                <a:rPr lang="ru-RU" sz="1400" b="1" dirty="0" smtClean="0"/>
                <a:t> образ</a:t>
              </a:r>
              <a:endParaRPr lang="ru-RU" sz="1400" b="1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 rot="16200000">
              <a:off x="3250366" y="3464759"/>
              <a:ext cx="3000396" cy="500038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1" name="TextBox 30"/>
            <p:cNvSpPr txBox="1"/>
            <p:nvPr/>
          </p:nvSpPr>
          <p:spPr>
            <a:xfrm rot="16200000">
              <a:off x="3119396" y="3459202"/>
              <a:ext cx="3286148" cy="52385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28575">
              <a:solidFill>
                <a:srgbClr val="7030A0"/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400" b="1" dirty="0"/>
                <a:t>Рисуются  цветные  ветви </a:t>
              </a:r>
            </a:p>
            <a:p>
              <a:pPr algn="ctr">
                <a:defRPr/>
              </a:pPr>
              <a:r>
                <a:rPr lang="ru-RU" sz="1400" b="1" dirty="0"/>
                <a:t>первого и    второго  уровней….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 rot="16200000">
              <a:off x="3882163" y="3415548"/>
              <a:ext cx="2967059" cy="63179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12" name="TextBox 32"/>
            <p:cNvSpPr txBox="1">
              <a:spLocks noChangeArrowheads="1"/>
            </p:cNvSpPr>
            <p:nvPr/>
          </p:nvSpPr>
          <p:spPr bwMode="auto">
            <a:xfrm rot="-5400000">
              <a:off x="4028226" y="3467766"/>
              <a:ext cx="274389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 dirty="0"/>
                <a:t>Записываются на  ветвях ключевые </a:t>
              </a:r>
              <a:r>
                <a:rPr lang="ru-RU" sz="1400" b="1" dirty="0" smtClean="0"/>
                <a:t> слова</a:t>
              </a:r>
              <a:endParaRPr lang="ru-RU" sz="1400" b="1" dirty="0"/>
            </a:p>
          </p:txBody>
        </p:sp>
        <p:sp>
          <p:nvSpPr>
            <p:cNvPr id="34" name="Прямоугольник 33"/>
            <p:cNvSpPr/>
            <p:nvPr/>
          </p:nvSpPr>
          <p:spPr>
            <a:xfrm rot="16200000">
              <a:off x="4519514" y="3409992"/>
              <a:ext cx="2967059" cy="64290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 rot="16200000">
              <a:off x="4559203" y="3527465"/>
              <a:ext cx="2851170" cy="523850"/>
            </a:xfrm>
            <a:prstGeom prst="rect">
              <a:avLst/>
            </a:prstGeom>
            <a:noFill/>
            <a:ln>
              <a:solidFill>
                <a:schemeClr val="bg2">
                  <a:lumMod val="90000"/>
                </a:schemeClr>
              </a:solidFill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400" b="1" dirty="0"/>
                <a:t>Добавляются  ассоциативные </a:t>
              </a:r>
            </a:p>
            <a:p>
              <a:pPr algn="ctr">
                <a:defRPr/>
              </a:pPr>
              <a:r>
                <a:rPr lang="ru-RU" sz="1400" b="1" dirty="0"/>
                <a:t>рис., символы, картинки </a:t>
              </a:r>
            </a:p>
          </p:txBody>
        </p:sp>
        <p:sp>
          <p:nvSpPr>
            <p:cNvPr id="36" name="Прямоугольник 35"/>
            <p:cNvSpPr/>
            <p:nvPr/>
          </p:nvSpPr>
          <p:spPr>
            <a:xfrm rot="16200000">
              <a:off x="5341016" y="3452059"/>
              <a:ext cx="2571768" cy="53813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16" name="TextBox 36"/>
            <p:cNvSpPr txBox="1">
              <a:spLocks noChangeArrowheads="1"/>
            </p:cNvSpPr>
            <p:nvPr/>
          </p:nvSpPr>
          <p:spPr bwMode="auto">
            <a:xfrm rot="-5400000">
              <a:off x="5288076" y="3417423"/>
              <a:ext cx="264320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/>
                <a:t>Наносятся   соединительные стрелки</a:t>
              </a:r>
            </a:p>
          </p:txBody>
        </p:sp>
        <p:sp>
          <p:nvSpPr>
            <p:cNvPr id="38" name="Прямоугольник 37"/>
            <p:cNvSpPr/>
            <p:nvPr/>
          </p:nvSpPr>
          <p:spPr>
            <a:xfrm rot="16200000">
              <a:off x="6045841" y="3461583"/>
              <a:ext cx="2286016" cy="5190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20518" name="TextBox 38"/>
            <p:cNvSpPr txBox="1">
              <a:spLocks noChangeArrowheads="1"/>
            </p:cNvSpPr>
            <p:nvPr/>
          </p:nvSpPr>
          <p:spPr bwMode="auto">
            <a:xfrm rot="-5400000">
              <a:off x="5822165" y="3453142"/>
              <a:ext cx="271464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1400" b="1"/>
                <a:t>Нумеруются  ветки и добавляются  ореолы</a:t>
              </a:r>
            </a:p>
          </p:txBody>
        </p:sp>
        <p:sp>
          <p:nvSpPr>
            <p:cNvPr id="40" name="Стрелка вправо 39"/>
            <p:cNvSpPr/>
            <p:nvPr/>
          </p:nvSpPr>
          <p:spPr>
            <a:xfrm>
              <a:off x="3857637" y="3429025"/>
              <a:ext cx="142868" cy="71439"/>
            </a:xfrm>
            <a:prstGeom prst="rightArrow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1" name="7-конечная звезда 40"/>
            <p:cNvSpPr/>
            <p:nvPr/>
          </p:nvSpPr>
          <p:spPr>
            <a:xfrm>
              <a:off x="8500856" y="2714645"/>
              <a:ext cx="214302" cy="214315"/>
            </a:xfrm>
            <a:prstGeom prst="star7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43" name="Заголовок 4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801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2200" b="1" dirty="0" smtClean="0"/>
              <a:t>Пошаговый алгоритм </a:t>
            </a:r>
            <a:br>
              <a:rPr lang="ru-RU" sz="2200" b="1" dirty="0" smtClean="0"/>
            </a:br>
            <a:r>
              <a:rPr lang="ru-RU" sz="2200" b="1" dirty="0" smtClean="0"/>
              <a:t>творческого процесса разработки модели  когнитивной карты  знаний (мастер – карты)  содержит операции: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Рисунок -  Модель  формирования многомерного </a:t>
            </a:r>
            <a:r>
              <a:rPr lang="ru-RU" b="1" dirty="0" err="1"/>
              <a:t>радиантно</a:t>
            </a:r>
            <a:r>
              <a:rPr lang="ru-RU" b="1" dirty="0"/>
              <a:t> - смыслового пространства </a:t>
            </a:r>
            <a:r>
              <a:rPr lang="ru-RU" b="1" dirty="0" smtClean="0"/>
              <a:t>когнитивной  мастер – карты знаний с использованием инструментария цифровой экономики</a:t>
            </a:r>
            <a:endParaRPr lang="ru-RU" b="1" dirty="0"/>
          </a:p>
        </p:txBody>
      </p:sp>
      <p:sp>
        <p:nvSpPr>
          <p:cNvPr id="44" name="TextBox 43"/>
          <p:cNvSpPr txBox="1"/>
          <p:nvPr/>
        </p:nvSpPr>
        <p:spPr>
          <a:xfrm rot="16200000">
            <a:off x="6862544" y="3024311"/>
            <a:ext cx="2993601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Наполнение  карты информацией</a:t>
            </a:r>
          </a:p>
          <a:p>
            <a:pPr algn="ctr"/>
            <a:r>
              <a:rPr lang="ru-RU" sz="1400" b="1" dirty="0" smtClean="0"/>
              <a:t>посредством  гиперссылок</a:t>
            </a:r>
            <a:endParaRPr lang="ru-RU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/>
          </p:cNvSpPr>
          <p:nvPr>
            <p:ph type="title" sz="quarter"/>
          </p:nvPr>
        </p:nvSpPr>
        <p:spPr>
          <a:xfrm>
            <a:off x="107950" y="0"/>
            <a:ext cx="8856663" cy="333375"/>
          </a:xfrm>
          <a:solidFill>
            <a:schemeClr val="bg2"/>
          </a:solidFill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1800" b="1" dirty="0" smtClean="0"/>
              <a:t>Как рисовать Интеллект – карту «Шаг за шагом»?</a:t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b="1" dirty="0" smtClean="0"/>
          </a:p>
        </p:txBody>
      </p:sp>
      <p:pic>
        <p:nvPicPr>
          <p:cNvPr id="15363" name="Picture 13" descr="http://www.mind-map.ru/inc/images/0703/0703232338530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r:link="rId3" cstate="print"/>
          <a:srcRect/>
          <a:stretch>
            <a:fillRect/>
          </a:stretch>
        </p:blipFill>
        <p:spPr>
          <a:xfrm>
            <a:off x="683568" y="1052736"/>
            <a:ext cx="2736552" cy="1164990"/>
          </a:xfrm>
          <a:ln w="57150" cmpd="thinThick">
            <a:solidFill>
              <a:srgbClr val="000000"/>
            </a:solidFill>
          </a:ln>
        </p:spPr>
      </p:pic>
      <p:pic>
        <p:nvPicPr>
          <p:cNvPr id="15364" name="Picture 14" descr="http://www.mind-map.ru/inc/images/0703/0703232339040.gi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r:link="rId5" cstate="print">
            <a:lum bright="-28000" contrast="50000"/>
          </a:blip>
          <a:srcRect/>
          <a:stretch>
            <a:fillRect/>
          </a:stretch>
        </p:blipFill>
        <p:spPr>
          <a:xfrm>
            <a:off x="5796136" y="1268760"/>
            <a:ext cx="2814911" cy="1154070"/>
          </a:xfrm>
          <a:noFill/>
          <a:ln w="57150" cmpd="thinThick">
            <a:solidFill>
              <a:srgbClr val="000000"/>
            </a:solidFill>
          </a:ln>
        </p:spPr>
      </p:pic>
      <p:pic>
        <p:nvPicPr>
          <p:cNvPr id="15365" name="Picture 17" descr="http://www.mind-map.ru/inc/images/0703/0703232340230.gif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r:link="rId7" cstate="print">
            <a:lum bright="-30000" contrast="50000"/>
          </a:blip>
          <a:srcRect/>
          <a:stretch>
            <a:fillRect/>
          </a:stretch>
        </p:blipFill>
        <p:spPr>
          <a:xfrm>
            <a:off x="611560" y="3127178"/>
            <a:ext cx="2808312" cy="1103296"/>
          </a:xfrm>
          <a:noFill/>
          <a:ln w="57150" cmpd="thinThick">
            <a:solidFill>
              <a:srgbClr val="000000"/>
            </a:solidFill>
          </a:ln>
        </p:spPr>
      </p:pic>
      <p:pic>
        <p:nvPicPr>
          <p:cNvPr id="15366" name="Picture 18" descr="http://www.mind-map.ru/inc/images/0703/0703232340280.gi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8" r:link="rId9" cstate="print">
            <a:lum bright="-28000" contrast="50000"/>
          </a:blip>
          <a:srcRect/>
          <a:stretch>
            <a:fillRect/>
          </a:stretch>
        </p:blipFill>
        <p:spPr>
          <a:xfrm>
            <a:off x="5686048" y="3140968"/>
            <a:ext cx="2779966" cy="1099310"/>
          </a:xfrm>
          <a:noFill/>
          <a:ln w="57150" cmpd="thinThick">
            <a:solidFill>
              <a:srgbClr val="000000"/>
            </a:solidFill>
          </a:ln>
        </p:spPr>
      </p:pic>
      <p:sp>
        <p:nvSpPr>
          <p:cNvPr id="15367" name="Rectangle 12"/>
          <p:cNvSpPr>
            <a:spLocks noChangeArrowheads="1"/>
          </p:cNvSpPr>
          <p:nvPr/>
        </p:nvSpPr>
        <p:spPr bwMode="auto">
          <a:xfrm>
            <a:off x="250825" y="404813"/>
            <a:ext cx="38877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/>
            <a:r>
              <a:rPr lang="ru-RU">
                <a:solidFill>
                  <a:schemeClr val="hlink"/>
                </a:solidFill>
              </a:rPr>
              <a:t>  </a:t>
            </a:r>
            <a:r>
              <a:rPr lang="ru-RU" sz="1200" b="1">
                <a:solidFill>
                  <a:schemeClr val="hlink"/>
                </a:solidFill>
              </a:rPr>
              <a:t>1.</a:t>
            </a:r>
            <a:r>
              <a:rPr lang="ru-RU"/>
              <a:t> </a:t>
            </a:r>
            <a:r>
              <a:rPr lang="ru-RU" sz="1200" b="1">
                <a:solidFill>
                  <a:schemeClr val="hlink"/>
                </a:solidFill>
              </a:rPr>
              <a:t>Центральный образ (символизирующий основную идею) рисуется в центре листа.</a:t>
            </a:r>
            <a:r>
              <a:rPr lang="ru-RU" sz="1200"/>
              <a:t> </a:t>
            </a:r>
          </a:p>
        </p:txBody>
      </p:sp>
      <p:sp>
        <p:nvSpPr>
          <p:cNvPr id="15368" name="Rectangle 16"/>
          <p:cNvSpPr>
            <a:spLocks noChangeArrowheads="1"/>
          </p:cNvSpPr>
          <p:nvPr/>
        </p:nvSpPr>
        <p:spPr bwMode="auto">
          <a:xfrm>
            <a:off x="4211960" y="332656"/>
            <a:ext cx="45164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200" b="1" dirty="0">
                <a:solidFill>
                  <a:schemeClr val="hlink"/>
                </a:solidFill>
              </a:rPr>
              <a:t>2. От центрального образа отходят ветки первого уровня, на которых пишутся слова ассоциирующиеся с ключевыми понятиями, раскрывающими центральную идею.</a:t>
            </a:r>
            <a:r>
              <a:rPr lang="ru-RU" sz="1200" dirty="0"/>
              <a:t> </a:t>
            </a:r>
          </a:p>
        </p:txBody>
      </p:sp>
      <p:sp>
        <p:nvSpPr>
          <p:cNvPr id="15369" name="Rectangle 19"/>
          <p:cNvSpPr>
            <a:spLocks noChangeArrowheads="1"/>
          </p:cNvSpPr>
          <p:nvPr/>
        </p:nvSpPr>
        <p:spPr bwMode="auto">
          <a:xfrm>
            <a:off x="179512" y="2276872"/>
            <a:ext cx="3887787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1200" b="1" dirty="0">
                <a:solidFill>
                  <a:schemeClr val="hlink"/>
                </a:solidFill>
              </a:rPr>
              <a:t>3. От веток первого уровня при необходимости отходят ветки 2 уровня разукрупнения, раскрывающие идеи написанные на ветках 1-го     уровня.</a:t>
            </a:r>
            <a:r>
              <a:rPr lang="ru-RU" sz="1200" dirty="0">
                <a:solidFill>
                  <a:schemeClr val="hlink"/>
                </a:solidFill>
              </a:rPr>
              <a:t> </a:t>
            </a:r>
          </a:p>
          <a:p>
            <a:pPr eaLnBrk="0" hangingPunct="0">
              <a:spcBef>
                <a:spcPct val="50000"/>
              </a:spcBef>
            </a:pPr>
            <a:endParaRPr lang="ru-RU" sz="1200" dirty="0">
              <a:solidFill>
                <a:schemeClr val="hlink"/>
              </a:solidFill>
            </a:endParaRPr>
          </a:p>
        </p:txBody>
      </p:sp>
      <p:sp>
        <p:nvSpPr>
          <p:cNvPr id="15370" name="Rectangle 20"/>
          <p:cNvSpPr>
            <a:spLocks noChangeArrowheads="1"/>
          </p:cNvSpPr>
          <p:nvPr/>
        </p:nvSpPr>
        <p:spPr bwMode="auto">
          <a:xfrm>
            <a:off x="5364088" y="2492896"/>
            <a:ext cx="34988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chemeClr val="hlink"/>
                </a:solidFill>
              </a:rPr>
              <a:t>4.</a:t>
            </a:r>
            <a:r>
              <a:rPr lang="ru-RU" sz="1200" dirty="0">
                <a:solidFill>
                  <a:schemeClr val="hlink"/>
                </a:solidFill>
              </a:rPr>
              <a:t>  </a:t>
            </a:r>
            <a:r>
              <a:rPr lang="ru-RU" sz="1200" b="1" dirty="0">
                <a:solidFill>
                  <a:schemeClr val="hlink"/>
                </a:solidFill>
              </a:rPr>
              <a:t>По возможности используем максимальное количество цветов, для рисования карты</a:t>
            </a:r>
          </a:p>
        </p:txBody>
      </p:sp>
      <p:pic>
        <p:nvPicPr>
          <p:cNvPr id="11" name="Picture 8" descr="http://www.mind-map.ru/inc/images/0703/0703232340330.gif"/>
          <p:cNvPicPr>
            <a:picLocks noChangeAspect="1" noChangeArrowheads="1"/>
          </p:cNvPicPr>
          <p:nvPr/>
        </p:nvPicPr>
        <p:blipFill>
          <a:blip r:embed="rId10" r:link="rId11" cstate="print">
            <a:lum bright="-28000" contrast="50000"/>
          </a:blip>
          <a:srcRect/>
          <a:stretch>
            <a:fillRect/>
          </a:stretch>
        </p:blipFill>
        <p:spPr bwMode="auto">
          <a:xfrm>
            <a:off x="611561" y="5157192"/>
            <a:ext cx="2592288" cy="1189582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39552" y="4293096"/>
            <a:ext cx="28980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1200" b="1" dirty="0">
                <a:solidFill>
                  <a:schemeClr val="hlink"/>
                </a:solidFill>
              </a:rPr>
              <a:t>5. Везде, где возможно, добавляем рисунки, символы и другую графику, ассоциирующиеся с ключевыми словами.</a:t>
            </a:r>
            <a:r>
              <a:rPr lang="ru-RU" sz="1200" dirty="0"/>
              <a:t> </a:t>
            </a:r>
          </a:p>
        </p:txBody>
      </p:sp>
      <p:pic>
        <p:nvPicPr>
          <p:cNvPr id="13" name="Picture 9" descr="http://www.mind-map.ru/inc/images/0703/0703232340400.gif"/>
          <p:cNvPicPr>
            <a:picLocks noChangeAspect="1" noChangeArrowheads="1"/>
          </p:cNvPicPr>
          <p:nvPr/>
        </p:nvPicPr>
        <p:blipFill>
          <a:blip r:embed="rId12" r:link="rId13" cstate="print">
            <a:lum bright="-30000" contrast="50000"/>
          </a:blip>
          <a:srcRect/>
          <a:stretch>
            <a:fillRect/>
          </a:stretch>
        </p:blipFill>
        <p:spPr bwMode="auto">
          <a:xfrm>
            <a:off x="5652120" y="5013176"/>
            <a:ext cx="2814464" cy="1270143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5704140" y="4341066"/>
            <a:ext cx="29721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1200" b="1" dirty="0">
                <a:solidFill>
                  <a:schemeClr val="hlink"/>
                </a:solidFill>
              </a:rPr>
              <a:t>6. При необходимости рисуем стрелки, соединяющие разные понятия на разных ветках.</a:t>
            </a:r>
            <a:r>
              <a:rPr lang="ru-RU" sz="1200" dirty="0"/>
              <a:t> </a:t>
            </a:r>
          </a:p>
        </p:txBody>
      </p:sp>
      <p:sp>
        <p:nvSpPr>
          <p:cNvPr id="15" name="Стрелка вправо 14"/>
          <p:cNvSpPr/>
          <p:nvPr/>
        </p:nvSpPr>
        <p:spPr>
          <a:xfrm>
            <a:off x="3635896" y="1628800"/>
            <a:ext cx="1584176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 rot="19148645">
            <a:off x="3947475" y="2635151"/>
            <a:ext cx="1368152" cy="14125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707904" y="3717032"/>
            <a:ext cx="1440160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 rot="19148645">
            <a:off x="3947473" y="4867400"/>
            <a:ext cx="1368152" cy="14125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635896" y="5733256"/>
            <a:ext cx="1440160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203848" y="6396335"/>
            <a:ext cx="3491880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0099"/>
                </a:solidFill>
              </a:rPr>
              <a:t>Это основные идеи о том, как рисовать </a:t>
            </a:r>
          </a:p>
          <a:p>
            <a:pPr algn="ctr"/>
            <a:r>
              <a:rPr lang="ru-RU" sz="1200" b="1" dirty="0" err="1" smtClean="0">
                <a:solidFill>
                  <a:srgbClr val="000099"/>
                </a:solidFill>
              </a:rPr>
              <a:t>интеллект-карты</a:t>
            </a:r>
            <a:r>
              <a:rPr lang="ru-RU" sz="1200" b="1" dirty="0" smtClean="0">
                <a:solidFill>
                  <a:srgbClr val="000099"/>
                </a:solidFill>
              </a:rPr>
              <a:t> «Шаг за шагом». </a:t>
            </a:r>
            <a:endParaRPr lang="ru-RU" sz="12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Свободный-бизнес"/>
          <p:cNvPicPr>
            <a:picLocks noChangeAspect="1" noChangeArrowheads="1"/>
          </p:cNvPicPr>
          <p:nvPr/>
        </p:nvPicPr>
        <p:blipFill>
          <a:blip r:embed="rId2"/>
          <a:srcRect l="20589" r="8824" b="13725"/>
          <a:stretch>
            <a:fillRect/>
          </a:stretch>
        </p:blipFill>
        <p:spPr bwMode="auto">
          <a:xfrm>
            <a:off x="4191000" y="2590800"/>
            <a:ext cx="12192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457200"/>
            <a:ext cx="4635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3429000" y="0"/>
            <a:ext cx="12954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"/>
              <a:t> </a:t>
            </a:r>
            <a:r>
              <a:rPr lang="ru-RU" sz="800">
                <a:hlinkClick r:id="rId4"/>
              </a:rPr>
              <a:t>http://be5.biz/ekonomika/biz01/02.htm</a:t>
            </a:r>
            <a:r>
              <a:rPr lang="ru-RU" sz="800"/>
              <a:t> </a:t>
            </a:r>
          </a:p>
        </p:txBody>
      </p:sp>
      <p:sp>
        <p:nvSpPr>
          <p:cNvPr id="2053" name="Text Box 7"/>
          <p:cNvSpPr txBox="1">
            <a:spLocks noChangeArrowheads="1"/>
          </p:cNvSpPr>
          <p:nvPr/>
        </p:nvSpPr>
        <p:spPr bwMode="auto">
          <a:xfrm>
            <a:off x="3962400" y="1600200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000" b="1">
                <a:hlinkClick r:id="rId5" action="ppaction://hlinkfile"/>
              </a:rPr>
              <a:t>История становления</a:t>
            </a:r>
            <a:r>
              <a:rPr lang="ru-RU" sz="800" b="1">
                <a:hlinkClick r:id="rId5" action="ppaction://hlinkfile"/>
              </a:rPr>
              <a:t> </a:t>
            </a:r>
            <a:r>
              <a:rPr lang="ru-RU" sz="1000" b="1">
                <a:hlinkClick r:id="rId5" action="ppaction://hlinkfile"/>
              </a:rPr>
              <a:t>предпринимательства</a:t>
            </a:r>
            <a:endParaRPr lang="ru-RU" sz="1000" b="1">
              <a:latin typeface="Times New Roman" pitchFamily="18" charset="0"/>
            </a:endParaRPr>
          </a:p>
        </p:txBody>
      </p:sp>
      <p:sp>
        <p:nvSpPr>
          <p:cNvPr id="2054" name="AutoShape 8"/>
          <p:cNvSpPr>
            <a:spLocks noChangeArrowheads="1"/>
          </p:cNvSpPr>
          <p:nvPr/>
        </p:nvSpPr>
        <p:spPr bwMode="auto">
          <a:xfrm>
            <a:off x="4343400" y="1981200"/>
            <a:ext cx="838200" cy="633413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pic>
        <p:nvPicPr>
          <p:cNvPr id="2055" name="Picture 9" descr="141994maxi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90600" y="381000"/>
            <a:ext cx="6858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AutoShape 11"/>
          <p:cNvSpPr>
            <a:spLocks noChangeArrowheads="1"/>
          </p:cNvSpPr>
          <p:nvPr/>
        </p:nvSpPr>
        <p:spPr bwMode="auto">
          <a:xfrm rot="-1693072">
            <a:off x="4343400" y="1219200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57" name="AutoShape 12"/>
          <p:cNvSpPr>
            <a:spLocks noChangeArrowheads="1"/>
          </p:cNvSpPr>
          <p:nvPr/>
        </p:nvSpPr>
        <p:spPr bwMode="auto">
          <a:xfrm rot="1708290">
            <a:off x="4924425" y="1230313"/>
            <a:ext cx="228600" cy="457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58" name="Text Box 13"/>
          <p:cNvSpPr txBox="1">
            <a:spLocks noChangeArrowheads="1"/>
          </p:cNvSpPr>
          <p:nvPr/>
        </p:nvSpPr>
        <p:spPr bwMode="auto">
          <a:xfrm>
            <a:off x="3886200" y="1066800"/>
            <a:ext cx="83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Россия</a:t>
            </a:r>
          </a:p>
        </p:txBody>
      </p:sp>
      <p:pic>
        <p:nvPicPr>
          <p:cNvPr id="2059" name="Содержимое 4" descr="AdamSmith.jpg"/>
          <p:cNvPicPr>
            <a:picLocks noChangeAspect="1"/>
          </p:cNvPicPr>
          <p:nvPr/>
        </p:nvPicPr>
        <p:blipFill>
          <a:blip r:embed="rId7"/>
          <a:srcRect r="-9804" b="27272"/>
          <a:stretch>
            <a:fillRect/>
          </a:stretch>
        </p:blipFill>
        <p:spPr bwMode="auto">
          <a:xfrm>
            <a:off x="4876800" y="457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Text Box 15"/>
          <p:cNvSpPr txBox="1">
            <a:spLocks noChangeArrowheads="1"/>
          </p:cNvSpPr>
          <p:nvPr/>
        </p:nvSpPr>
        <p:spPr bwMode="auto">
          <a:xfrm>
            <a:off x="4724400" y="1066800"/>
            <a:ext cx="1447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Мировая история</a:t>
            </a:r>
          </a:p>
        </p:txBody>
      </p:sp>
      <p:sp>
        <p:nvSpPr>
          <p:cNvPr id="2061" name="Text Box 16"/>
          <p:cNvSpPr txBox="1">
            <a:spLocks noChangeArrowheads="1"/>
          </p:cNvSpPr>
          <p:nvPr/>
        </p:nvSpPr>
        <p:spPr bwMode="auto">
          <a:xfrm>
            <a:off x="4724400" y="144463"/>
            <a:ext cx="12954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700">
                <a:hlinkClick r:id="rId8"/>
              </a:rPr>
              <a:t>http://www.webkursovik.ru/kartgotrab.asp?id=-64051</a:t>
            </a:r>
            <a:endParaRPr lang="ru-RU" sz="700"/>
          </a:p>
          <a:p>
            <a:pPr>
              <a:spcBef>
                <a:spcPct val="50000"/>
              </a:spcBef>
            </a:pPr>
            <a:endParaRPr lang="ru-RU" sz="700"/>
          </a:p>
        </p:txBody>
      </p:sp>
      <p:sp>
        <p:nvSpPr>
          <p:cNvPr id="2062" name="AutoShape 17"/>
          <p:cNvSpPr>
            <a:spLocks noChangeArrowheads="1"/>
          </p:cNvSpPr>
          <p:nvPr/>
        </p:nvSpPr>
        <p:spPr bwMode="auto">
          <a:xfrm rot="2789765">
            <a:off x="5244307" y="1748631"/>
            <a:ext cx="838200" cy="1169987"/>
          </a:xfrm>
          <a:prstGeom prst="upArrow">
            <a:avLst>
              <a:gd name="adj1" fmla="val 50000"/>
              <a:gd name="adj2" fmla="val 34896"/>
            </a:avLst>
          </a:prstGeom>
          <a:solidFill>
            <a:srgbClr val="00CC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/>
          </a:p>
        </p:txBody>
      </p:sp>
      <p:pic>
        <p:nvPicPr>
          <p:cNvPr id="2063" name="Picture 18" descr="1004369592"/>
          <p:cNvPicPr>
            <a:picLocks noChangeAspect="1" noChangeArrowheads="1"/>
          </p:cNvPicPr>
          <p:nvPr/>
        </p:nvPicPr>
        <p:blipFill>
          <a:blip r:embed="rId9"/>
          <a:srcRect l="13297" t="14285" r="6926" b="19048"/>
          <a:stretch>
            <a:fillRect/>
          </a:stretch>
        </p:blipFill>
        <p:spPr bwMode="auto">
          <a:xfrm>
            <a:off x="6172200" y="1524000"/>
            <a:ext cx="457200" cy="6096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64" name="Text Box 20"/>
          <p:cNvSpPr txBox="1">
            <a:spLocks noChangeArrowheads="1"/>
          </p:cNvSpPr>
          <p:nvPr/>
        </p:nvSpPr>
        <p:spPr bwMode="auto">
          <a:xfrm>
            <a:off x="6096000" y="2133600"/>
            <a:ext cx="1219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700">
                <a:hlinkClick r:id="rId10"/>
              </a:rPr>
              <a:t>http://be5.biz/pravo/pmas/06.htm</a:t>
            </a:r>
            <a:r>
              <a:rPr lang="ru-RU" sz="700"/>
              <a:t> </a:t>
            </a:r>
          </a:p>
        </p:txBody>
      </p:sp>
      <p:sp>
        <p:nvSpPr>
          <p:cNvPr id="2065" name="Text Box 22"/>
          <p:cNvSpPr txBox="1">
            <a:spLocks noChangeArrowheads="1"/>
          </p:cNvSpPr>
          <p:nvPr/>
        </p:nvSpPr>
        <p:spPr bwMode="auto">
          <a:xfrm rot="-3163541">
            <a:off x="6573044" y="250031"/>
            <a:ext cx="1144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Конституция РФ</a:t>
            </a:r>
          </a:p>
        </p:txBody>
      </p:sp>
      <p:sp>
        <p:nvSpPr>
          <p:cNvPr id="2066" name="Text Box 23"/>
          <p:cNvSpPr txBox="1">
            <a:spLocks noChangeArrowheads="1"/>
          </p:cNvSpPr>
          <p:nvPr/>
        </p:nvSpPr>
        <p:spPr bwMode="auto">
          <a:xfrm rot="-2051071">
            <a:off x="7010400" y="381000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Гражданский кодекс</a:t>
            </a:r>
          </a:p>
        </p:txBody>
      </p:sp>
      <p:sp>
        <p:nvSpPr>
          <p:cNvPr id="2067" name="Text Box 24"/>
          <p:cNvSpPr txBox="1">
            <a:spLocks noChangeArrowheads="1"/>
          </p:cNvSpPr>
          <p:nvPr/>
        </p:nvSpPr>
        <p:spPr bwMode="auto">
          <a:xfrm rot="-1767758">
            <a:off x="7391400" y="609600"/>
            <a:ext cx="1219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Налоговый кодекс</a:t>
            </a:r>
          </a:p>
        </p:txBody>
      </p:sp>
      <p:sp>
        <p:nvSpPr>
          <p:cNvPr id="2068" name="Text Box 26"/>
          <p:cNvSpPr txBox="1">
            <a:spLocks noChangeArrowheads="1"/>
          </p:cNvSpPr>
          <p:nvPr/>
        </p:nvSpPr>
        <p:spPr bwMode="auto">
          <a:xfrm rot="-1217855">
            <a:off x="7305675" y="1184275"/>
            <a:ext cx="1600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Бюджетный кодекс</a:t>
            </a:r>
          </a:p>
        </p:txBody>
      </p:sp>
      <p:sp>
        <p:nvSpPr>
          <p:cNvPr id="2069" name="Text Box 28"/>
          <p:cNvSpPr txBox="1">
            <a:spLocks noChangeArrowheads="1"/>
          </p:cNvSpPr>
          <p:nvPr/>
        </p:nvSpPr>
        <p:spPr bwMode="auto">
          <a:xfrm rot="-2461447">
            <a:off x="5124450" y="2187575"/>
            <a:ext cx="117792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000" b="1" dirty="0">
                <a:hlinkClick r:id="rId11" action="ppaction://hlinkfile"/>
              </a:rPr>
              <a:t>Правовое регулирование </a:t>
            </a:r>
            <a:endParaRPr lang="ru-RU" sz="1000" b="1" dirty="0"/>
          </a:p>
          <a:p>
            <a:pPr algn="ctr">
              <a:spcBef>
                <a:spcPct val="50000"/>
              </a:spcBef>
            </a:pPr>
            <a:endParaRPr lang="ru-RU" sz="1000" dirty="0"/>
          </a:p>
        </p:txBody>
      </p:sp>
      <p:sp>
        <p:nvSpPr>
          <p:cNvPr id="2070" name="AutoShape 29"/>
          <p:cNvSpPr>
            <a:spLocks noChangeArrowheads="1"/>
          </p:cNvSpPr>
          <p:nvPr/>
        </p:nvSpPr>
        <p:spPr bwMode="auto">
          <a:xfrm rot="1440595">
            <a:off x="6537325" y="757238"/>
            <a:ext cx="152400" cy="762000"/>
          </a:xfrm>
          <a:prstGeom prst="upArrow">
            <a:avLst>
              <a:gd name="adj1" fmla="val 50000"/>
              <a:gd name="adj2" fmla="val 125000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1" name="AutoShape 30"/>
          <p:cNvSpPr>
            <a:spLocks noChangeArrowheads="1"/>
          </p:cNvSpPr>
          <p:nvPr/>
        </p:nvSpPr>
        <p:spPr bwMode="auto">
          <a:xfrm rot="2115084">
            <a:off x="6781800" y="762000"/>
            <a:ext cx="128588" cy="823913"/>
          </a:xfrm>
          <a:prstGeom prst="upArrow">
            <a:avLst>
              <a:gd name="adj1" fmla="val 50000"/>
              <a:gd name="adj2" fmla="val 160185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2" name="AutoShape 32"/>
          <p:cNvSpPr>
            <a:spLocks noChangeArrowheads="1"/>
          </p:cNvSpPr>
          <p:nvPr/>
        </p:nvSpPr>
        <p:spPr bwMode="auto">
          <a:xfrm rot="4294059">
            <a:off x="6979444" y="1258094"/>
            <a:ext cx="152400" cy="830262"/>
          </a:xfrm>
          <a:prstGeom prst="upArrow">
            <a:avLst>
              <a:gd name="adj1" fmla="val 50000"/>
              <a:gd name="adj2" fmla="val 136198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3" name="AutoShape 33"/>
          <p:cNvSpPr>
            <a:spLocks noChangeArrowheads="1"/>
          </p:cNvSpPr>
          <p:nvPr/>
        </p:nvSpPr>
        <p:spPr bwMode="auto">
          <a:xfrm rot="4755818">
            <a:off x="7045325" y="1339850"/>
            <a:ext cx="152400" cy="990600"/>
          </a:xfrm>
          <a:prstGeom prst="upArrow">
            <a:avLst>
              <a:gd name="adj1" fmla="val 50000"/>
              <a:gd name="adj2" fmla="val 162500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4" name="AutoShape 34"/>
          <p:cNvSpPr>
            <a:spLocks noChangeArrowheads="1"/>
          </p:cNvSpPr>
          <p:nvPr/>
        </p:nvSpPr>
        <p:spPr bwMode="auto">
          <a:xfrm rot="5958145">
            <a:off x="7088981" y="1521619"/>
            <a:ext cx="153988" cy="1073150"/>
          </a:xfrm>
          <a:prstGeom prst="upArrow">
            <a:avLst>
              <a:gd name="adj1" fmla="val 50000"/>
              <a:gd name="adj2" fmla="val 174226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5" name="AutoShape 35"/>
          <p:cNvSpPr>
            <a:spLocks noChangeArrowheads="1"/>
          </p:cNvSpPr>
          <p:nvPr/>
        </p:nvSpPr>
        <p:spPr bwMode="auto">
          <a:xfrm rot="3219727" flipH="1">
            <a:off x="6931819" y="912019"/>
            <a:ext cx="163513" cy="917575"/>
          </a:xfrm>
          <a:prstGeom prst="upArrow">
            <a:avLst>
              <a:gd name="adj1" fmla="val 50000"/>
              <a:gd name="adj2" fmla="val 140291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6" name="Text Box 36"/>
          <p:cNvSpPr txBox="1">
            <a:spLocks noChangeArrowheads="1"/>
          </p:cNvSpPr>
          <p:nvPr/>
        </p:nvSpPr>
        <p:spPr bwMode="auto">
          <a:xfrm rot="-836268">
            <a:off x="7561263" y="1374775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/>
              <a:t>Уголовный</a:t>
            </a:r>
            <a:r>
              <a:rPr lang="ru-RU" sz="1800" b="1"/>
              <a:t> </a:t>
            </a:r>
            <a:r>
              <a:rPr lang="ru-RU" sz="1000" b="1"/>
              <a:t>кодекс</a:t>
            </a:r>
          </a:p>
        </p:txBody>
      </p:sp>
      <p:sp>
        <p:nvSpPr>
          <p:cNvPr id="2077" name="AutoShape 37"/>
          <p:cNvSpPr>
            <a:spLocks noChangeArrowheads="1"/>
          </p:cNvSpPr>
          <p:nvPr/>
        </p:nvSpPr>
        <p:spPr bwMode="auto">
          <a:xfrm rot="203604">
            <a:off x="6324600" y="762000"/>
            <a:ext cx="149225" cy="766763"/>
          </a:xfrm>
          <a:prstGeom prst="upArrow">
            <a:avLst>
              <a:gd name="adj1" fmla="val 50000"/>
              <a:gd name="adj2" fmla="val 128458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78" name="Text Box 38"/>
          <p:cNvSpPr txBox="1">
            <a:spLocks noChangeArrowheads="1"/>
          </p:cNvSpPr>
          <p:nvPr/>
        </p:nvSpPr>
        <p:spPr bwMode="auto">
          <a:xfrm>
            <a:off x="7696200" y="1828800"/>
            <a:ext cx="1447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/>
              <a:t>Кодекс об </a:t>
            </a:r>
          </a:p>
          <a:p>
            <a:r>
              <a:rPr lang="ru-RU" sz="1000" b="1"/>
              <a:t>административных</a:t>
            </a:r>
          </a:p>
          <a:p>
            <a:r>
              <a:rPr lang="ru-RU" sz="1000" b="1"/>
              <a:t>правонарушениях</a:t>
            </a:r>
          </a:p>
        </p:txBody>
      </p:sp>
      <p:sp>
        <p:nvSpPr>
          <p:cNvPr id="2079" name="Text Box 39"/>
          <p:cNvSpPr txBox="1">
            <a:spLocks noChangeArrowheads="1"/>
          </p:cNvSpPr>
          <p:nvPr/>
        </p:nvSpPr>
        <p:spPr bwMode="auto">
          <a:xfrm>
            <a:off x="6019800" y="381000"/>
            <a:ext cx="1841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>
                <a:solidFill>
                  <a:srgbClr val="FF0000"/>
                </a:solidFill>
              </a:rPr>
              <a:t>Законы РФ</a:t>
            </a:r>
          </a:p>
        </p:txBody>
      </p:sp>
      <p:sp>
        <p:nvSpPr>
          <p:cNvPr id="2080" name="Text Box 40"/>
          <p:cNvSpPr txBox="1">
            <a:spLocks noChangeArrowheads="1"/>
          </p:cNvSpPr>
          <p:nvPr/>
        </p:nvSpPr>
        <p:spPr bwMode="auto">
          <a:xfrm rot="-3390829">
            <a:off x="6165056" y="288131"/>
            <a:ext cx="9064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/>
              <a:t>Законы РФ</a:t>
            </a:r>
          </a:p>
        </p:txBody>
      </p:sp>
      <p:sp>
        <p:nvSpPr>
          <p:cNvPr id="2081" name="AutoShape 41"/>
          <p:cNvSpPr>
            <a:spLocks noChangeArrowheads="1"/>
          </p:cNvSpPr>
          <p:nvPr/>
        </p:nvSpPr>
        <p:spPr bwMode="auto">
          <a:xfrm rot="7183241">
            <a:off x="5924550" y="3752850"/>
            <a:ext cx="762000" cy="1206500"/>
          </a:xfrm>
          <a:prstGeom prst="upArrow">
            <a:avLst>
              <a:gd name="adj1" fmla="val 50000"/>
              <a:gd name="adj2" fmla="val 46862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82" name="AutoShape 42"/>
          <p:cNvSpPr>
            <a:spLocks noChangeArrowheads="1"/>
          </p:cNvSpPr>
          <p:nvPr/>
        </p:nvSpPr>
        <p:spPr bwMode="auto">
          <a:xfrm rot="10800000">
            <a:off x="4114800" y="4267200"/>
            <a:ext cx="1371600" cy="873125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99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rot="10800000" vert="eaVert"/>
          <a:lstStyle/>
          <a:p>
            <a:endParaRPr lang="ru-RU"/>
          </a:p>
        </p:txBody>
      </p:sp>
      <p:sp>
        <p:nvSpPr>
          <p:cNvPr id="2083" name="AutoShape 43"/>
          <p:cNvSpPr>
            <a:spLocks noChangeArrowheads="1"/>
          </p:cNvSpPr>
          <p:nvPr/>
        </p:nvSpPr>
        <p:spPr bwMode="auto">
          <a:xfrm rot="-8322098">
            <a:off x="3124200" y="3886200"/>
            <a:ext cx="762000" cy="1025525"/>
          </a:xfrm>
          <a:prstGeom prst="upArrow">
            <a:avLst>
              <a:gd name="adj1" fmla="val 50000"/>
              <a:gd name="adj2" fmla="val 33646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84" name="AutoShape 44"/>
          <p:cNvSpPr>
            <a:spLocks noChangeArrowheads="1"/>
          </p:cNvSpPr>
          <p:nvPr/>
        </p:nvSpPr>
        <p:spPr bwMode="auto">
          <a:xfrm rot="-5400000">
            <a:off x="3009900" y="2781300"/>
            <a:ext cx="1219200" cy="1143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85" name="AutoShape 45"/>
          <p:cNvSpPr>
            <a:spLocks noChangeArrowheads="1"/>
          </p:cNvSpPr>
          <p:nvPr/>
        </p:nvSpPr>
        <p:spPr bwMode="auto">
          <a:xfrm rot="4572249">
            <a:off x="5418138" y="2817813"/>
            <a:ext cx="1066800" cy="1066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00808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ru-RU" sz="1000"/>
          </a:p>
        </p:txBody>
      </p:sp>
      <p:sp>
        <p:nvSpPr>
          <p:cNvPr id="2086" name="AutoShape 46"/>
          <p:cNvSpPr>
            <a:spLocks noChangeArrowheads="1"/>
          </p:cNvSpPr>
          <p:nvPr/>
        </p:nvSpPr>
        <p:spPr bwMode="auto">
          <a:xfrm rot="-3257076">
            <a:off x="3178969" y="1774031"/>
            <a:ext cx="1055688" cy="1177925"/>
          </a:xfrm>
          <a:prstGeom prst="upArrow">
            <a:avLst>
              <a:gd name="adj1" fmla="val 50000"/>
              <a:gd name="adj2" fmla="val 27895"/>
            </a:avLst>
          </a:prstGeom>
          <a:solidFill>
            <a:srgbClr val="FF99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87" name="Text Box 47"/>
          <p:cNvSpPr txBox="1">
            <a:spLocks noChangeArrowheads="1"/>
          </p:cNvSpPr>
          <p:nvPr/>
        </p:nvSpPr>
        <p:spPr bwMode="auto">
          <a:xfrm>
            <a:off x="3886200" y="3886200"/>
            <a:ext cx="1752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800">
                <a:hlinkClick r:id="rId12"/>
              </a:rPr>
              <a:t>http://www.gosfinansy.ru/practice/2338/20659/</a:t>
            </a:r>
            <a:endParaRPr lang="ru-RU" sz="800"/>
          </a:p>
        </p:txBody>
      </p:sp>
      <p:sp>
        <p:nvSpPr>
          <p:cNvPr id="2088" name="Text Box 49"/>
          <p:cNvSpPr txBox="1">
            <a:spLocks noChangeArrowheads="1"/>
          </p:cNvSpPr>
          <p:nvPr/>
        </p:nvSpPr>
        <p:spPr bwMode="auto">
          <a:xfrm>
            <a:off x="5334000" y="3124200"/>
            <a:ext cx="1066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000" b="1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lang="ru-RU" b="1"/>
          </a:p>
        </p:txBody>
      </p:sp>
      <p:sp>
        <p:nvSpPr>
          <p:cNvPr id="2089" name="AutoShape 50"/>
          <p:cNvSpPr>
            <a:spLocks noChangeArrowheads="1"/>
          </p:cNvSpPr>
          <p:nvPr/>
        </p:nvSpPr>
        <p:spPr bwMode="auto">
          <a:xfrm rot="3270955">
            <a:off x="6467475" y="2447925"/>
            <a:ext cx="247650" cy="685800"/>
          </a:xfrm>
          <a:prstGeom prst="upArrow">
            <a:avLst>
              <a:gd name="adj1" fmla="val 50000"/>
              <a:gd name="adj2" fmla="val 69231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90" name="AutoShape 53"/>
          <p:cNvSpPr>
            <a:spLocks noChangeArrowheads="1"/>
          </p:cNvSpPr>
          <p:nvPr/>
        </p:nvSpPr>
        <p:spPr bwMode="auto">
          <a:xfrm rot="5021477">
            <a:off x="6656388" y="2857500"/>
            <a:ext cx="247650" cy="609600"/>
          </a:xfrm>
          <a:prstGeom prst="upArrow">
            <a:avLst>
              <a:gd name="adj1" fmla="val 50000"/>
              <a:gd name="adj2" fmla="val 61538"/>
            </a:avLst>
          </a:prstGeom>
          <a:solidFill>
            <a:srgbClr val="008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ru-RU" sz="1800">
              <a:solidFill>
                <a:srgbClr val="6666FF"/>
              </a:solidFill>
            </a:endParaRPr>
          </a:p>
        </p:txBody>
      </p:sp>
      <p:sp>
        <p:nvSpPr>
          <p:cNvPr id="2091" name="Text Box 56"/>
          <p:cNvSpPr txBox="1">
            <a:spLocks noChangeArrowheads="1"/>
          </p:cNvSpPr>
          <p:nvPr/>
        </p:nvSpPr>
        <p:spPr bwMode="auto">
          <a:xfrm>
            <a:off x="6858000" y="2438400"/>
            <a:ext cx="106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Физические лица</a:t>
            </a:r>
          </a:p>
        </p:txBody>
      </p:sp>
      <p:sp>
        <p:nvSpPr>
          <p:cNvPr id="2092" name="Text Box 57"/>
          <p:cNvSpPr txBox="1">
            <a:spLocks noChangeArrowheads="1"/>
          </p:cNvSpPr>
          <p:nvPr/>
        </p:nvSpPr>
        <p:spPr bwMode="auto">
          <a:xfrm>
            <a:off x="7010400" y="2971800"/>
            <a:ext cx="106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Юридические лица</a:t>
            </a:r>
          </a:p>
        </p:txBody>
      </p:sp>
      <p:pic>
        <p:nvPicPr>
          <p:cNvPr id="73732" name="Picture 4" descr="MCj03039050000[1]"/>
          <p:cNvPicPr>
            <a:picLocks noChangeAspect="1" noChangeArrowheads="1"/>
          </p:cNvPicPr>
          <p:nvPr/>
        </p:nvPicPr>
        <p:blipFill>
          <a:blip r:embed="rId13"/>
          <a:srcRect b="45923"/>
          <a:stretch>
            <a:fillRect/>
          </a:stretch>
        </p:blipFill>
        <p:spPr bwMode="auto">
          <a:xfrm>
            <a:off x="7772400" y="3048000"/>
            <a:ext cx="914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4" name="Picture 60" descr="image-2157"/>
          <p:cNvPicPr>
            <a:picLocks noChangeAspect="1" noChangeArrowheads="1"/>
          </p:cNvPicPr>
          <p:nvPr/>
        </p:nvPicPr>
        <p:blipFill>
          <a:blip r:embed="rId14"/>
          <a:srcRect l="68796" t="2945" r="9583" b="49939"/>
          <a:stretch>
            <a:fillRect/>
          </a:stretch>
        </p:blipFill>
        <p:spPr bwMode="auto">
          <a:xfrm>
            <a:off x="7772400" y="2362200"/>
            <a:ext cx="4191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5" name="Text Box 61"/>
          <p:cNvSpPr txBox="1">
            <a:spLocks noChangeArrowheads="1"/>
          </p:cNvSpPr>
          <p:nvPr/>
        </p:nvSpPr>
        <p:spPr bwMode="auto">
          <a:xfrm rot="-712392">
            <a:off x="5341938" y="3100388"/>
            <a:ext cx="100647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900" b="1" dirty="0">
                <a:solidFill>
                  <a:srgbClr val="FF0000"/>
                </a:solidFill>
                <a:hlinkClick r:id="rId11" action="ppaction://hlinkfile"/>
              </a:rPr>
              <a:t>Субъекты</a:t>
            </a:r>
          </a:p>
          <a:p>
            <a:pPr algn="ctr">
              <a:lnSpc>
                <a:spcPct val="80000"/>
              </a:lnSpc>
            </a:pPr>
            <a:r>
              <a:rPr lang="ru-RU" sz="900" b="1" dirty="0" err="1">
                <a:solidFill>
                  <a:srgbClr val="FF0000"/>
                </a:solidFill>
                <a:hlinkClick r:id="rId11" action="ppaction://hlinkfile"/>
              </a:rPr>
              <a:t>предпринима</a:t>
            </a:r>
            <a:r>
              <a:rPr lang="ru-RU" sz="900" b="1" dirty="0">
                <a:solidFill>
                  <a:srgbClr val="FF0000"/>
                </a:solidFill>
                <a:hlinkClick r:id="rId11" action="ppaction://hlinkfile"/>
              </a:rPr>
              <a:t>-</a:t>
            </a:r>
          </a:p>
          <a:p>
            <a:pPr algn="ctr">
              <a:lnSpc>
                <a:spcPct val="80000"/>
              </a:lnSpc>
            </a:pPr>
            <a:r>
              <a:rPr lang="ru-RU" sz="900" b="1" dirty="0" err="1">
                <a:solidFill>
                  <a:srgbClr val="FF0000"/>
                </a:solidFill>
                <a:hlinkClick r:id="rId11" action="ppaction://hlinkfile"/>
              </a:rPr>
              <a:t>тельской</a:t>
            </a:r>
            <a:r>
              <a:rPr lang="ru-RU" sz="900" b="1" dirty="0">
                <a:solidFill>
                  <a:srgbClr val="FF0000"/>
                </a:solidFill>
                <a:hlinkClick r:id="rId11" action="ppaction://hlinkfile"/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ru-RU" sz="900" b="1" dirty="0">
                <a:solidFill>
                  <a:srgbClr val="FF0000"/>
                </a:solidFill>
                <a:hlinkClick r:id="rId11" action="ppaction://hlinkfile"/>
              </a:rPr>
              <a:t>деятельности </a:t>
            </a:r>
            <a:endParaRPr lang="ru-RU" sz="900" b="1" dirty="0">
              <a:solidFill>
                <a:srgbClr val="FF0000"/>
              </a:solidFill>
            </a:endParaRPr>
          </a:p>
        </p:txBody>
      </p:sp>
      <p:sp>
        <p:nvSpPr>
          <p:cNvPr id="2096" name="Text Box 62"/>
          <p:cNvSpPr txBox="1">
            <a:spLocks noChangeArrowheads="1"/>
          </p:cNvSpPr>
          <p:nvPr/>
        </p:nvSpPr>
        <p:spPr bwMode="auto">
          <a:xfrm>
            <a:off x="6400800" y="3429000"/>
            <a:ext cx="2514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>
                <a:hlinkClick r:id="rId15"/>
              </a:rPr>
              <a:t>http://www.grandars.ru/college/pravovedenie/subekty-predprinimatelskoy-deyatelnosti.html</a:t>
            </a:r>
            <a:endParaRPr lang="ru-RU" sz="900"/>
          </a:p>
        </p:txBody>
      </p:sp>
      <p:sp>
        <p:nvSpPr>
          <p:cNvPr id="2097" name="Text Box 63"/>
          <p:cNvSpPr txBox="1">
            <a:spLocks noChangeArrowheads="1"/>
          </p:cNvSpPr>
          <p:nvPr/>
        </p:nvSpPr>
        <p:spPr bwMode="auto">
          <a:xfrm rot="1815386">
            <a:off x="5705475" y="3962400"/>
            <a:ext cx="1219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000" b="1" dirty="0">
                <a:hlinkClick r:id="rId11" action="ppaction://hlinkfile"/>
              </a:rPr>
              <a:t>Виды </a:t>
            </a:r>
            <a:r>
              <a:rPr lang="ru-RU" sz="1000" b="1" dirty="0" err="1"/>
              <a:t>предпринима-тельства</a:t>
            </a:r>
            <a:endParaRPr lang="ru-RU" sz="1000" b="1" dirty="0"/>
          </a:p>
        </p:txBody>
      </p:sp>
      <p:sp>
        <p:nvSpPr>
          <p:cNvPr id="2098" name="AutoShape 66"/>
          <p:cNvSpPr>
            <a:spLocks noChangeArrowheads="1"/>
          </p:cNvSpPr>
          <p:nvPr/>
        </p:nvSpPr>
        <p:spPr bwMode="auto">
          <a:xfrm rot="2959560">
            <a:off x="6984206" y="3912394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099" name="AutoShape 67"/>
          <p:cNvSpPr>
            <a:spLocks noChangeArrowheads="1"/>
          </p:cNvSpPr>
          <p:nvPr/>
        </p:nvSpPr>
        <p:spPr bwMode="auto">
          <a:xfrm rot="3841573">
            <a:off x="7060406" y="4064794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0" name="AutoShape 68"/>
          <p:cNvSpPr>
            <a:spLocks noChangeArrowheads="1"/>
          </p:cNvSpPr>
          <p:nvPr/>
        </p:nvSpPr>
        <p:spPr bwMode="auto">
          <a:xfrm rot="4639700">
            <a:off x="7060406" y="4217194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1" name="AutoShape 69"/>
          <p:cNvSpPr>
            <a:spLocks noChangeArrowheads="1"/>
          </p:cNvSpPr>
          <p:nvPr/>
        </p:nvSpPr>
        <p:spPr bwMode="auto">
          <a:xfrm rot="6219380">
            <a:off x="7060406" y="4369594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2" name="AutoShape 70"/>
          <p:cNvSpPr>
            <a:spLocks noChangeArrowheads="1"/>
          </p:cNvSpPr>
          <p:nvPr/>
        </p:nvSpPr>
        <p:spPr bwMode="auto">
          <a:xfrm rot="7522389">
            <a:off x="7060406" y="4521994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3" name="AutoShape 71"/>
          <p:cNvSpPr>
            <a:spLocks noChangeArrowheads="1"/>
          </p:cNvSpPr>
          <p:nvPr/>
        </p:nvSpPr>
        <p:spPr bwMode="auto">
          <a:xfrm rot="8255123">
            <a:off x="6934200" y="4648200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4" name="AutoShape 72"/>
          <p:cNvSpPr>
            <a:spLocks noChangeArrowheads="1"/>
          </p:cNvSpPr>
          <p:nvPr/>
        </p:nvSpPr>
        <p:spPr bwMode="auto">
          <a:xfrm rot="10298834">
            <a:off x="6781800" y="4724400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5" name="AutoShape 73"/>
          <p:cNvSpPr>
            <a:spLocks noChangeArrowheads="1"/>
          </p:cNvSpPr>
          <p:nvPr/>
        </p:nvSpPr>
        <p:spPr bwMode="auto">
          <a:xfrm rot="-9844350">
            <a:off x="6629400" y="4724400"/>
            <a:ext cx="204788" cy="609600"/>
          </a:xfrm>
          <a:prstGeom prst="upArrow">
            <a:avLst>
              <a:gd name="adj1" fmla="val 50000"/>
              <a:gd name="adj2" fmla="val 74418"/>
            </a:avLst>
          </a:prstGeom>
          <a:solidFill>
            <a:srgbClr val="99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06" name="Text Box 74"/>
          <p:cNvSpPr txBox="1">
            <a:spLocks noChangeArrowheads="1"/>
          </p:cNvSpPr>
          <p:nvPr/>
        </p:nvSpPr>
        <p:spPr bwMode="auto">
          <a:xfrm>
            <a:off x="7239000" y="3886200"/>
            <a:ext cx="1447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Производственное</a:t>
            </a:r>
          </a:p>
        </p:txBody>
      </p:sp>
      <p:sp>
        <p:nvSpPr>
          <p:cNvPr id="2107" name="Text Box 75"/>
          <p:cNvSpPr txBox="1">
            <a:spLocks noChangeArrowheads="1"/>
          </p:cNvSpPr>
          <p:nvPr/>
        </p:nvSpPr>
        <p:spPr bwMode="auto">
          <a:xfrm>
            <a:off x="7391400" y="4114800"/>
            <a:ext cx="1447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Комерческое</a:t>
            </a:r>
          </a:p>
        </p:txBody>
      </p:sp>
      <p:sp>
        <p:nvSpPr>
          <p:cNvPr id="2108" name="Text Box 76"/>
          <p:cNvSpPr txBox="1">
            <a:spLocks noChangeArrowheads="1"/>
          </p:cNvSpPr>
          <p:nvPr/>
        </p:nvSpPr>
        <p:spPr bwMode="auto">
          <a:xfrm>
            <a:off x="7391400" y="4335463"/>
            <a:ext cx="990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Финансовое</a:t>
            </a:r>
          </a:p>
        </p:txBody>
      </p:sp>
      <p:sp>
        <p:nvSpPr>
          <p:cNvPr id="2109" name="Text Box 77"/>
          <p:cNvSpPr txBox="1">
            <a:spLocks noChangeArrowheads="1"/>
          </p:cNvSpPr>
          <p:nvPr/>
        </p:nvSpPr>
        <p:spPr bwMode="auto">
          <a:xfrm>
            <a:off x="7391400" y="4572000"/>
            <a:ext cx="914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Страховое</a:t>
            </a:r>
          </a:p>
        </p:txBody>
      </p:sp>
      <p:sp>
        <p:nvSpPr>
          <p:cNvPr id="2110" name="Text Box 78"/>
          <p:cNvSpPr txBox="1">
            <a:spLocks noChangeArrowheads="1"/>
          </p:cNvSpPr>
          <p:nvPr/>
        </p:nvSpPr>
        <p:spPr bwMode="auto">
          <a:xfrm>
            <a:off x="7315200" y="4876800"/>
            <a:ext cx="1295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Посредничество</a:t>
            </a:r>
          </a:p>
        </p:txBody>
      </p:sp>
      <p:sp>
        <p:nvSpPr>
          <p:cNvPr id="2111" name="Text Box 79"/>
          <p:cNvSpPr txBox="1">
            <a:spLocks noChangeArrowheads="1"/>
          </p:cNvSpPr>
          <p:nvPr/>
        </p:nvSpPr>
        <p:spPr bwMode="auto">
          <a:xfrm rot="950585">
            <a:off x="7164388" y="5224463"/>
            <a:ext cx="12223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>
                <a:hlinkClick r:id="rId16" action="ppaction://hlinkfile"/>
              </a:rPr>
              <a:t>Малый бизнес</a:t>
            </a:r>
            <a:endParaRPr lang="ru-RU" sz="1000" b="1"/>
          </a:p>
        </p:txBody>
      </p:sp>
      <p:sp>
        <p:nvSpPr>
          <p:cNvPr id="2112" name="Text Box 80"/>
          <p:cNvSpPr txBox="1">
            <a:spLocks noChangeArrowheads="1"/>
          </p:cNvSpPr>
          <p:nvPr/>
        </p:nvSpPr>
        <p:spPr bwMode="auto">
          <a:xfrm rot="1713083">
            <a:off x="6781800" y="5410200"/>
            <a:ext cx="13049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Средний бизнес</a:t>
            </a:r>
          </a:p>
        </p:txBody>
      </p:sp>
      <p:sp>
        <p:nvSpPr>
          <p:cNvPr id="2113" name="Text Box 81"/>
          <p:cNvSpPr txBox="1">
            <a:spLocks noChangeArrowheads="1"/>
          </p:cNvSpPr>
          <p:nvPr/>
        </p:nvSpPr>
        <p:spPr bwMode="auto">
          <a:xfrm rot="3448151">
            <a:off x="6346031" y="5617369"/>
            <a:ext cx="12684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/>
              <a:t>Крупный бизнес</a:t>
            </a:r>
          </a:p>
        </p:txBody>
      </p:sp>
      <p:sp>
        <p:nvSpPr>
          <p:cNvPr id="2114" name="Text Box 82"/>
          <p:cNvSpPr txBox="1">
            <a:spLocks noChangeArrowheads="1"/>
          </p:cNvSpPr>
          <p:nvPr/>
        </p:nvSpPr>
        <p:spPr bwMode="auto">
          <a:xfrm>
            <a:off x="7239000" y="5867400"/>
            <a:ext cx="1905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 b="1" i="1" u="sng">
                <a:hlinkClick r:id="rId17"/>
              </a:rPr>
              <a:t>http://www.lawru.net/podd/podd22.html</a:t>
            </a:r>
            <a:endParaRPr lang="ru-RU" sz="900" b="1" i="1" u="sng"/>
          </a:p>
        </p:txBody>
      </p:sp>
      <p:sp>
        <p:nvSpPr>
          <p:cNvPr id="2115" name="Text Box 83"/>
          <p:cNvSpPr txBox="1">
            <a:spLocks noChangeArrowheads="1"/>
          </p:cNvSpPr>
          <p:nvPr/>
        </p:nvSpPr>
        <p:spPr bwMode="auto">
          <a:xfrm rot="1761465">
            <a:off x="5105400" y="4203700"/>
            <a:ext cx="1447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">
                <a:hlinkClick r:id="rId18"/>
              </a:rPr>
              <a:t>http://www.kukiani.ru/index.php?page=content&amp;subpage=s&amp;r=10&amp;p=31&amp;s=114</a:t>
            </a:r>
            <a:r>
              <a:rPr lang="ru-RU" sz="800"/>
              <a:t> </a:t>
            </a:r>
          </a:p>
        </p:txBody>
      </p:sp>
      <p:sp>
        <p:nvSpPr>
          <p:cNvPr id="2116" name="Text Box 85"/>
          <p:cNvSpPr txBox="1">
            <a:spLocks noChangeArrowheads="1"/>
          </p:cNvSpPr>
          <p:nvPr/>
        </p:nvSpPr>
        <p:spPr bwMode="auto">
          <a:xfrm>
            <a:off x="4419600" y="4267200"/>
            <a:ext cx="838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hlinkClick r:id="rId19" action="ppaction://hlinkfile"/>
              </a:rPr>
              <a:t>Формы предпри-нимате-</a:t>
            </a:r>
          </a:p>
          <a:p>
            <a:r>
              <a:rPr lang="ru-RU" sz="1000" b="1">
                <a:hlinkClick r:id="rId19" action="ppaction://hlinkfile"/>
              </a:rPr>
              <a:t>льства</a:t>
            </a:r>
            <a:endParaRPr lang="ru-RU" sz="1000" b="1"/>
          </a:p>
        </p:txBody>
      </p:sp>
      <p:sp>
        <p:nvSpPr>
          <p:cNvPr id="2117" name="Text Box 86"/>
          <p:cNvSpPr txBox="1">
            <a:spLocks noChangeArrowheads="1"/>
          </p:cNvSpPr>
          <p:nvPr/>
        </p:nvSpPr>
        <p:spPr bwMode="auto">
          <a:xfrm>
            <a:off x="3810000" y="48768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 b="1">
                <a:hlinkClick r:id="rId20"/>
              </a:rPr>
              <a:t>http://s2008.ru/document/pravovye/</a:t>
            </a:r>
            <a:endParaRPr lang="ru-RU" sz="900" b="1"/>
          </a:p>
        </p:txBody>
      </p:sp>
      <p:sp>
        <p:nvSpPr>
          <p:cNvPr id="2118" name="AutoShape 87"/>
          <p:cNvSpPr>
            <a:spLocks noChangeArrowheads="1"/>
          </p:cNvSpPr>
          <p:nvPr/>
        </p:nvSpPr>
        <p:spPr bwMode="auto">
          <a:xfrm rot="-9039784">
            <a:off x="4343400" y="5105400"/>
            <a:ext cx="301625" cy="533400"/>
          </a:xfrm>
          <a:prstGeom prst="upArrow">
            <a:avLst>
              <a:gd name="adj1" fmla="val 50000"/>
              <a:gd name="adj2" fmla="val 44211"/>
            </a:avLst>
          </a:prstGeom>
          <a:solidFill>
            <a:srgbClr val="FF99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19" name="AutoShape 88"/>
          <p:cNvSpPr>
            <a:spLocks noChangeArrowheads="1"/>
          </p:cNvSpPr>
          <p:nvPr/>
        </p:nvSpPr>
        <p:spPr bwMode="auto">
          <a:xfrm rot="9528625">
            <a:off x="4876800" y="5105400"/>
            <a:ext cx="301625" cy="533400"/>
          </a:xfrm>
          <a:prstGeom prst="upArrow">
            <a:avLst>
              <a:gd name="adj1" fmla="val 50000"/>
              <a:gd name="adj2" fmla="val 44211"/>
            </a:avLst>
          </a:prstGeom>
          <a:solidFill>
            <a:srgbClr val="FF99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20" name="Text Box 89"/>
          <p:cNvSpPr txBox="1">
            <a:spLocks noChangeArrowheads="1"/>
          </p:cNvSpPr>
          <p:nvPr/>
        </p:nvSpPr>
        <p:spPr bwMode="auto">
          <a:xfrm rot="1602763">
            <a:off x="3262313" y="5405438"/>
            <a:ext cx="1685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>
                <a:hlinkClick r:id="rId21" action="ppaction://hlinkfile"/>
              </a:rPr>
              <a:t>Предпринимательство без образования юридического лица</a:t>
            </a:r>
            <a:endParaRPr lang="ru-RU" sz="1000" b="1"/>
          </a:p>
        </p:txBody>
      </p:sp>
      <p:sp>
        <p:nvSpPr>
          <p:cNvPr id="2121" name="Text Box 90"/>
          <p:cNvSpPr txBox="1">
            <a:spLocks noChangeArrowheads="1"/>
          </p:cNvSpPr>
          <p:nvPr/>
        </p:nvSpPr>
        <p:spPr bwMode="auto">
          <a:xfrm rot="-888808">
            <a:off x="4778375" y="5419725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Юридические лица (организации)</a:t>
            </a:r>
          </a:p>
        </p:txBody>
      </p:sp>
      <p:sp>
        <p:nvSpPr>
          <p:cNvPr id="2122" name="Text Box 91"/>
          <p:cNvSpPr txBox="1">
            <a:spLocks noChangeArrowheads="1"/>
          </p:cNvSpPr>
          <p:nvPr/>
        </p:nvSpPr>
        <p:spPr bwMode="auto">
          <a:xfrm rot="1609493">
            <a:off x="3090863" y="5815013"/>
            <a:ext cx="1730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hlinkClick r:id="rId22"/>
              </a:rPr>
              <a:t>http://www.bibliotekar.ru/biznes-40/67.htm</a:t>
            </a:r>
            <a:endParaRPr lang="ru-RU" sz="1000"/>
          </a:p>
        </p:txBody>
      </p:sp>
      <p:sp>
        <p:nvSpPr>
          <p:cNvPr id="2123" name="Text Box 92"/>
          <p:cNvSpPr txBox="1">
            <a:spLocks noChangeArrowheads="1"/>
          </p:cNvSpPr>
          <p:nvPr/>
        </p:nvSpPr>
        <p:spPr bwMode="auto">
          <a:xfrm rot="-963497">
            <a:off x="4725988" y="5692775"/>
            <a:ext cx="213201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>
                <a:hlinkClick r:id="rId23"/>
              </a:rPr>
              <a:t>http://www.grandars.ru/college/pravovedenie/yuridicheskoe-lico.html</a:t>
            </a:r>
            <a:endParaRPr lang="ru-RU" sz="1000" b="1"/>
          </a:p>
          <a:p>
            <a:pPr>
              <a:spcBef>
                <a:spcPct val="50000"/>
              </a:spcBef>
            </a:pPr>
            <a:endParaRPr lang="ru-RU" sz="1000" b="1"/>
          </a:p>
        </p:txBody>
      </p:sp>
      <p:pic>
        <p:nvPicPr>
          <p:cNvPr id="2124" name="Picture 94" descr="offisma"/>
          <p:cNvPicPr>
            <a:picLocks noChangeAspect="1" noChangeArrowheads="1"/>
          </p:cNvPicPr>
          <p:nvPr/>
        </p:nvPicPr>
        <p:blipFill>
          <a:blip r:embed="rId24"/>
          <a:srcRect l="38461" b="22348"/>
          <a:stretch>
            <a:fillRect/>
          </a:stretch>
        </p:blipFill>
        <p:spPr bwMode="auto">
          <a:xfrm>
            <a:off x="3124200" y="6091238"/>
            <a:ext cx="609600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5" name="Picture 96" descr="imgFull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715000" y="6096000"/>
            <a:ext cx="8382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26" name="Text Box 98"/>
          <p:cNvSpPr txBox="1">
            <a:spLocks noChangeArrowheads="1"/>
          </p:cNvSpPr>
          <p:nvPr/>
        </p:nvSpPr>
        <p:spPr bwMode="auto">
          <a:xfrm rot="-2755844">
            <a:off x="3011488" y="4154487"/>
            <a:ext cx="9969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hlinkClick r:id="rId26" action="ppaction://hlinkfile"/>
              </a:rPr>
              <a:t>Сложности </a:t>
            </a:r>
            <a:endParaRPr lang="ru-RU" sz="1000" b="1"/>
          </a:p>
        </p:txBody>
      </p:sp>
      <p:sp>
        <p:nvSpPr>
          <p:cNvPr id="2127" name="AutoShape 99"/>
          <p:cNvSpPr>
            <a:spLocks noChangeArrowheads="1"/>
          </p:cNvSpPr>
          <p:nvPr/>
        </p:nvSpPr>
        <p:spPr bwMode="auto">
          <a:xfrm rot="-5735880">
            <a:off x="2478087" y="4075113"/>
            <a:ext cx="301625" cy="838200"/>
          </a:xfrm>
          <a:prstGeom prst="upArrow">
            <a:avLst>
              <a:gd name="adj1" fmla="val 50000"/>
              <a:gd name="adj2" fmla="val 69474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28" name="AutoShape 104"/>
          <p:cNvSpPr>
            <a:spLocks noChangeArrowheads="1"/>
          </p:cNvSpPr>
          <p:nvPr/>
        </p:nvSpPr>
        <p:spPr bwMode="auto">
          <a:xfrm rot="-6277837">
            <a:off x="2516187" y="4189413"/>
            <a:ext cx="301625" cy="914400"/>
          </a:xfrm>
          <a:prstGeom prst="upArrow">
            <a:avLst>
              <a:gd name="adj1" fmla="val 50000"/>
              <a:gd name="adj2" fmla="val 75789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29" name="AutoShape 105"/>
          <p:cNvSpPr>
            <a:spLocks noChangeArrowheads="1"/>
          </p:cNvSpPr>
          <p:nvPr/>
        </p:nvSpPr>
        <p:spPr bwMode="auto">
          <a:xfrm rot="-9314857">
            <a:off x="2971800" y="4800600"/>
            <a:ext cx="301625" cy="763588"/>
          </a:xfrm>
          <a:prstGeom prst="upArrow">
            <a:avLst>
              <a:gd name="adj1" fmla="val 50000"/>
              <a:gd name="adj2" fmla="val 63290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30" name="AutoShape 106"/>
          <p:cNvSpPr>
            <a:spLocks noChangeArrowheads="1"/>
          </p:cNvSpPr>
          <p:nvPr/>
        </p:nvSpPr>
        <p:spPr bwMode="auto">
          <a:xfrm rot="-7903542">
            <a:off x="2706687" y="4684713"/>
            <a:ext cx="301625" cy="838200"/>
          </a:xfrm>
          <a:prstGeom prst="upArrow">
            <a:avLst>
              <a:gd name="adj1" fmla="val 50000"/>
              <a:gd name="adj2" fmla="val 69474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31" name="AutoShape 107"/>
          <p:cNvSpPr>
            <a:spLocks noChangeArrowheads="1"/>
          </p:cNvSpPr>
          <p:nvPr/>
        </p:nvSpPr>
        <p:spPr bwMode="auto">
          <a:xfrm rot="-6979328">
            <a:off x="2554287" y="4456113"/>
            <a:ext cx="301625" cy="838200"/>
          </a:xfrm>
          <a:prstGeom prst="upArrow">
            <a:avLst>
              <a:gd name="adj1" fmla="val 50000"/>
              <a:gd name="adj2" fmla="val 69474"/>
            </a:avLst>
          </a:prstGeom>
          <a:solidFill>
            <a:srgbClr val="FFCC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32" name="Text Box 108"/>
          <p:cNvSpPr txBox="1">
            <a:spLocks noChangeArrowheads="1"/>
          </p:cNvSpPr>
          <p:nvPr/>
        </p:nvSpPr>
        <p:spPr bwMode="auto">
          <a:xfrm rot="-938535">
            <a:off x="1276350" y="4470400"/>
            <a:ext cx="10588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Конкуренция</a:t>
            </a:r>
          </a:p>
        </p:txBody>
      </p:sp>
      <p:sp>
        <p:nvSpPr>
          <p:cNvPr id="2133" name="Text Box 109"/>
          <p:cNvSpPr txBox="1">
            <a:spLocks noChangeArrowheads="1"/>
          </p:cNvSpPr>
          <p:nvPr/>
        </p:nvSpPr>
        <p:spPr bwMode="auto">
          <a:xfrm rot="-1176246">
            <a:off x="1597025" y="4679950"/>
            <a:ext cx="7413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Налоги</a:t>
            </a:r>
          </a:p>
        </p:txBody>
      </p:sp>
      <p:sp>
        <p:nvSpPr>
          <p:cNvPr id="2134" name="Text Box 110"/>
          <p:cNvSpPr txBox="1">
            <a:spLocks noChangeArrowheads="1"/>
          </p:cNvSpPr>
          <p:nvPr/>
        </p:nvSpPr>
        <p:spPr bwMode="auto">
          <a:xfrm rot="-1389397">
            <a:off x="1863725" y="5019675"/>
            <a:ext cx="6111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>
                <a:hlinkClick r:id="rId26" action="ppaction://hlinkfile"/>
              </a:rPr>
              <a:t>Риски</a:t>
            </a:r>
            <a:endParaRPr lang="ru-RU" sz="1000" b="1"/>
          </a:p>
        </p:txBody>
      </p:sp>
      <p:sp>
        <p:nvSpPr>
          <p:cNvPr id="2135" name="Text Box 111"/>
          <p:cNvSpPr txBox="1">
            <a:spLocks noChangeArrowheads="1"/>
          </p:cNvSpPr>
          <p:nvPr/>
        </p:nvSpPr>
        <p:spPr bwMode="auto">
          <a:xfrm rot="-2133688">
            <a:off x="1524000" y="5407025"/>
            <a:ext cx="1408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/>
              <a:t>Неустойчивость рынка</a:t>
            </a:r>
          </a:p>
        </p:txBody>
      </p:sp>
      <p:sp>
        <p:nvSpPr>
          <p:cNvPr id="2136" name="Text Box 112"/>
          <p:cNvSpPr txBox="1">
            <a:spLocks noChangeArrowheads="1"/>
          </p:cNvSpPr>
          <p:nvPr/>
        </p:nvSpPr>
        <p:spPr bwMode="auto">
          <a:xfrm rot="-3267740">
            <a:off x="2358231" y="5598319"/>
            <a:ext cx="8874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Кредиты</a:t>
            </a:r>
          </a:p>
        </p:txBody>
      </p:sp>
      <p:pic>
        <p:nvPicPr>
          <p:cNvPr id="2137" name="Picture 114" descr="sales_risk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381000" y="51054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38" name="Text Box 115"/>
          <p:cNvSpPr txBox="1">
            <a:spLocks noChangeArrowheads="1"/>
          </p:cNvSpPr>
          <p:nvPr/>
        </p:nvSpPr>
        <p:spPr bwMode="auto">
          <a:xfrm>
            <a:off x="228600" y="6096000"/>
            <a:ext cx="175260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>
                <a:hlinkClick r:id="rId28"/>
              </a:rPr>
              <a:t>http://www.grandars.ru/college/pravovedenie/predprinimatelskiy-risk.html</a:t>
            </a:r>
            <a:endParaRPr lang="ru-RU" sz="900"/>
          </a:p>
        </p:txBody>
      </p:sp>
      <p:sp>
        <p:nvSpPr>
          <p:cNvPr id="2139" name="Text Box 117"/>
          <p:cNvSpPr txBox="1">
            <a:spLocks noChangeArrowheads="1"/>
          </p:cNvSpPr>
          <p:nvPr/>
        </p:nvSpPr>
        <p:spPr bwMode="auto">
          <a:xfrm>
            <a:off x="3124200" y="3048000"/>
            <a:ext cx="1143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000" b="1"/>
              <a:t>Профессиона-льные качества</a:t>
            </a:r>
          </a:p>
        </p:txBody>
      </p:sp>
      <p:sp>
        <p:nvSpPr>
          <p:cNvPr id="2140" name="Text Box 118"/>
          <p:cNvSpPr txBox="1">
            <a:spLocks noChangeArrowheads="1"/>
          </p:cNvSpPr>
          <p:nvPr/>
        </p:nvSpPr>
        <p:spPr bwMode="auto">
          <a:xfrm>
            <a:off x="3733800" y="3657600"/>
            <a:ext cx="2286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>
                <a:solidFill>
                  <a:srgbClr val="FF3300"/>
                </a:solidFill>
                <a:hlinkClick r:id="rId29" action="ppaction://hlinkfile"/>
              </a:rPr>
              <a:t>Предпринимательство</a:t>
            </a:r>
            <a:endParaRPr lang="ru-RU" sz="1400" b="1">
              <a:solidFill>
                <a:srgbClr val="FF3300"/>
              </a:solidFill>
            </a:endParaRPr>
          </a:p>
        </p:txBody>
      </p:sp>
      <p:sp>
        <p:nvSpPr>
          <p:cNvPr id="2141" name="AutoShape 120"/>
          <p:cNvSpPr>
            <a:spLocks noChangeArrowheads="1"/>
          </p:cNvSpPr>
          <p:nvPr/>
        </p:nvSpPr>
        <p:spPr bwMode="auto">
          <a:xfrm rot="-3573417">
            <a:off x="2564606" y="2312194"/>
            <a:ext cx="204788" cy="1066800"/>
          </a:xfrm>
          <a:prstGeom prst="upArrow">
            <a:avLst>
              <a:gd name="adj1" fmla="val 50000"/>
              <a:gd name="adj2" fmla="val 130232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2" name="AutoShape 122"/>
          <p:cNvSpPr>
            <a:spLocks noChangeArrowheads="1"/>
          </p:cNvSpPr>
          <p:nvPr/>
        </p:nvSpPr>
        <p:spPr bwMode="auto">
          <a:xfrm rot="-4211872">
            <a:off x="2412206" y="2388394"/>
            <a:ext cx="204788" cy="1219200"/>
          </a:xfrm>
          <a:prstGeom prst="upArrow">
            <a:avLst>
              <a:gd name="adj1" fmla="val 50000"/>
              <a:gd name="adj2" fmla="val 148837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3" name="AutoShape 123"/>
          <p:cNvSpPr>
            <a:spLocks noChangeArrowheads="1"/>
          </p:cNvSpPr>
          <p:nvPr/>
        </p:nvSpPr>
        <p:spPr bwMode="auto">
          <a:xfrm rot="-4674727">
            <a:off x="2336006" y="2616994"/>
            <a:ext cx="204788" cy="1219200"/>
          </a:xfrm>
          <a:prstGeom prst="upArrow">
            <a:avLst>
              <a:gd name="adj1" fmla="val 50000"/>
              <a:gd name="adj2" fmla="val 148837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4" name="AutoShape 124"/>
          <p:cNvSpPr>
            <a:spLocks noChangeArrowheads="1"/>
          </p:cNvSpPr>
          <p:nvPr/>
        </p:nvSpPr>
        <p:spPr bwMode="auto">
          <a:xfrm rot="-5553691">
            <a:off x="2336006" y="2845594"/>
            <a:ext cx="204788" cy="1219200"/>
          </a:xfrm>
          <a:prstGeom prst="upArrow">
            <a:avLst>
              <a:gd name="adj1" fmla="val 50000"/>
              <a:gd name="adj2" fmla="val 148837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5" name="AutoShape 125"/>
          <p:cNvSpPr>
            <a:spLocks noChangeArrowheads="1"/>
          </p:cNvSpPr>
          <p:nvPr/>
        </p:nvSpPr>
        <p:spPr bwMode="auto">
          <a:xfrm rot="-5931727">
            <a:off x="2374106" y="2959894"/>
            <a:ext cx="204788" cy="1295400"/>
          </a:xfrm>
          <a:prstGeom prst="upArrow">
            <a:avLst>
              <a:gd name="adj1" fmla="val 50000"/>
              <a:gd name="adj2" fmla="val 158139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6" name="AutoShape 126"/>
          <p:cNvSpPr>
            <a:spLocks noChangeArrowheads="1"/>
          </p:cNvSpPr>
          <p:nvPr/>
        </p:nvSpPr>
        <p:spPr bwMode="auto">
          <a:xfrm rot="-6441870">
            <a:off x="2463800" y="3175000"/>
            <a:ext cx="204788" cy="1169988"/>
          </a:xfrm>
          <a:prstGeom prst="upArrow">
            <a:avLst>
              <a:gd name="adj1" fmla="val 50000"/>
              <a:gd name="adj2" fmla="val 142829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7" name="Text Box 127"/>
          <p:cNvSpPr txBox="1">
            <a:spLocks noChangeArrowheads="1"/>
          </p:cNvSpPr>
          <p:nvPr/>
        </p:nvSpPr>
        <p:spPr bwMode="auto">
          <a:xfrm rot="2104171">
            <a:off x="3101975" y="2219325"/>
            <a:ext cx="1131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000" b="1">
                <a:hlinkClick r:id="rId30" action="ppaction://hlinkfile"/>
              </a:rPr>
              <a:t>Управление предприятием</a:t>
            </a:r>
            <a:endParaRPr lang="ru-RU" sz="1000" b="1"/>
          </a:p>
        </p:txBody>
      </p:sp>
      <p:sp>
        <p:nvSpPr>
          <p:cNvPr id="2148" name="AutoShape 128"/>
          <p:cNvSpPr>
            <a:spLocks noChangeArrowheads="1"/>
          </p:cNvSpPr>
          <p:nvPr/>
        </p:nvSpPr>
        <p:spPr bwMode="auto">
          <a:xfrm rot="-2331226">
            <a:off x="2994025" y="1149350"/>
            <a:ext cx="207963" cy="854075"/>
          </a:xfrm>
          <a:prstGeom prst="upArrow">
            <a:avLst>
              <a:gd name="adj1" fmla="val 50000"/>
              <a:gd name="adj2" fmla="val 102672"/>
            </a:avLst>
          </a:prstGeom>
          <a:solidFill>
            <a:srgbClr val="FF99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49" name="AutoShape 129"/>
          <p:cNvSpPr>
            <a:spLocks noChangeArrowheads="1"/>
          </p:cNvSpPr>
          <p:nvPr/>
        </p:nvSpPr>
        <p:spPr bwMode="auto">
          <a:xfrm rot="-3852967">
            <a:off x="2705100" y="1562100"/>
            <a:ext cx="228600" cy="762000"/>
          </a:xfrm>
          <a:prstGeom prst="upArrow">
            <a:avLst>
              <a:gd name="adj1" fmla="val 50000"/>
              <a:gd name="adj2" fmla="val 83333"/>
            </a:avLst>
          </a:prstGeom>
          <a:solidFill>
            <a:srgbClr val="FF99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50" name="Text Box 130"/>
          <p:cNvSpPr txBox="1">
            <a:spLocks noChangeArrowheads="1"/>
          </p:cNvSpPr>
          <p:nvPr/>
        </p:nvSpPr>
        <p:spPr bwMode="auto">
          <a:xfrm rot="1972121">
            <a:off x="1971675" y="884238"/>
            <a:ext cx="9794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>
                <a:hlinkClick r:id="rId31" action="ppaction://hlinkfile"/>
              </a:rPr>
              <a:t>Менеджмент</a:t>
            </a:r>
            <a:endParaRPr lang="ru-RU" sz="1000" b="1"/>
          </a:p>
        </p:txBody>
      </p:sp>
      <p:sp>
        <p:nvSpPr>
          <p:cNvPr id="2151" name="Text Box 131"/>
          <p:cNvSpPr txBox="1">
            <a:spLocks noChangeArrowheads="1"/>
          </p:cNvSpPr>
          <p:nvPr/>
        </p:nvSpPr>
        <p:spPr bwMode="auto">
          <a:xfrm rot="1713083">
            <a:off x="1657350" y="1392238"/>
            <a:ext cx="8953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hlinkClick r:id="rId32" action="ppaction://hlinkfile"/>
              </a:rPr>
              <a:t>Маркетинг</a:t>
            </a:r>
            <a:endParaRPr lang="ru-RU" sz="1000" b="1"/>
          </a:p>
        </p:txBody>
      </p:sp>
      <p:sp>
        <p:nvSpPr>
          <p:cNvPr id="2152" name="Text Box 132"/>
          <p:cNvSpPr txBox="1">
            <a:spLocks noChangeArrowheads="1"/>
          </p:cNvSpPr>
          <p:nvPr/>
        </p:nvSpPr>
        <p:spPr bwMode="auto">
          <a:xfrm rot="1934503">
            <a:off x="2062163" y="693738"/>
            <a:ext cx="17684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hlinkClick r:id="rId33"/>
              </a:rPr>
              <a:t>http://ru.wikipedia.org/wiki/%CC%E5%ED%E5%E4%E6%EC%E5%ED%F2</a:t>
            </a:r>
            <a:endParaRPr lang="ru-RU" sz="800"/>
          </a:p>
        </p:txBody>
      </p:sp>
      <p:sp>
        <p:nvSpPr>
          <p:cNvPr id="2153" name="Text Box 133"/>
          <p:cNvSpPr txBox="1">
            <a:spLocks noChangeArrowheads="1"/>
          </p:cNvSpPr>
          <p:nvPr/>
        </p:nvSpPr>
        <p:spPr bwMode="auto">
          <a:xfrm rot="1798899">
            <a:off x="1066800" y="1600200"/>
            <a:ext cx="1981200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900">
                <a:hlinkClick r:id="rId34"/>
              </a:rPr>
              <a:t>http://ru.wikipedia.org/wiki/%CC%E0%F0%EA%E5%F2%E8%ED%E3</a:t>
            </a:r>
            <a:endParaRPr lang="ru-RU" sz="900"/>
          </a:p>
          <a:p>
            <a:pPr>
              <a:spcBef>
                <a:spcPct val="50000"/>
              </a:spcBef>
            </a:pPr>
            <a:endParaRPr lang="ru-RU" sz="900"/>
          </a:p>
        </p:txBody>
      </p:sp>
      <p:sp>
        <p:nvSpPr>
          <p:cNvPr id="2154" name="Text Box 134"/>
          <p:cNvSpPr txBox="1">
            <a:spLocks noChangeArrowheads="1"/>
          </p:cNvSpPr>
          <p:nvPr/>
        </p:nvSpPr>
        <p:spPr bwMode="auto">
          <a:xfrm rot="1374347">
            <a:off x="1328738" y="2295525"/>
            <a:ext cx="10509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Трудолюбие</a:t>
            </a:r>
          </a:p>
        </p:txBody>
      </p:sp>
      <p:sp>
        <p:nvSpPr>
          <p:cNvPr id="2155" name="Text Box 135"/>
          <p:cNvSpPr txBox="1">
            <a:spLocks noChangeArrowheads="1"/>
          </p:cNvSpPr>
          <p:nvPr/>
        </p:nvSpPr>
        <p:spPr bwMode="auto">
          <a:xfrm rot="1275030">
            <a:off x="528638" y="2478088"/>
            <a:ext cx="19367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коммуникабельность</a:t>
            </a:r>
          </a:p>
        </p:txBody>
      </p:sp>
      <p:sp>
        <p:nvSpPr>
          <p:cNvPr id="2156" name="Text Box 136"/>
          <p:cNvSpPr txBox="1">
            <a:spLocks noChangeArrowheads="1"/>
          </p:cNvSpPr>
          <p:nvPr/>
        </p:nvSpPr>
        <p:spPr bwMode="auto">
          <a:xfrm rot="458871">
            <a:off x="684213" y="2900363"/>
            <a:ext cx="1600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Решительность</a:t>
            </a:r>
          </a:p>
        </p:txBody>
      </p:sp>
      <p:sp>
        <p:nvSpPr>
          <p:cNvPr id="2157" name="Text Box 137"/>
          <p:cNvSpPr txBox="1">
            <a:spLocks noChangeArrowheads="1"/>
          </p:cNvSpPr>
          <p:nvPr/>
        </p:nvSpPr>
        <p:spPr bwMode="auto">
          <a:xfrm>
            <a:off x="1066800" y="3421063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158" name="Text Box 138"/>
          <p:cNvSpPr txBox="1">
            <a:spLocks noChangeArrowheads="1"/>
          </p:cNvSpPr>
          <p:nvPr/>
        </p:nvSpPr>
        <p:spPr bwMode="auto">
          <a:xfrm>
            <a:off x="0" y="3352800"/>
            <a:ext cx="2590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Способность идти на риск</a:t>
            </a:r>
          </a:p>
        </p:txBody>
      </p:sp>
      <p:sp>
        <p:nvSpPr>
          <p:cNvPr id="2159" name="Text Box 139"/>
          <p:cNvSpPr txBox="1">
            <a:spLocks noChangeArrowheads="1"/>
          </p:cNvSpPr>
          <p:nvPr/>
        </p:nvSpPr>
        <p:spPr bwMode="auto">
          <a:xfrm rot="-315063">
            <a:off x="608013" y="3651250"/>
            <a:ext cx="14017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Инициативность</a:t>
            </a:r>
            <a:r>
              <a:rPr lang="ru-RU" sz="1000"/>
              <a:t> </a:t>
            </a:r>
          </a:p>
        </p:txBody>
      </p:sp>
      <p:sp>
        <p:nvSpPr>
          <p:cNvPr id="2160" name="Text Box 140"/>
          <p:cNvSpPr txBox="1">
            <a:spLocks noChangeArrowheads="1"/>
          </p:cNvSpPr>
          <p:nvPr/>
        </p:nvSpPr>
        <p:spPr bwMode="auto">
          <a:xfrm rot="-1100739">
            <a:off x="987425" y="3925888"/>
            <a:ext cx="1128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Склонность к новаторству</a:t>
            </a:r>
            <a:r>
              <a:rPr lang="ru-RU" sz="1000"/>
              <a:t> </a:t>
            </a:r>
          </a:p>
        </p:txBody>
      </p:sp>
      <p:sp>
        <p:nvSpPr>
          <p:cNvPr id="2161" name="AutoShape 141"/>
          <p:cNvSpPr>
            <a:spLocks noChangeArrowheads="1"/>
          </p:cNvSpPr>
          <p:nvPr/>
        </p:nvSpPr>
        <p:spPr bwMode="auto">
          <a:xfrm rot="-3019267">
            <a:off x="2640806" y="2159794"/>
            <a:ext cx="204788" cy="1066800"/>
          </a:xfrm>
          <a:prstGeom prst="upArrow">
            <a:avLst>
              <a:gd name="adj1" fmla="val 50000"/>
              <a:gd name="adj2" fmla="val 130232"/>
            </a:avLst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/>
          <a:lstStyle/>
          <a:p>
            <a:endParaRPr lang="ru-RU"/>
          </a:p>
        </p:txBody>
      </p:sp>
      <p:sp>
        <p:nvSpPr>
          <p:cNvPr id="2162" name="Text Box 142"/>
          <p:cNvSpPr txBox="1">
            <a:spLocks noChangeArrowheads="1"/>
          </p:cNvSpPr>
          <p:nvPr/>
        </p:nvSpPr>
        <p:spPr bwMode="auto">
          <a:xfrm rot="1812194">
            <a:off x="1198563" y="1952625"/>
            <a:ext cx="13477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/>
              <a:t>Ответственность</a:t>
            </a:r>
            <a:r>
              <a:rPr lang="ru-RU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64807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/>
            </a:r>
            <a:br>
              <a:rPr lang="ru-RU" b="1" u="sng" dirty="0" smtClean="0">
                <a:solidFill>
                  <a:srgbClr val="C00000"/>
                </a:solidFill>
              </a:rPr>
            </a:br>
            <a:r>
              <a:rPr lang="ru-RU" b="1" u="sng" dirty="0" smtClean="0">
                <a:solidFill>
                  <a:srgbClr val="C00000"/>
                </a:solidFill>
              </a:rPr>
              <a:t>Творческое задание</a:t>
            </a:r>
            <a:r>
              <a:rPr lang="ru-RU" sz="2800" b="1" dirty="0" smtClean="0"/>
              <a:t>  для СРС и аттестации 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6093296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  <a:defRPr/>
            </a:pPr>
            <a:r>
              <a:rPr lang="ru-RU" sz="4400" b="1" dirty="0">
                <a:solidFill>
                  <a:srgbClr val="FF0000"/>
                </a:solidFill>
              </a:rPr>
              <a:t>Разработать:</a:t>
            </a:r>
          </a:p>
          <a:p>
            <a:pPr>
              <a:buNone/>
              <a:defRPr/>
            </a:pPr>
            <a:endParaRPr lang="en-GB" b="1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3800" b="1" dirty="0">
                <a:latin typeface="Arial" pitchFamily="34" charset="0"/>
                <a:cs typeface="Arial" pitchFamily="34" charset="0"/>
              </a:rPr>
              <a:t>1. </a:t>
            </a:r>
            <a:r>
              <a:rPr lang="ru-RU" sz="3800" b="1" dirty="0" smtClean="0"/>
              <a:t> </a:t>
            </a:r>
            <a:r>
              <a:rPr lang="ru-RU" sz="3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Используя средства (инструментарий) цифровой экономики, 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р</a:t>
            </a:r>
            <a:r>
              <a:rPr lang="ru-RU" sz="3400" dirty="0" smtClean="0">
                <a:latin typeface="Arial" pitchFamily="34" charset="0"/>
                <a:cs typeface="Arial" pitchFamily="34" charset="0"/>
              </a:rPr>
              <a:t>азработать 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развёрнутую презентацию (минимум 30-35 слайдов),</a:t>
            </a:r>
            <a:r>
              <a:rPr lang="en-GB" sz="3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информационно -  интеллектуальную   карту с интерактивной  экскурсией, с гиперссылками на «подробнее» и возвратом на интеллект – карту, 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а также тест с рис. (рисунок должен быть в виде </a:t>
            </a:r>
            <a:r>
              <a:rPr lang="ru-RU" sz="3400" b="1" dirty="0" err="1" smtClean="0">
                <a:latin typeface="Arial" pitchFamily="34" charset="0"/>
                <a:cs typeface="Arial" pitchFamily="34" charset="0"/>
              </a:rPr>
              <a:t>пазлов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 картин отечественных или зарубежных художников, научных деятелей, экономистов, изобретателей и т.п.) по выбранной </a:t>
            </a:r>
            <a:r>
              <a:rPr lang="ru-RU" sz="3400" b="1" dirty="0">
                <a:latin typeface="Arial" pitchFamily="34" charset="0"/>
                <a:cs typeface="Arial" pitchFamily="34" charset="0"/>
              </a:rPr>
              <a:t>теме .</a:t>
            </a:r>
          </a:p>
          <a:p>
            <a:pPr>
              <a:defRPr/>
            </a:pPr>
            <a:r>
              <a:rPr lang="ru-RU" sz="2900" b="1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(Тему взять из перечня вопросов  для итоговой аттестации……)</a:t>
            </a:r>
            <a:r>
              <a:rPr lang="ru-RU" sz="29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defRPr/>
            </a:pPr>
            <a:endParaRPr lang="en-GB" sz="3800" b="1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3800" b="1" dirty="0">
                <a:latin typeface="Arial" pitchFamily="34" charset="0"/>
                <a:cs typeface="Arial" pitchFamily="34" charset="0"/>
              </a:rPr>
              <a:t>2. Разработка одного учебного элемента по выбранной теме из перечня модульной  программы или вопросов к зачету (экзамену –</a:t>
            </a:r>
            <a:r>
              <a:rPr lang="ru-RU" sz="3800" b="1" i="1" dirty="0">
                <a:latin typeface="Arial" pitchFamily="34" charset="0"/>
                <a:cs typeface="Arial" pitchFamily="34" charset="0"/>
              </a:rPr>
              <a:t> см. слайд </a:t>
            </a:r>
            <a:r>
              <a:rPr lang="ru-RU" sz="3800" b="1" i="1" dirty="0" smtClean="0">
                <a:latin typeface="Arial" pitchFamily="34" charset="0"/>
                <a:cs typeface="Arial" pitchFamily="34" charset="0"/>
              </a:rPr>
              <a:t>28</a:t>
            </a:r>
            <a:r>
              <a:rPr lang="ru-RU" sz="3800" b="1" i="1" dirty="0">
                <a:latin typeface="Arial" pitchFamily="34" charset="0"/>
                <a:cs typeface="Arial" pitchFamily="34" charset="0"/>
              </a:rPr>
              <a:t>).</a:t>
            </a:r>
            <a:endParaRPr lang="ru-RU" sz="3800" b="1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GB" sz="38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3800" b="1" u="sng" dirty="0"/>
              <a:t>3. </a:t>
            </a:r>
            <a:r>
              <a:rPr lang="ru-RU" sz="3800" b="1" u="sng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Для итоговой аттестации достройте Интеллектуальную (когнитивную)-Карту знаний по обобщенной теме с использованием гипертекстовых технологий </a:t>
            </a:r>
            <a:r>
              <a:rPr lang="ru-RU" sz="3800" b="1" u="sng" dirty="0">
                <a:latin typeface="Arial" pitchFamily="34" charset="0"/>
                <a:cs typeface="Arial" pitchFamily="34" charset="0"/>
              </a:rPr>
              <a:t>по «Названию дисциплины</a:t>
            </a:r>
            <a:r>
              <a:rPr lang="en-GB" sz="38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800" b="1" u="sng" dirty="0" smtClean="0">
                <a:solidFill>
                  <a:srgbClr val="002F8E"/>
                </a:solidFill>
              </a:rPr>
              <a:t>«Основы предпринимательства и бизнеса»</a:t>
            </a:r>
            <a:r>
              <a:rPr lang="ru-RU" sz="3800" b="1" u="sng" dirty="0" smtClean="0">
                <a:solidFill>
                  <a:srgbClr val="002F8E"/>
                </a:solidFill>
                <a:latin typeface="Arial" pitchFamily="34" charset="0"/>
                <a:cs typeface="Arial" pitchFamily="34" charset="0"/>
              </a:rPr>
              <a:t>» </a:t>
            </a:r>
            <a:r>
              <a:rPr lang="ru-RU" sz="3800" b="1" u="sng" dirty="0">
                <a:latin typeface="Arial" pitchFamily="34" charset="0"/>
                <a:cs typeface="Arial" pitchFamily="34" charset="0"/>
              </a:rPr>
              <a:t>(мин.слайдов - 30-35 см.  в соответствии с п.1.)</a:t>
            </a:r>
            <a:endParaRPr lang="ru-RU" sz="38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buNone/>
              <a:defRPr/>
            </a:pPr>
            <a:r>
              <a:rPr lang="ru-RU" sz="4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Порядок представления результатов работы</a:t>
            </a:r>
          </a:p>
          <a:p>
            <a:pPr algn="ctr">
              <a:buNone/>
              <a:defRPr/>
            </a:pP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Оформить результаты работы в электронном виде или на плакатах , пригодном для презентации или демонстрации  на экране.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Провести публичную презентацию выполненной работы (до 10 минут)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Защитить (обосновать) основные положения  разработки и  ее презентации. </a:t>
            </a:r>
          </a:p>
          <a:p>
            <a:endParaRPr lang="ru-RU" dirty="0"/>
          </a:p>
        </p:txBody>
      </p:sp>
      <p:sp>
        <p:nvSpPr>
          <p:cNvPr id="4" name="Стрелка влево 3">
            <a:hlinkClick r:id="" action="ppaction://hlinkshowjump?jump=firstslide"/>
          </p:cNvPr>
          <p:cNvSpPr/>
          <p:nvPr/>
        </p:nvSpPr>
        <p:spPr>
          <a:xfrm>
            <a:off x="8286776" y="6286520"/>
            <a:ext cx="428628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595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643175" y="2214554"/>
            <a:ext cx="3714776" cy="121444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</a:rPr>
              <a:t>ТЕМА</a:t>
            </a:r>
            <a:r>
              <a:rPr lang="en-US" sz="3600" dirty="0" smtClean="0">
                <a:solidFill>
                  <a:srgbClr val="990000"/>
                </a:solidFill>
                <a:latin typeface="Times New Roman" pitchFamily="18" charset="0"/>
              </a:rPr>
              <a:t/>
            </a:r>
            <a:br>
              <a:rPr lang="en-US" sz="3600" dirty="0" smtClean="0">
                <a:solidFill>
                  <a:srgbClr val="990000"/>
                </a:solidFill>
                <a:latin typeface="Times New Roman" pitchFamily="18" charset="0"/>
              </a:rPr>
            </a:br>
            <a:r>
              <a:rPr lang="ru-RU" sz="1200" b="1" i="1" dirty="0" err="1" smtClean="0">
                <a:solidFill>
                  <a:srgbClr val="0070C0"/>
                </a:solidFill>
              </a:rPr>
              <a:t>Познавательная-экскурсия</a:t>
            </a:r>
            <a:endParaRPr lang="ru-RU" sz="1200" b="1" i="1" dirty="0" smtClean="0">
              <a:solidFill>
                <a:srgbClr val="0070C0"/>
              </a:solidFill>
            </a:endParaRPr>
          </a:p>
        </p:txBody>
      </p:sp>
      <p:sp>
        <p:nvSpPr>
          <p:cNvPr id="14339" name="Line 5"/>
          <p:cNvSpPr>
            <a:spLocks noChangeShapeType="1"/>
          </p:cNvSpPr>
          <p:nvPr/>
        </p:nvSpPr>
        <p:spPr bwMode="auto">
          <a:xfrm flipH="1" flipV="1">
            <a:off x="1979712" y="1268760"/>
            <a:ext cx="1080120" cy="1152128"/>
          </a:xfrm>
          <a:prstGeom prst="line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0" name="Line 6"/>
          <p:cNvSpPr>
            <a:spLocks noChangeShapeType="1"/>
          </p:cNvSpPr>
          <p:nvPr/>
        </p:nvSpPr>
        <p:spPr bwMode="auto">
          <a:xfrm flipH="1">
            <a:off x="971550" y="1268413"/>
            <a:ext cx="1008063" cy="431800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1" name="Line 7"/>
          <p:cNvSpPr>
            <a:spLocks noChangeShapeType="1"/>
          </p:cNvSpPr>
          <p:nvPr/>
        </p:nvSpPr>
        <p:spPr bwMode="auto">
          <a:xfrm flipH="1" flipV="1">
            <a:off x="1116013" y="765175"/>
            <a:ext cx="863600" cy="503238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2" name="Line 8"/>
          <p:cNvSpPr>
            <a:spLocks noChangeShapeType="1"/>
          </p:cNvSpPr>
          <p:nvPr/>
        </p:nvSpPr>
        <p:spPr bwMode="auto">
          <a:xfrm flipV="1">
            <a:off x="1979613" y="549275"/>
            <a:ext cx="360362" cy="719138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7" name="Line 13"/>
          <p:cNvSpPr>
            <a:spLocks noChangeShapeType="1"/>
          </p:cNvSpPr>
          <p:nvPr/>
        </p:nvSpPr>
        <p:spPr bwMode="auto">
          <a:xfrm flipV="1">
            <a:off x="1042988" y="1268413"/>
            <a:ext cx="936625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49" name="Line 15"/>
          <p:cNvSpPr>
            <a:spLocks noChangeShapeType="1"/>
          </p:cNvSpPr>
          <p:nvPr/>
        </p:nvSpPr>
        <p:spPr bwMode="auto">
          <a:xfrm flipV="1">
            <a:off x="5651500" y="1484313"/>
            <a:ext cx="576263" cy="1008062"/>
          </a:xfrm>
          <a:prstGeom prst="line">
            <a:avLst/>
          </a:prstGeom>
          <a:noFill/>
          <a:ln w="76200">
            <a:solidFill>
              <a:srgbClr val="92D05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0" name="Line 17"/>
          <p:cNvSpPr>
            <a:spLocks noChangeShapeType="1"/>
          </p:cNvSpPr>
          <p:nvPr/>
        </p:nvSpPr>
        <p:spPr bwMode="auto">
          <a:xfrm flipH="1" flipV="1">
            <a:off x="5508625" y="765175"/>
            <a:ext cx="719138" cy="7191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1" name="Line 18"/>
          <p:cNvSpPr>
            <a:spLocks noChangeShapeType="1"/>
          </p:cNvSpPr>
          <p:nvPr/>
        </p:nvSpPr>
        <p:spPr bwMode="auto">
          <a:xfrm flipV="1">
            <a:off x="6227763" y="476250"/>
            <a:ext cx="73025" cy="1008063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2" name="Line 19"/>
          <p:cNvSpPr>
            <a:spLocks noChangeShapeType="1"/>
          </p:cNvSpPr>
          <p:nvPr/>
        </p:nvSpPr>
        <p:spPr bwMode="auto">
          <a:xfrm flipV="1">
            <a:off x="6227763" y="549275"/>
            <a:ext cx="792162" cy="9350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3" name="Line 20"/>
          <p:cNvSpPr>
            <a:spLocks noChangeShapeType="1"/>
          </p:cNvSpPr>
          <p:nvPr/>
        </p:nvSpPr>
        <p:spPr bwMode="auto">
          <a:xfrm flipV="1">
            <a:off x="6227763" y="1196975"/>
            <a:ext cx="936625" cy="2873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59" name="Line 26"/>
          <p:cNvSpPr>
            <a:spLocks noChangeShapeType="1"/>
          </p:cNvSpPr>
          <p:nvPr/>
        </p:nvSpPr>
        <p:spPr bwMode="auto">
          <a:xfrm flipV="1">
            <a:off x="1619250" y="3501007"/>
            <a:ext cx="1368574" cy="1512317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0" name="Line 28"/>
          <p:cNvSpPr>
            <a:spLocks noChangeShapeType="1"/>
          </p:cNvSpPr>
          <p:nvPr/>
        </p:nvSpPr>
        <p:spPr bwMode="auto">
          <a:xfrm flipV="1">
            <a:off x="611188" y="4941888"/>
            <a:ext cx="1009650" cy="57467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1" name="Line 29"/>
          <p:cNvSpPr>
            <a:spLocks noChangeShapeType="1"/>
          </p:cNvSpPr>
          <p:nvPr/>
        </p:nvSpPr>
        <p:spPr bwMode="auto">
          <a:xfrm flipV="1">
            <a:off x="1042988" y="5013325"/>
            <a:ext cx="577850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2" name="Line 30"/>
          <p:cNvSpPr>
            <a:spLocks noChangeShapeType="1"/>
          </p:cNvSpPr>
          <p:nvPr/>
        </p:nvSpPr>
        <p:spPr bwMode="auto">
          <a:xfrm>
            <a:off x="611188" y="4581525"/>
            <a:ext cx="1009650" cy="360363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63" name="Line 31"/>
          <p:cNvSpPr>
            <a:spLocks noChangeShapeType="1"/>
          </p:cNvSpPr>
          <p:nvPr/>
        </p:nvSpPr>
        <p:spPr bwMode="auto">
          <a:xfrm>
            <a:off x="1619250" y="5013325"/>
            <a:ext cx="576263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0" name="Line 38"/>
          <p:cNvSpPr>
            <a:spLocks noChangeShapeType="1"/>
          </p:cNvSpPr>
          <p:nvPr/>
        </p:nvSpPr>
        <p:spPr bwMode="auto">
          <a:xfrm>
            <a:off x="1619250" y="5013325"/>
            <a:ext cx="1008063" cy="431800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1" name="Line 39"/>
          <p:cNvSpPr>
            <a:spLocks noChangeShapeType="1"/>
          </p:cNvSpPr>
          <p:nvPr/>
        </p:nvSpPr>
        <p:spPr bwMode="auto">
          <a:xfrm flipH="1" flipV="1">
            <a:off x="6012160" y="3573016"/>
            <a:ext cx="1368673" cy="1369194"/>
          </a:xfrm>
          <a:prstGeom prst="line">
            <a:avLst/>
          </a:prstGeom>
          <a:noFill/>
          <a:ln w="76200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2" name="Line 40"/>
          <p:cNvSpPr>
            <a:spLocks noChangeShapeType="1"/>
          </p:cNvSpPr>
          <p:nvPr/>
        </p:nvSpPr>
        <p:spPr bwMode="auto">
          <a:xfrm flipV="1">
            <a:off x="6948488" y="4941888"/>
            <a:ext cx="431800" cy="1008062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3" name="Line 41"/>
          <p:cNvSpPr>
            <a:spLocks noChangeShapeType="1"/>
          </p:cNvSpPr>
          <p:nvPr/>
        </p:nvSpPr>
        <p:spPr bwMode="auto">
          <a:xfrm flipH="1" flipV="1">
            <a:off x="7380288" y="4941888"/>
            <a:ext cx="504825" cy="1150937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4" name="Line 42"/>
          <p:cNvSpPr>
            <a:spLocks noChangeShapeType="1"/>
          </p:cNvSpPr>
          <p:nvPr/>
        </p:nvSpPr>
        <p:spPr bwMode="auto">
          <a:xfrm flipH="1" flipV="1">
            <a:off x="7380288" y="4941888"/>
            <a:ext cx="1008062" cy="86360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5" name="Line 43"/>
          <p:cNvSpPr>
            <a:spLocks noChangeShapeType="1"/>
          </p:cNvSpPr>
          <p:nvPr/>
        </p:nvSpPr>
        <p:spPr bwMode="auto">
          <a:xfrm>
            <a:off x="7380288" y="4940300"/>
            <a:ext cx="863600" cy="73025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81" name="Line 49"/>
          <p:cNvSpPr>
            <a:spLocks noChangeShapeType="1"/>
          </p:cNvSpPr>
          <p:nvPr/>
        </p:nvSpPr>
        <p:spPr bwMode="auto">
          <a:xfrm flipH="1" flipV="1">
            <a:off x="4572000" y="3357563"/>
            <a:ext cx="0" cy="1584325"/>
          </a:xfrm>
          <a:prstGeom prst="line">
            <a:avLst/>
          </a:prstGeom>
          <a:noFill/>
          <a:ln w="76200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405" name="Rectangle 92"/>
          <p:cNvSpPr>
            <a:spLocks noChangeArrowheads="1"/>
          </p:cNvSpPr>
          <p:nvPr/>
        </p:nvSpPr>
        <p:spPr bwMode="auto">
          <a:xfrm>
            <a:off x="1588" y="2713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4407" name="Line 5"/>
          <p:cNvSpPr>
            <a:spLocks noChangeShapeType="1"/>
          </p:cNvSpPr>
          <p:nvPr/>
        </p:nvSpPr>
        <p:spPr bwMode="auto">
          <a:xfrm flipH="1">
            <a:off x="6357950" y="2714620"/>
            <a:ext cx="1773387" cy="19695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8143900" y="2000240"/>
            <a:ext cx="158750" cy="703262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14407" idx="0"/>
          </p:cNvCxnSpPr>
          <p:nvPr/>
        </p:nvCxnSpPr>
        <p:spPr>
          <a:xfrm>
            <a:off x="8131337" y="2714620"/>
            <a:ext cx="147637" cy="461964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Line 49"/>
          <p:cNvSpPr>
            <a:spLocks noChangeShapeType="1"/>
          </p:cNvSpPr>
          <p:nvPr/>
        </p:nvSpPr>
        <p:spPr bwMode="auto">
          <a:xfrm flipV="1">
            <a:off x="1000100" y="2786057"/>
            <a:ext cx="1732182" cy="45719"/>
          </a:xfrm>
          <a:prstGeom prst="line">
            <a:avLst/>
          </a:prstGeom>
          <a:noFill/>
          <a:ln w="76200">
            <a:solidFill>
              <a:srgbClr val="F975D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8" name="Line 49"/>
          <p:cNvSpPr>
            <a:spLocks noChangeShapeType="1"/>
          </p:cNvSpPr>
          <p:nvPr/>
        </p:nvSpPr>
        <p:spPr bwMode="auto">
          <a:xfrm flipH="1" flipV="1">
            <a:off x="4499992" y="764704"/>
            <a:ext cx="0" cy="1584325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398436" y="2244714"/>
            <a:ext cx="703262" cy="500066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857224" y="2857496"/>
            <a:ext cx="158750" cy="703262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0800000">
            <a:off x="3500430" y="500042"/>
            <a:ext cx="1000132" cy="285752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4357686" y="285728"/>
            <a:ext cx="642942" cy="35719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3901276" y="5099856"/>
            <a:ext cx="857256" cy="51594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4381" idx="0"/>
          </p:cNvCxnSpPr>
          <p:nvPr/>
        </p:nvCxnSpPr>
        <p:spPr>
          <a:xfrm rot="16200000" flipH="1">
            <a:off x="4333871" y="5180017"/>
            <a:ext cx="833448" cy="35719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0779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714612" y="2357430"/>
            <a:ext cx="3714750" cy="121443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1800" b="1" dirty="0" smtClean="0">
                <a:solidFill>
                  <a:srgbClr val="990000"/>
                </a:solidFill>
                <a:latin typeface="Times New Roman" pitchFamily="18" charset="0"/>
              </a:rPr>
              <a:t>ОСНОВЫ </a:t>
            </a:r>
            <a:br>
              <a:rPr lang="ru-RU" sz="1800" b="1" dirty="0" smtClean="0">
                <a:solidFill>
                  <a:srgbClr val="990000"/>
                </a:solidFill>
                <a:latin typeface="Times New Roman" pitchFamily="18" charset="0"/>
              </a:rPr>
            </a:br>
            <a:r>
              <a:rPr lang="ru-RU" sz="1800" b="1" dirty="0" err="1" smtClean="0">
                <a:solidFill>
                  <a:srgbClr val="990000"/>
                </a:solidFill>
                <a:latin typeface="Times New Roman" pitchFamily="18" charset="0"/>
              </a:rPr>
              <a:t>ПРЕДПРИНИМАТЕЛЬСкой</a:t>
            </a:r>
            <a:r>
              <a:rPr lang="ru-RU" sz="1800" b="1" dirty="0" smtClean="0">
                <a:solidFill>
                  <a:srgbClr val="990000"/>
                </a:solidFill>
                <a:latin typeface="Times New Roman" pitchFamily="18" charset="0"/>
              </a:rPr>
              <a:t> деятельности</a:t>
            </a:r>
            <a:r>
              <a:rPr lang="ru-RU" sz="2200" b="1" dirty="0" smtClean="0">
                <a:solidFill>
                  <a:srgbClr val="990000"/>
                </a:solidFill>
                <a:latin typeface="Times New Roman" pitchFamily="18" charset="0"/>
              </a:rPr>
              <a:t/>
            </a:r>
            <a:br>
              <a:rPr lang="ru-RU" sz="2200" b="1" dirty="0" smtClean="0">
                <a:solidFill>
                  <a:srgbClr val="990000"/>
                </a:solidFill>
                <a:latin typeface="Times New Roman" pitchFamily="18" charset="0"/>
              </a:rPr>
            </a:br>
            <a:r>
              <a:rPr lang="ru-RU" sz="1300" b="1" i="1" dirty="0" err="1" smtClean="0">
                <a:solidFill>
                  <a:srgbClr val="0070C0"/>
                </a:solidFill>
              </a:rPr>
              <a:t>Познавательная-экскурсия</a:t>
            </a:r>
            <a:r>
              <a:rPr lang="en-US" sz="1600" dirty="0" smtClean="0">
                <a:solidFill>
                  <a:srgbClr val="990000"/>
                </a:solidFill>
                <a:latin typeface="Times New Roman" pitchFamily="18" charset="0"/>
              </a:rPr>
              <a:t/>
            </a:r>
            <a:br>
              <a:rPr lang="en-US" sz="1600" dirty="0" smtClean="0">
                <a:solidFill>
                  <a:srgbClr val="990000"/>
                </a:solidFill>
                <a:latin typeface="Times New Roman" pitchFamily="18" charset="0"/>
              </a:rPr>
            </a:br>
            <a:endParaRPr lang="ru-RU" sz="1600" b="1" i="1" dirty="0" smtClean="0">
              <a:solidFill>
                <a:srgbClr val="0070C0"/>
              </a:solidFill>
            </a:endParaRPr>
          </a:p>
        </p:txBody>
      </p:sp>
      <p:sp>
        <p:nvSpPr>
          <p:cNvPr id="14339" name="Line 5"/>
          <p:cNvSpPr>
            <a:spLocks noChangeShapeType="1"/>
          </p:cNvSpPr>
          <p:nvPr/>
        </p:nvSpPr>
        <p:spPr bwMode="auto">
          <a:xfrm flipH="1" flipV="1">
            <a:off x="1979613" y="1268413"/>
            <a:ext cx="1079500" cy="1152525"/>
          </a:xfrm>
          <a:prstGeom prst="line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6148" name="Line 6"/>
          <p:cNvSpPr>
            <a:spLocks noChangeShapeType="1"/>
          </p:cNvSpPr>
          <p:nvPr/>
        </p:nvSpPr>
        <p:spPr bwMode="auto">
          <a:xfrm flipH="1">
            <a:off x="971550" y="1268413"/>
            <a:ext cx="1008063" cy="431800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49" name="Line 7"/>
          <p:cNvSpPr>
            <a:spLocks noChangeShapeType="1"/>
          </p:cNvSpPr>
          <p:nvPr/>
        </p:nvSpPr>
        <p:spPr bwMode="auto">
          <a:xfrm flipH="1" flipV="1">
            <a:off x="1116013" y="765175"/>
            <a:ext cx="863600" cy="503238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0" name="Line 8"/>
          <p:cNvSpPr>
            <a:spLocks noChangeShapeType="1"/>
          </p:cNvSpPr>
          <p:nvPr/>
        </p:nvSpPr>
        <p:spPr bwMode="auto">
          <a:xfrm flipV="1">
            <a:off x="1979613" y="549275"/>
            <a:ext cx="360362" cy="719138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1" name="Line 13"/>
          <p:cNvSpPr>
            <a:spLocks noChangeShapeType="1"/>
          </p:cNvSpPr>
          <p:nvPr/>
        </p:nvSpPr>
        <p:spPr bwMode="auto">
          <a:xfrm flipV="1">
            <a:off x="1042988" y="1268413"/>
            <a:ext cx="936625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2" name="Line 15"/>
          <p:cNvSpPr>
            <a:spLocks noChangeShapeType="1"/>
          </p:cNvSpPr>
          <p:nvPr/>
        </p:nvSpPr>
        <p:spPr bwMode="auto">
          <a:xfrm flipV="1">
            <a:off x="5651500" y="1484313"/>
            <a:ext cx="576263" cy="1008062"/>
          </a:xfrm>
          <a:prstGeom prst="line">
            <a:avLst/>
          </a:prstGeom>
          <a:noFill/>
          <a:ln w="76200">
            <a:solidFill>
              <a:srgbClr val="92D05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3" name="Line 17"/>
          <p:cNvSpPr>
            <a:spLocks noChangeShapeType="1"/>
          </p:cNvSpPr>
          <p:nvPr/>
        </p:nvSpPr>
        <p:spPr bwMode="auto">
          <a:xfrm flipH="1" flipV="1">
            <a:off x="5508625" y="765175"/>
            <a:ext cx="719138" cy="7191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4" name="Line 18"/>
          <p:cNvSpPr>
            <a:spLocks noChangeShapeType="1"/>
          </p:cNvSpPr>
          <p:nvPr/>
        </p:nvSpPr>
        <p:spPr bwMode="auto">
          <a:xfrm flipV="1">
            <a:off x="6227763" y="476250"/>
            <a:ext cx="73025" cy="1008063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5" name="Line 19"/>
          <p:cNvSpPr>
            <a:spLocks noChangeShapeType="1"/>
          </p:cNvSpPr>
          <p:nvPr/>
        </p:nvSpPr>
        <p:spPr bwMode="auto">
          <a:xfrm flipV="1">
            <a:off x="6227763" y="549275"/>
            <a:ext cx="792162" cy="9350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6" name="Line 20"/>
          <p:cNvSpPr>
            <a:spLocks noChangeShapeType="1"/>
          </p:cNvSpPr>
          <p:nvPr/>
        </p:nvSpPr>
        <p:spPr bwMode="auto">
          <a:xfrm flipV="1">
            <a:off x="6227763" y="1196975"/>
            <a:ext cx="936625" cy="28733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7" name="Line 26"/>
          <p:cNvSpPr>
            <a:spLocks noChangeShapeType="1"/>
          </p:cNvSpPr>
          <p:nvPr/>
        </p:nvSpPr>
        <p:spPr bwMode="auto">
          <a:xfrm flipV="1">
            <a:off x="1619250" y="3500438"/>
            <a:ext cx="1368425" cy="1512887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8" name="Line 28"/>
          <p:cNvSpPr>
            <a:spLocks noChangeShapeType="1"/>
          </p:cNvSpPr>
          <p:nvPr/>
        </p:nvSpPr>
        <p:spPr bwMode="auto">
          <a:xfrm flipV="1">
            <a:off x="611188" y="4941888"/>
            <a:ext cx="1009650" cy="57467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9" name="Line 29"/>
          <p:cNvSpPr>
            <a:spLocks noChangeShapeType="1"/>
          </p:cNvSpPr>
          <p:nvPr/>
        </p:nvSpPr>
        <p:spPr bwMode="auto">
          <a:xfrm flipV="1">
            <a:off x="1042988" y="5013325"/>
            <a:ext cx="577850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0" name="Line 30"/>
          <p:cNvSpPr>
            <a:spLocks noChangeShapeType="1"/>
          </p:cNvSpPr>
          <p:nvPr/>
        </p:nvSpPr>
        <p:spPr bwMode="auto">
          <a:xfrm>
            <a:off x="611188" y="4581525"/>
            <a:ext cx="1009650" cy="360363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1" name="Line 31"/>
          <p:cNvSpPr>
            <a:spLocks noChangeShapeType="1"/>
          </p:cNvSpPr>
          <p:nvPr/>
        </p:nvSpPr>
        <p:spPr bwMode="auto">
          <a:xfrm>
            <a:off x="1619250" y="5013325"/>
            <a:ext cx="576263" cy="1152525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2" name="Line 38"/>
          <p:cNvSpPr>
            <a:spLocks noChangeShapeType="1"/>
          </p:cNvSpPr>
          <p:nvPr/>
        </p:nvSpPr>
        <p:spPr bwMode="auto">
          <a:xfrm>
            <a:off x="1619250" y="5013325"/>
            <a:ext cx="1008063" cy="431800"/>
          </a:xfrm>
          <a:prstGeom prst="line">
            <a:avLst/>
          </a:prstGeom>
          <a:noFill/>
          <a:ln w="28575">
            <a:solidFill>
              <a:srgbClr val="00CC99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71" name="Line 39"/>
          <p:cNvSpPr>
            <a:spLocks noChangeShapeType="1"/>
          </p:cNvSpPr>
          <p:nvPr/>
        </p:nvSpPr>
        <p:spPr bwMode="auto">
          <a:xfrm flipH="1" flipV="1">
            <a:off x="6011863" y="3573463"/>
            <a:ext cx="1368425" cy="1368425"/>
          </a:xfrm>
          <a:prstGeom prst="line">
            <a:avLst/>
          </a:prstGeom>
          <a:noFill/>
          <a:ln w="76200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6164" name="Line 40"/>
          <p:cNvSpPr>
            <a:spLocks noChangeShapeType="1"/>
          </p:cNvSpPr>
          <p:nvPr/>
        </p:nvSpPr>
        <p:spPr bwMode="auto">
          <a:xfrm flipV="1">
            <a:off x="6948488" y="4941888"/>
            <a:ext cx="431800" cy="1008062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5" name="Line 41"/>
          <p:cNvSpPr>
            <a:spLocks noChangeShapeType="1"/>
          </p:cNvSpPr>
          <p:nvPr/>
        </p:nvSpPr>
        <p:spPr bwMode="auto">
          <a:xfrm flipH="1" flipV="1">
            <a:off x="7380288" y="4941888"/>
            <a:ext cx="504825" cy="1150937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6" name="Line 42"/>
          <p:cNvSpPr>
            <a:spLocks noChangeShapeType="1"/>
          </p:cNvSpPr>
          <p:nvPr/>
        </p:nvSpPr>
        <p:spPr bwMode="auto">
          <a:xfrm flipH="1" flipV="1">
            <a:off x="7380288" y="4941888"/>
            <a:ext cx="1008062" cy="86360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67" name="Line 43"/>
          <p:cNvSpPr>
            <a:spLocks noChangeShapeType="1"/>
          </p:cNvSpPr>
          <p:nvPr/>
        </p:nvSpPr>
        <p:spPr bwMode="auto">
          <a:xfrm>
            <a:off x="7380288" y="4940300"/>
            <a:ext cx="863600" cy="73025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4381" name="Line 49"/>
          <p:cNvSpPr>
            <a:spLocks noChangeShapeType="1"/>
          </p:cNvSpPr>
          <p:nvPr/>
        </p:nvSpPr>
        <p:spPr bwMode="auto">
          <a:xfrm flipH="1" flipV="1">
            <a:off x="4572000" y="3357563"/>
            <a:ext cx="0" cy="1584325"/>
          </a:xfrm>
          <a:prstGeom prst="line">
            <a:avLst/>
          </a:prstGeom>
          <a:noFill/>
          <a:ln w="76200">
            <a:solidFill>
              <a:schemeClr val="bg1">
                <a:lumMod val="65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6169" name="Rectangle 92"/>
          <p:cNvSpPr>
            <a:spLocks noChangeArrowheads="1"/>
          </p:cNvSpPr>
          <p:nvPr/>
        </p:nvSpPr>
        <p:spPr bwMode="auto">
          <a:xfrm>
            <a:off x="1588" y="27130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70" name="Line 5"/>
          <p:cNvSpPr>
            <a:spLocks noChangeShapeType="1"/>
          </p:cNvSpPr>
          <p:nvPr/>
        </p:nvSpPr>
        <p:spPr bwMode="auto">
          <a:xfrm flipH="1">
            <a:off x="6357938" y="2714625"/>
            <a:ext cx="1773237" cy="1905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8143875" y="2000250"/>
            <a:ext cx="158750" cy="703263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>
            <a:stCxn id="6170" idx="0"/>
          </p:cNvCxnSpPr>
          <p:nvPr/>
        </p:nvCxnSpPr>
        <p:spPr>
          <a:xfrm>
            <a:off x="8131175" y="2714625"/>
            <a:ext cx="147638" cy="461963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73" name="Line 49"/>
          <p:cNvSpPr>
            <a:spLocks noChangeShapeType="1"/>
          </p:cNvSpPr>
          <p:nvPr/>
        </p:nvSpPr>
        <p:spPr bwMode="auto">
          <a:xfrm flipV="1">
            <a:off x="1000125" y="2786063"/>
            <a:ext cx="1731963" cy="46037"/>
          </a:xfrm>
          <a:prstGeom prst="line">
            <a:avLst/>
          </a:prstGeom>
          <a:noFill/>
          <a:ln w="76200">
            <a:solidFill>
              <a:srgbClr val="F975D6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74" name="Line 49"/>
          <p:cNvSpPr>
            <a:spLocks noChangeShapeType="1"/>
          </p:cNvSpPr>
          <p:nvPr/>
        </p:nvSpPr>
        <p:spPr bwMode="auto">
          <a:xfrm flipH="1" flipV="1">
            <a:off x="4500563" y="765175"/>
            <a:ext cx="0" cy="1584325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398462" y="2244726"/>
            <a:ext cx="703263" cy="500062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857250" y="2857500"/>
            <a:ext cx="158750" cy="703263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0800000">
            <a:off x="3429000" y="685800"/>
            <a:ext cx="1016000" cy="142875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4357688" y="428625"/>
            <a:ext cx="642938" cy="357187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3901282" y="5099844"/>
            <a:ext cx="857250" cy="515937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4381" idx="0"/>
          </p:cNvCxnSpPr>
          <p:nvPr/>
        </p:nvCxnSpPr>
        <p:spPr>
          <a:xfrm rot="16200000" flipH="1">
            <a:off x="4333875" y="5180013"/>
            <a:ext cx="833437" cy="3571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81" name="Rectangle 1"/>
          <p:cNvSpPr>
            <a:spLocks noChangeArrowheads="1"/>
          </p:cNvSpPr>
          <p:nvPr/>
        </p:nvSpPr>
        <p:spPr bwMode="auto">
          <a:xfrm rot="-3574537">
            <a:off x="5014120" y="1716881"/>
            <a:ext cx="14906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 dirty="0">
                <a:cs typeface="Times New Roman" pitchFamily="18" charset="0"/>
                <a:hlinkClick r:id="rId2" action="ppaction://hlinkfile"/>
              </a:rPr>
              <a:t>Правовая база</a:t>
            </a:r>
            <a:endParaRPr lang="ru-RU" dirty="0"/>
          </a:p>
        </p:txBody>
      </p:sp>
      <p:sp>
        <p:nvSpPr>
          <p:cNvPr id="6182" name="Rectangle 2"/>
          <p:cNvSpPr>
            <a:spLocks noChangeArrowheads="1"/>
          </p:cNvSpPr>
          <p:nvPr/>
        </p:nvSpPr>
        <p:spPr bwMode="auto">
          <a:xfrm>
            <a:off x="6553200" y="21336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Сущность </a:t>
            </a:r>
            <a:endParaRPr lang="ru-RU" sz="900"/>
          </a:p>
          <a:p>
            <a:pPr algn="ctr" eaLnBrk="0" hangingPunct="0"/>
            <a:r>
              <a:rPr lang="ru-RU" sz="1200" b="1">
                <a:cs typeface="Times New Roman" pitchFamily="18" charset="0"/>
              </a:rPr>
              <a:t>и система</a:t>
            </a:r>
            <a:endParaRPr lang="ru-RU"/>
          </a:p>
        </p:txBody>
      </p:sp>
      <p:sp>
        <p:nvSpPr>
          <p:cNvPr id="6183" name="Rectangle 3"/>
          <p:cNvSpPr>
            <a:spLocks noChangeArrowheads="1"/>
          </p:cNvSpPr>
          <p:nvPr/>
        </p:nvSpPr>
        <p:spPr bwMode="auto">
          <a:xfrm rot="-5400000">
            <a:off x="3643313" y="1385887"/>
            <a:ext cx="1219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Тактика</a:t>
            </a:r>
            <a:endParaRPr lang="ru-RU"/>
          </a:p>
        </p:txBody>
      </p:sp>
      <p:sp>
        <p:nvSpPr>
          <p:cNvPr id="6184" name="Rectangle 4"/>
          <p:cNvSpPr>
            <a:spLocks noChangeArrowheads="1"/>
          </p:cNvSpPr>
          <p:nvPr/>
        </p:nvSpPr>
        <p:spPr bwMode="auto">
          <a:xfrm rot="2738986">
            <a:off x="2148682" y="1481931"/>
            <a:ext cx="1066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200" b="1">
                <a:cs typeface="Times New Roman" pitchFamily="18" charset="0"/>
              </a:rPr>
              <a:t>Стратегия</a:t>
            </a:r>
            <a:endParaRPr lang="ru-RU"/>
          </a:p>
        </p:txBody>
      </p:sp>
      <p:sp>
        <p:nvSpPr>
          <p:cNvPr id="6185" name="Rectangle 5"/>
          <p:cNvSpPr>
            <a:spLocks noChangeArrowheads="1"/>
          </p:cNvSpPr>
          <p:nvPr/>
        </p:nvSpPr>
        <p:spPr bwMode="auto">
          <a:xfrm>
            <a:off x="990600" y="22098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Риски и безопасность</a:t>
            </a:r>
            <a:endParaRPr lang="ru-RU"/>
          </a:p>
        </p:txBody>
      </p:sp>
      <p:sp>
        <p:nvSpPr>
          <p:cNvPr id="6186" name="Rectangle 6"/>
          <p:cNvSpPr>
            <a:spLocks noChangeArrowheads="1"/>
          </p:cNvSpPr>
          <p:nvPr/>
        </p:nvSpPr>
        <p:spPr bwMode="auto">
          <a:xfrm rot="2744571">
            <a:off x="6002338" y="3922713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Среда и развитие</a:t>
            </a:r>
            <a:endParaRPr lang="ru-RU" sz="900"/>
          </a:p>
          <a:p>
            <a:pPr algn="ctr" eaLnBrk="0" hangingPunct="0"/>
            <a:r>
              <a:rPr lang="ru-RU" sz="1200" b="1">
                <a:cs typeface="Times New Roman" pitchFamily="18" charset="0"/>
              </a:rPr>
              <a:t>предп-ва</a:t>
            </a:r>
            <a:endParaRPr lang="ru-RU"/>
          </a:p>
        </p:txBody>
      </p:sp>
      <p:sp>
        <p:nvSpPr>
          <p:cNvPr id="6187" name="Rectangle 7"/>
          <p:cNvSpPr>
            <a:spLocks noChangeArrowheads="1"/>
          </p:cNvSpPr>
          <p:nvPr/>
        </p:nvSpPr>
        <p:spPr bwMode="auto">
          <a:xfrm rot="-5400000">
            <a:off x="3412332" y="4055268"/>
            <a:ext cx="1714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Организ.формы</a:t>
            </a:r>
            <a:endParaRPr lang="ru-RU" sz="900" b="1"/>
          </a:p>
          <a:p>
            <a:pPr algn="ctr" eaLnBrk="0" hangingPunct="0"/>
            <a:r>
              <a:rPr lang="ru-RU" sz="1200" b="1">
                <a:cs typeface="Times New Roman" pitchFamily="18" charset="0"/>
              </a:rPr>
              <a:t>и управление</a:t>
            </a:r>
            <a:endParaRPr lang="ru-RU" b="1"/>
          </a:p>
        </p:txBody>
      </p:sp>
      <p:sp>
        <p:nvSpPr>
          <p:cNvPr id="6188" name="Rectangle 8"/>
          <p:cNvSpPr>
            <a:spLocks noChangeArrowheads="1"/>
          </p:cNvSpPr>
          <p:nvPr/>
        </p:nvSpPr>
        <p:spPr bwMode="auto">
          <a:xfrm rot="-2922536">
            <a:off x="1079500" y="3810000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1200" b="1">
                <a:cs typeface="Times New Roman" pitchFamily="18" charset="0"/>
              </a:rPr>
              <a:t>Информация</a:t>
            </a:r>
            <a:endParaRPr lang="ru-RU" sz="900"/>
          </a:p>
          <a:p>
            <a:pPr algn="ctr" eaLnBrk="0" hangingPunct="0"/>
            <a:r>
              <a:rPr lang="ru-RU" sz="1200" b="1">
                <a:cs typeface="Times New Roman" pitchFamily="18" charset="0"/>
              </a:rPr>
              <a:t>в бизнесе</a:t>
            </a:r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 rot="355210">
            <a:off x="7572396" y="4643446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hlinkClick r:id="rId3" action="ppaction://hlinksldjump"/>
              </a:rPr>
              <a:t>Виды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216943802"/>
              </p:ext>
            </p:extLst>
          </p:nvPr>
        </p:nvGraphicFramePr>
        <p:xfrm>
          <a:off x="179512" y="214001"/>
          <a:ext cx="8784976" cy="6512767"/>
        </p:xfrm>
        <a:graphic>
          <a:graphicData uri="http://schemas.openxmlformats.org/presentationml/2006/ole">
            <p:oleObj spid="_x0000_s2052" name="Слайд" r:id="rId3" imgW="3959215" imgH="2970107" progId="PowerPoint.Slide.12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716016" y="59492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 rot="258596">
            <a:off x="7452320" y="4365104"/>
            <a:ext cx="10147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Страховое</a:t>
            </a:r>
            <a:endParaRPr lang="ru-RU" sz="1200" b="1" dirty="0"/>
          </a:p>
        </p:txBody>
      </p:sp>
    </p:spTree>
    <p:extLst>
      <p:ext uri="{BB962C8B-B14F-4D97-AF65-F5344CB8AC3E}">
        <p14:creationId xmlns="" xmlns:p14="http://schemas.microsoft.com/office/powerpoint/2010/main" val="786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7988300" cy="69215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/>
            <a:r>
              <a:rPr lang="ru-RU" sz="3200" b="1" dirty="0" smtClean="0"/>
              <a:t>Структура учебного элемента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836613"/>
            <a:ext cx="8964612" cy="590550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500" smtClean="0"/>
              <a:t>     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smtClean="0"/>
              <a:t>Учебный элемент, как правило, состоит: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   </a:t>
            </a:r>
            <a:r>
              <a:rPr lang="ru-RU" sz="1800" smtClean="0">
                <a:solidFill>
                  <a:schemeClr val="accent2"/>
                </a:solidFill>
              </a:rPr>
              <a:t>Для </a:t>
            </a:r>
            <a:r>
              <a:rPr lang="ru-RU" sz="1800" b="1" smtClean="0">
                <a:solidFill>
                  <a:schemeClr val="accent2"/>
                </a:solidFill>
              </a:rPr>
              <a:t>гуманитарных (теоретических) дисциплин</a:t>
            </a:r>
            <a:r>
              <a:rPr lang="ru-RU" sz="1800" smtClean="0">
                <a:solidFill>
                  <a:schemeClr val="accent2"/>
                </a:solidFill>
              </a:rPr>
              <a:t> из: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четко сформулированной учебной цели для обучаемого;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глоссария основных понятий и терминов для данной темы;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структурно-логических, структурно-смысловых схем, рисунков, графиков и т.д.;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кратких сведений из теории;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заданий для самопроверки,  самоконтроля и проблемно-ситуативных (кейсовых) заданий;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тестового контроля усвоения учебного элемента;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списка основной и дополнительной литературы;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</a:pPr>
            <a:r>
              <a:rPr lang="ru-RU" sz="1800" b="1" smtClean="0"/>
              <a:t>электронной презентации учебного элемента.</a:t>
            </a:r>
          </a:p>
          <a:p>
            <a:pPr eaLnBrk="1" hangingPunct="1">
              <a:lnSpc>
                <a:spcPct val="80000"/>
              </a:lnSpc>
            </a:pPr>
            <a:endParaRPr lang="ru-RU" sz="18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800" b="1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357</TotalTime>
  <Words>2642</Words>
  <Application>Microsoft Office PowerPoint</Application>
  <PresentationFormat>Экран (4:3)</PresentationFormat>
  <Paragraphs>339</Paragraphs>
  <Slides>28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Трек</vt:lpstr>
      <vt:lpstr>Acrobat Document</vt:lpstr>
      <vt:lpstr>Document</vt:lpstr>
      <vt:lpstr>Слайд</vt:lpstr>
      <vt:lpstr>Слайд 1</vt:lpstr>
      <vt:lpstr>Курс  «Основы  предпринимательсКОЙ  деятельности»,  часть-2  «Организация малого бизнеса и менеджмент» (Электронно - Цифровая модель  УМКД в слайдах и схемах) </vt:lpstr>
      <vt:lpstr>Что такое предпринимательство?</vt:lpstr>
      <vt:lpstr>Стремление</vt:lpstr>
      <vt:lpstr>Возможность</vt:lpstr>
      <vt:lpstr>Opportunity Recognition</vt:lpstr>
      <vt:lpstr>Имеются ли для этого необходимые ресурсы</vt:lpstr>
      <vt:lpstr>Риск</vt:lpstr>
      <vt:lpstr>Виды предпринимательства</vt:lpstr>
      <vt:lpstr>Бизнес-мышление</vt:lpstr>
      <vt:lpstr>Бизнес-мышление</vt:lpstr>
      <vt:lpstr>Слайд 12</vt:lpstr>
      <vt:lpstr>Слайд 13</vt:lpstr>
      <vt:lpstr>Какова цель данного курса?</vt:lpstr>
      <vt:lpstr>Слайд 15</vt:lpstr>
      <vt:lpstr>   Рекомендуемая литература Основная  </vt:lpstr>
      <vt:lpstr>ЛИТЕРАТУРА Дополнительная</vt:lpstr>
      <vt:lpstr>Слайд 18</vt:lpstr>
      <vt:lpstr> Вопросы к зачету, 8-й семестр (ОЗО) </vt:lpstr>
      <vt:lpstr>Продолжение</vt:lpstr>
      <vt:lpstr> Пошаговый алгоритм  творческого процесса разработки модели  когнитивной карты  знаний (мастер – карты)  содержит операции: </vt:lpstr>
      <vt:lpstr> Как рисовать Интеллект – карту «Шаг за шагом»?  </vt:lpstr>
      <vt:lpstr>Слайд 23</vt:lpstr>
      <vt:lpstr> Творческое задание  для СРС и аттестации  </vt:lpstr>
      <vt:lpstr>ТЕМА Познавательная-экскурсия</vt:lpstr>
      <vt:lpstr>ОСНОВЫ  ПРЕДПРИНИМАТЕЛЬСкой деятельности Познавательная-экскурсия </vt:lpstr>
      <vt:lpstr>Слайд 27</vt:lpstr>
      <vt:lpstr>Структура учебного элемента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 «Основы  предпринимательства и бизнеса» (в схемах) </dc:title>
  <dc:creator>Каунов</dc:creator>
  <cp:lastModifiedBy>Пользователь</cp:lastModifiedBy>
  <cp:revision>43</cp:revision>
  <dcterms:created xsi:type="dcterms:W3CDTF">2019-02-18T05:06:09Z</dcterms:created>
  <dcterms:modified xsi:type="dcterms:W3CDTF">2020-03-22T17:14:24Z</dcterms:modified>
</cp:coreProperties>
</file>