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6" r:id="rId7"/>
    <p:sldId id="265" r:id="rId8"/>
    <p:sldId id="261" r:id="rId9"/>
    <p:sldId id="262" r:id="rId10"/>
    <p:sldId id="270" r:id="rId11"/>
    <p:sldId id="275" r:id="rId12"/>
    <p:sldId id="276" r:id="rId13"/>
    <p:sldId id="271" r:id="rId14"/>
    <p:sldId id="272" r:id="rId15"/>
    <p:sldId id="273" r:id="rId16"/>
    <p:sldId id="274" r:id="rId17"/>
    <p:sldId id="277" r:id="rId18"/>
    <p:sldId id="264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1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E7A3EF80-09AA-4E3C-B8F4-BD43657D00D0}" type="datetimeFigureOut">
              <a:rPr lang="ru-RU" smtClean="0"/>
              <a:pPr/>
              <a:t>11.10.2020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2CDA7EF5-8156-45F9-B015-B13B9F29CD3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7A3EF80-09AA-4E3C-B8F4-BD43657D00D0}" type="datetimeFigureOut">
              <a:rPr lang="ru-RU" smtClean="0"/>
              <a:pPr/>
              <a:t>11.10.2020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CDA7EF5-8156-45F9-B015-B13B9F29CD3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7A3EF80-09AA-4E3C-B8F4-BD43657D00D0}" type="datetimeFigureOut">
              <a:rPr lang="ru-RU" smtClean="0"/>
              <a:pPr/>
              <a:t>11.10.2020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CDA7EF5-8156-45F9-B015-B13B9F29CD3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7A3EF80-09AA-4E3C-B8F4-BD43657D00D0}" type="datetimeFigureOut">
              <a:rPr lang="ru-RU" smtClean="0"/>
              <a:pPr/>
              <a:t>11.10.2020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CDA7EF5-8156-45F9-B015-B13B9F29CD3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7A3EF80-09AA-4E3C-B8F4-BD43657D00D0}" type="datetimeFigureOut">
              <a:rPr lang="ru-RU" smtClean="0"/>
              <a:pPr/>
              <a:t>11.10.2020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CDA7EF5-8156-45F9-B015-B13B9F29CD3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7A3EF80-09AA-4E3C-B8F4-BD43657D00D0}" type="datetimeFigureOut">
              <a:rPr lang="ru-RU" smtClean="0"/>
              <a:pPr/>
              <a:t>11.10.2020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CDA7EF5-8156-45F9-B015-B13B9F29CD3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7A3EF80-09AA-4E3C-B8F4-BD43657D00D0}" type="datetimeFigureOut">
              <a:rPr lang="ru-RU" smtClean="0"/>
              <a:pPr/>
              <a:t>11.10.2020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CDA7EF5-8156-45F9-B015-B13B9F29CD3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E7A3EF80-09AA-4E3C-B8F4-BD43657D00D0}" type="datetimeFigureOut">
              <a:rPr lang="ru-RU" smtClean="0"/>
              <a:pPr/>
              <a:t>11.10.2020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CDA7EF5-8156-45F9-B015-B13B9F29CD3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E7A3EF80-09AA-4E3C-B8F4-BD43657D00D0}" type="datetimeFigureOut">
              <a:rPr lang="ru-RU" smtClean="0"/>
              <a:pPr/>
              <a:t>11.10.2020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2CDA7EF5-8156-45F9-B015-B13B9F29CD3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7A3EF80-09AA-4E3C-B8F4-BD43657D00D0}" type="datetimeFigureOut">
              <a:rPr lang="ru-RU" smtClean="0"/>
              <a:pPr/>
              <a:t>11.10.2020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CDA7EF5-8156-45F9-B015-B13B9F29CD3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7A3EF80-09AA-4E3C-B8F4-BD43657D00D0}" type="datetimeFigureOut">
              <a:rPr lang="ru-RU" smtClean="0"/>
              <a:pPr/>
              <a:t>11.10.2020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CDA7EF5-8156-45F9-B015-B13B9F29CD3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E7A3EF80-09AA-4E3C-B8F4-BD43657D00D0}" type="datetimeFigureOut">
              <a:rPr lang="ru-RU" smtClean="0"/>
              <a:pPr/>
              <a:t>11.10.2020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2CDA7EF5-8156-45F9-B015-B13B9F29CD3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1268760"/>
            <a:ext cx="7772400" cy="1752600"/>
          </a:xfrm>
        </p:spPr>
        <p:txBody>
          <a:bodyPr>
            <a:normAutofit fontScale="90000"/>
          </a:bodyPr>
          <a:lstStyle/>
          <a:p>
            <a:r>
              <a:rPr lang="ru-RU" sz="5400" smtClean="0"/>
              <a:t>Современные формы организации обучения</a:t>
            </a:r>
            <a:endParaRPr lang="ru-RU" sz="5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03648" y="3140968"/>
            <a:ext cx="6400800" cy="2337792"/>
          </a:xfrm>
        </p:spPr>
        <p:txBody>
          <a:bodyPr>
            <a:normAutofit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067508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dirty="0" smtClean="0"/>
              <a:t>История развития форм обучения </a:t>
            </a:r>
          </a:p>
          <a:p>
            <a:pPr lvl="0"/>
            <a:r>
              <a:rPr lang="ru-RU" dirty="0" smtClean="0"/>
              <a:t>Характеристика современных форм обучения</a:t>
            </a:r>
          </a:p>
          <a:p>
            <a:pPr lvl="0"/>
            <a:r>
              <a:rPr lang="ru-RU" dirty="0" smtClean="0"/>
              <a:t>Классификация форм организации обучения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Содержание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980518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Уточнить историю развития форм обучения</a:t>
            </a:r>
            <a:endParaRPr lang="ru-RU" dirty="0"/>
          </a:p>
          <a:p>
            <a:r>
              <a:rPr lang="ru-RU" dirty="0" smtClean="0"/>
              <a:t>Рассмотреть характеристику современных форм обучения</a:t>
            </a:r>
          </a:p>
          <a:p>
            <a:r>
              <a:rPr lang="ru-RU" dirty="0" smtClean="0"/>
              <a:t>Выявить классификацию форм организации обучения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843051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b="1" dirty="0" smtClean="0"/>
              <a:t>Конференция</a:t>
            </a:r>
            <a:r>
              <a:rPr lang="ru-RU" dirty="0" smtClean="0"/>
              <a:t> - это комплексная форма обобщения результатов, подведения итогов самостоятельной (под руководством учителя) исследовательской деятельности учащихся.</a:t>
            </a:r>
          </a:p>
          <a:p>
            <a:r>
              <a:rPr lang="ru-RU" b="1" dirty="0" smtClean="0"/>
              <a:t>Консультации</a:t>
            </a:r>
            <a:r>
              <a:rPr lang="ru-RU" dirty="0" smtClean="0"/>
              <a:t> - особый вид вспомогательных учебных занятий, строящийся на основе индивидуального подхода к учащимся и имеющий целью помочь отдельным учащимся лучше понять и усвоить то из ранее пройденного материала, что почему-то ими не было в достаточной степени понято и усвоено в своё время.</a:t>
            </a:r>
          </a:p>
          <a:p>
            <a:r>
              <a:rPr lang="ru-RU" b="1" dirty="0" smtClean="0"/>
              <a:t>Факультатив</a:t>
            </a:r>
            <a:r>
              <a:rPr lang="ru-RU" dirty="0" smtClean="0"/>
              <a:t> – форма организации обучения во внеурочное время, направленная на расширение и углубление знаний, навыков и умений учащихся по учебным предметам в соответствии с их запросами, склонностями и способностями, удовлетворение повышенного интереса к предмету.</a:t>
            </a:r>
          </a:p>
          <a:p>
            <a:pPr>
              <a:buNone/>
            </a:pPr>
            <a:endParaRPr lang="ru-RU" dirty="0"/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Глоссарий основный понятий и терминов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275134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314595"/>
          </a:xfrm>
        </p:spPr>
        <p:txBody>
          <a:bodyPr>
            <a:normAutofit fontScale="92500" lnSpcReduction="20000"/>
          </a:bodyPr>
          <a:lstStyle/>
          <a:p>
            <a:r>
              <a:rPr lang="ru-RU" b="1" dirty="0" smtClean="0"/>
              <a:t>Семинар</a:t>
            </a:r>
            <a:r>
              <a:rPr lang="ru-RU" dirty="0" smtClean="0"/>
              <a:t> - групповые практические занятия под руководством преподавателя в высшем учебном заведении.</a:t>
            </a:r>
          </a:p>
          <a:p>
            <a:r>
              <a:rPr lang="ru-RU" b="1" dirty="0" smtClean="0"/>
              <a:t>Урок</a:t>
            </a:r>
            <a:r>
              <a:rPr lang="ru-RU" dirty="0" smtClean="0"/>
              <a:t> - это основная форма организации обучения, при которой учитель в течение строго установленного времени (чаще всего 45 минут).</a:t>
            </a:r>
          </a:p>
          <a:p>
            <a:r>
              <a:rPr lang="ru-RU" b="1" dirty="0" smtClean="0"/>
              <a:t>Олимпиада</a:t>
            </a:r>
            <a:r>
              <a:rPr lang="ru-RU" dirty="0" smtClean="0"/>
              <a:t> - это товарищеское соревнование учащихся в выполнении учебных заданий творческого характера (повышенной сложности, занимательных) по тому или иному учебному предмету.</a:t>
            </a:r>
          </a:p>
          <a:p>
            <a:r>
              <a:rPr lang="ru-RU" b="1" dirty="0" smtClean="0"/>
              <a:t>Лекция</a:t>
            </a:r>
            <a:r>
              <a:rPr lang="ru-RU" dirty="0" smtClean="0"/>
              <a:t> - устное изложение учебного предмета или какой-н. темы, а также запись этого изложения.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73786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smtClean="0"/>
              <a:t>Формы организации обучения</a:t>
            </a:r>
            <a:endParaRPr lang="ru-RU" dirty="0"/>
          </a:p>
        </p:txBody>
      </p:sp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3504" y="1481138"/>
            <a:ext cx="6296991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38414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780203229"/>
              </p:ext>
            </p:extLst>
          </p:nvPr>
        </p:nvGraphicFramePr>
        <p:xfrm>
          <a:off x="0" y="1772814"/>
          <a:ext cx="9144000" cy="526027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728294"/>
                <a:gridCol w="7415706"/>
              </a:tblGrid>
              <a:tr h="598257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Временной период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Характеристики этапа развития научно-исследовательской деятельности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495642">
                <a:tc>
                  <a:txBody>
                    <a:bodyPr/>
                    <a:lstStyle/>
                    <a:p>
                      <a:r>
                        <a:rPr kumimoji="0" lang="ru-RU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Школы древности </a:t>
                      </a:r>
                    </a:p>
                    <a:p>
                      <a:r>
                        <a:rPr kumimoji="0" lang="ru-RU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(III тыс.лет до н.э)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 школах древности были распространены индивидуальная, а позднее индивидуально-групповая формы организации учебной работы. При индивидуальном обучении учитель учил ученика в его доме (как правило, знатного человека)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196514">
                <a:tc>
                  <a:txBody>
                    <a:bodyPr/>
                    <a:lstStyle/>
                    <a:p>
                      <a:r>
                        <a:rPr kumimoji="0" lang="ru-RU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Классно-урочная система обучения</a:t>
                      </a:r>
                    </a:p>
                    <a:p>
                      <a:r>
                        <a:rPr kumimoji="0" lang="ru-RU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(XVI век)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Является зародышем применяемой ныне классно-урочной системы обучения (учебной работы). Теоретическое обоснование классно-урочной системы, впоследствии развивающейся и совершенствующейся по сегодняшний день. 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794771">
                <a:tc>
                  <a:txBody>
                    <a:bodyPr/>
                    <a:lstStyle/>
                    <a:p>
                      <a:r>
                        <a:rPr kumimoji="0" lang="ru-RU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Проектная методика</a:t>
                      </a:r>
                    </a:p>
                    <a:p>
                      <a:r>
                        <a:rPr kumimoji="0" lang="ru-RU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(первая четверть </a:t>
                      </a:r>
                      <a:r>
                        <a:rPr kumimoji="0" lang="ru-RU" sz="18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XXв</a:t>
                      </a:r>
                      <a:r>
                        <a:rPr kumimoji="0" lang="ru-RU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.)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Учебная работа заменялась организацией практической деятельности учащихся. Учащимся предлагалась разработка проектов промышленного или бытового назначения, вокруг которых и строилась их учебно-познавательная деятельность.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Этапы применения различных форм обучения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870855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Формы получения образования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" name="Рисунок 5" descr="ÐÐ°ÑÑÐ¸Ð½ÐºÐ¸ Ð¿Ð¾ Ð·Ð°Ð¿ÑÐ¾ÑÑ Ð¡Ð¾Ð²ÑÐµÐ¼ÐµÐ½Ð½ÑÐµ ÑÐ¾ÑÐ¼Ñ Ð¾ÑÐ³Ð°Ð½Ð¸Ð·Ð°ÑÐ¸Ð¸ Ð¾Ð±ÑÑÐµÐ½Ð¸Ñ ÑÑÐµÐ¼Ð°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1571612"/>
            <a:ext cx="6784685" cy="3452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4111405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Формы организации занятий 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Рисунок 4" descr="https://cf.ppt-online.org/files/slide/s/SD2h30ueKl8QTpR1ZvMIskn6tWadgjBrcw9NbY/slide-5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1571612"/>
            <a:ext cx="6429420" cy="44553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762728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00034" y="57148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>
                <a:effectLst/>
              </a:rPr>
              <a:t>Задание 1. </a:t>
            </a:r>
            <a:r>
              <a:rPr lang="ru-RU" dirty="0" smtClean="0">
                <a:effectLst/>
              </a:rPr>
              <a:t>Тест</a:t>
            </a:r>
            <a:r>
              <a:rPr lang="ru-RU" dirty="0">
                <a:effectLst/>
              </a:rPr>
              <a:t/>
            </a:r>
            <a:br>
              <a:rPr lang="ru-RU" dirty="0">
                <a:effectLst/>
              </a:rPr>
            </a:b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357158" y="1214422"/>
            <a:ext cx="8229600" cy="5286412"/>
          </a:xfrm>
        </p:spPr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ru-RU" b="1" dirty="0" smtClean="0"/>
              <a:t>1.Этап планирования урока включает в себя такие взаимосвязанные стадии, как…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а. разработка дидактического аппарата</a:t>
            </a:r>
          </a:p>
          <a:p>
            <a:pPr>
              <a:buNone/>
            </a:pPr>
            <a:r>
              <a:rPr lang="ru-RU" dirty="0" smtClean="0"/>
              <a:t>б. установление структуры урока с проработкой учебных ситуаций</a:t>
            </a:r>
          </a:p>
          <a:p>
            <a:pPr>
              <a:buNone/>
            </a:pPr>
            <a:r>
              <a:rPr lang="ru-RU" dirty="0" smtClean="0"/>
              <a:t>в. определение целей урока</a:t>
            </a:r>
          </a:p>
          <a:p>
            <a:pPr>
              <a:buNone/>
            </a:pPr>
            <a:r>
              <a:rPr lang="ru-RU" dirty="0" smtClean="0"/>
              <a:t>г. проведение педагогической диагностики </a:t>
            </a:r>
          </a:p>
          <a:p>
            <a:pPr>
              <a:buNone/>
            </a:pPr>
            <a:r>
              <a:rPr lang="ru-RU" b="1" dirty="0" smtClean="0"/>
              <a:t>2. Закрепление как этап урока включает в себя…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а. специальные задания после объяснения материала</a:t>
            </a:r>
          </a:p>
          <a:p>
            <a:pPr>
              <a:buNone/>
            </a:pPr>
            <a:r>
              <a:rPr lang="ru-RU" dirty="0" smtClean="0"/>
              <a:t>б. разъяснение основных идей учебного материала </a:t>
            </a:r>
          </a:p>
          <a:p>
            <a:pPr>
              <a:buNone/>
            </a:pPr>
            <a:r>
              <a:rPr lang="ru-RU" dirty="0" smtClean="0"/>
              <a:t>в. выработку умений применения знаний</a:t>
            </a:r>
          </a:p>
          <a:p>
            <a:pPr>
              <a:buNone/>
            </a:pPr>
            <a:r>
              <a:rPr lang="ru-RU" dirty="0" smtClean="0"/>
              <a:t>г. воспроизведение учебного материала</a:t>
            </a:r>
          </a:p>
          <a:p>
            <a:pPr>
              <a:buNone/>
            </a:pPr>
            <a:r>
              <a:rPr lang="ru-RU" b="1" dirty="0" smtClean="0"/>
              <a:t>3.Классно-урочную систему теоретически обосновал…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а. Я.А. Коменский </a:t>
            </a:r>
          </a:p>
          <a:p>
            <a:pPr>
              <a:buNone/>
            </a:pPr>
            <a:r>
              <a:rPr lang="ru-RU" dirty="0" smtClean="0"/>
              <a:t>б. К.Д. Ушинский</a:t>
            </a:r>
          </a:p>
          <a:p>
            <a:pPr>
              <a:buNone/>
            </a:pPr>
            <a:r>
              <a:rPr lang="ru-RU" dirty="0" smtClean="0"/>
              <a:t>в. Дж. Локк</a:t>
            </a:r>
          </a:p>
          <a:p>
            <a:pPr>
              <a:buNone/>
            </a:pPr>
            <a:r>
              <a:rPr lang="ru-RU" dirty="0" smtClean="0"/>
              <a:t>г. А. </a:t>
            </a:r>
            <a:r>
              <a:rPr lang="ru-RU" dirty="0" err="1" smtClean="0"/>
              <a:t>Дистерверг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4. Внешнее выражение согласованной деятельности учителя и учащихся, осуществляемой в установленном порядке и определенном режиме, – это…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а. процесс обучения</a:t>
            </a:r>
          </a:p>
          <a:p>
            <a:pPr>
              <a:buNone/>
            </a:pPr>
            <a:r>
              <a:rPr lang="ru-RU" dirty="0" smtClean="0"/>
              <a:t>б. метод обучения</a:t>
            </a:r>
          </a:p>
          <a:p>
            <a:pPr>
              <a:buNone/>
            </a:pPr>
            <a:r>
              <a:rPr lang="ru-RU" dirty="0" smtClean="0"/>
              <a:t>в. форма организации обучения </a:t>
            </a:r>
          </a:p>
          <a:p>
            <a:endParaRPr lang="ru-RU" dirty="0" smtClean="0"/>
          </a:p>
          <a:p>
            <a:pPr fontAlgn="t"/>
            <a:endParaRPr lang="ru-RU" b="1" dirty="0" smtClean="0"/>
          </a:p>
          <a:p>
            <a:pPr fontAlgn="t"/>
            <a:endParaRPr lang="ru-RU" b="1" dirty="0" smtClean="0"/>
          </a:p>
          <a:p>
            <a:pPr fontAlgn="t"/>
            <a:endParaRPr lang="ru-RU" b="1" dirty="0" smtClean="0"/>
          </a:p>
          <a:p>
            <a:pPr fontAlgn="t"/>
            <a:endParaRPr lang="ru-RU" dirty="0" smtClean="0"/>
          </a:p>
          <a:p>
            <a:pPr fontAlgn="t"/>
            <a:endParaRPr lang="ru-RU" b="1" dirty="0" smtClean="0"/>
          </a:p>
          <a:p>
            <a:pPr fontAlgn="t"/>
            <a:endParaRPr lang="ru-RU" dirty="0" smtClean="0"/>
          </a:p>
          <a:p>
            <a:pPr fontAlgn="t"/>
            <a:endParaRPr lang="ru-RU" b="1" dirty="0" smtClean="0"/>
          </a:p>
          <a:p>
            <a:pPr fontAlgn="t"/>
            <a:endParaRPr lang="ru-RU" dirty="0" smtClean="0"/>
          </a:p>
          <a:p>
            <a:pPr fontAlgn="t"/>
            <a:endParaRPr lang="ru-RU" b="1" dirty="0" smtClean="0"/>
          </a:p>
          <a:p>
            <a:pPr fontAlgn="t"/>
            <a:endParaRPr lang="ru-RU" dirty="0" smtClean="0"/>
          </a:p>
          <a:p>
            <a:pPr fontAlgn="t"/>
            <a:endParaRPr lang="ru-RU" b="1" dirty="0" smtClean="0"/>
          </a:p>
          <a:p>
            <a:pPr fontAlgn="t"/>
            <a:endParaRPr lang="ru-RU" dirty="0" smtClean="0"/>
          </a:p>
          <a:p>
            <a:pPr fontAlgn="t"/>
            <a:endParaRPr lang="ru-RU" b="1" dirty="0" smtClean="0"/>
          </a:p>
          <a:p>
            <a:pPr fontAlgn="t"/>
            <a:endParaRPr lang="ru-RU" b="1" dirty="0" smtClean="0"/>
          </a:p>
          <a:p>
            <a:pPr fontAlgn="t"/>
            <a:endParaRPr lang="ru-RU" b="1" dirty="0" smtClean="0"/>
          </a:p>
          <a:p>
            <a:pPr fontAlgn="t"/>
            <a:endParaRPr lang="ru-RU" dirty="0" smtClean="0"/>
          </a:p>
          <a:p>
            <a:pPr fontAlgn="t"/>
            <a:endParaRPr lang="ru-RU" b="1" dirty="0" smtClean="0"/>
          </a:p>
          <a:p>
            <a:pPr fontAlgn="t"/>
            <a:endParaRPr lang="ru-RU" dirty="0" smtClean="0"/>
          </a:p>
          <a:p>
            <a:pPr fontAlgn="t"/>
            <a:endParaRPr lang="ru-RU" b="1" dirty="0" smtClean="0"/>
          </a:p>
          <a:p>
            <a:pPr fontAlgn="t"/>
            <a:endParaRPr lang="ru-RU" dirty="0" smtClean="0"/>
          </a:p>
          <a:p>
            <a:pPr fontAlgn="t"/>
            <a:endParaRPr lang="ru-RU" b="1" dirty="0" smtClean="0"/>
          </a:p>
          <a:p>
            <a:pPr fontAlgn="t"/>
            <a:endParaRPr lang="ru-RU" dirty="0" smtClean="0"/>
          </a:p>
          <a:p>
            <a:pPr fontAlgn="t"/>
            <a:endParaRPr lang="ru-RU" b="1" dirty="0" smtClean="0"/>
          </a:p>
          <a:p>
            <a:pPr fontAlgn="t"/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387299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785794"/>
            <a:ext cx="8229600" cy="5221497"/>
          </a:xfrm>
        </p:spPr>
        <p:txBody>
          <a:bodyPr>
            <a:normAutofit fontScale="47500" lnSpcReduction="20000"/>
          </a:bodyPr>
          <a:lstStyle/>
          <a:p>
            <a:pPr>
              <a:buNone/>
            </a:pPr>
            <a:r>
              <a:rPr lang="ru-RU" b="1" dirty="0" smtClean="0"/>
              <a:t>5. Учебное занятие на старшей ступени обучения в форме коллективного обсуждения изучаемых вопросов – это …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а. семинар </a:t>
            </a:r>
          </a:p>
          <a:p>
            <a:pPr>
              <a:buNone/>
            </a:pPr>
            <a:r>
              <a:rPr lang="ru-RU" dirty="0" smtClean="0"/>
              <a:t>б. факультатив</a:t>
            </a:r>
          </a:p>
          <a:p>
            <a:pPr>
              <a:buNone/>
            </a:pPr>
            <a:r>
              <a:rPr lang="ru-RU" dirty="0" smtClean="0"/>
              <a:t>в. консультация</a:t>
            </a:r>
          </a:p>
          <a:p>
            <a:pPr>
              <a:buNone/>
            </a:pPr>
            <a:r>
              <a:rPr lang="ru-RU" dirty="0" smtClean="0"/>
              <a:t>г. конференция</a:t>
            </a:r>
          </a:p>
          <a:p>
            <a:pPr>
              <a:buNone/>
            </a:pPr>
            <a:r>
              <a:rPr lang="ru-RU" b="1" dirty="0" smtClean="0"/>
              <a:t>6. Форма организации обучения, позволяющая изучать явления и процессы в естественных условиях, – это …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а. учебная экскурсия </a:t>
            </a:r>
          </a:p>
          <a:p>
            <a:pPr>
              <a:buNone/>
            </a:pPr>
            <a:r>
              <a:rPr lang="ru-RU" dirty="0" smtClean="0"/>
              <a:t>б. практическое занятие</a:t>
            </a:r>
          </a:p>
          <a:p>
            <a:pPr>
              <a:buNone/>
            </a:pPr>
            <a:r>
              <a:rPr lang="ru-RU" dirty="0" smtClean="0"/>
              <a:t>в. лабораторное занятие</a:t>
            </a:r>
          </a:p>
          <a:p>
            <a:pPr>
              <a:buNone/>
            </a:pPr>
            <a:r>
              <a:rPr lang="ru-RU" dirty="0" smtClean="0"/>
              <a:t>г. дополнительное занятие</a:t>
            </a:r>
          </a:p>
          <a:p>
            <a:pPr>
              <a:buNone/>
            </a:pPr>
            <a:r>
              <a:rPr lang="ru-RU" b="1" dirty="0" smtClean="0"/>
              <a:t>7. Форма организации обучения, используемая для отработки практических умений и навыков, - это …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а. практикум </a:t>
            </a:r>
          </a:p>
          <a:p>
            <a:pPr>
              <a:buNone/>
            </a:pPr>
            <a:r>
              <a:rPr lang="ru-RU" dirty="0" smtClean="0"/>
              <a:t>б. учебная конференция</a:t>
            </a:r>
          </a:p>
          <a:p>
            <a:pPr>
              <a:buNone/>
            </a:pPr>
            <a:r>
              <a:rPr lang="ru-RU" dirty="0" smtClean="0"/>
              <a:t>в. курс по выбору</a:t>
            </a:r>
          </a:p>
          <a:p>
            <a:pPr>
              <a:buNone/>
            </a:pPr>
            <a:r>
              <a:rPr lang="ru-RU" dirty="0" smtClean="0"/>
              <a:t>г. предметный урок</a:t>
            </a:r>
          </a:p>
          <a:p>
            <a:pPr>
              <a:buNone/>
            </a:pPr>
            <a:r>
              <a:rPr lang="ru-RU" b="1" dirty="0" smtClean="0"/>
              <a:t>8. Внеурочная форма организации обучения, направленная на формирование навыков самостоятельной работы, – это …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а. домашняя работа </a:t>
            </a:r>
          </a:p>
          <a:p>
            <a:pPr>
              <a:buNone/>
            </a:pPr>
            <a:r>
              <a:rPr lang="ru-RU" dirty="0" smtClean="0"/>
              <a:t>б. экскурсия</a:t>
            </a:r>
          </a:p>
          <a:p>
            <a:pPr>
              <a:buNone/>
            </a:pPr>
            <a:r>
              <a:rPr lang="ru-RU" dirty="0" smtClean="0"/>
              <a:t>в. семинар</a:t>
            </a:r>
          </a:p>
          <a:p>
            <a:pPr>
              <a:buNone/>
            </a:pPr>
            <a:r>
              <a:rPr lang="ru-RU" dirty="0" smtClean="0"/>
              <a:t>г. консультация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25404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1481329"/>
            <a:ext cx="8229600" cy="3805060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b="1" dirty="0" smtClean="0"/>
              <a:t>9. По количеству учащихся и по особенностям взаимодействия учителя и учащихся выделяются формы организации обучения: индивидуальная, групповая и …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а. фронтальная</a:t>
            </a:r>
          </a:p>
          <a:p>
            <a:pPr>
              <a:buNone/>
            </a:pPr>
            <a:r>
              <a:rPr lang="ru-RU" dirty="0" smtClean="0"/>
              <a:t>б. бригадная</a:t>
            </a:r>
          </a:p>
          <a:p>
            <a:pPr>
              <a:buNone/>
            </a:pPr>
            <a:r>
              <a:rPr lang="ru-RU" dirty="0" smtClean="0"/>
              <a:t>в. индивидуально-групповая</a:t>
            </a:r>
          </a:p>
          <a:p>
            <a:pPr>
              <a:buNone/>
            </a:pPr>
            <a:r>
              <a:rPr lang="ru-RU" dirty="0" smtClean="0"/>
              <a:t>г. классно-урочная</a:t>
            </a:r>
          </a:p>
          <a:p>
            <a:pPr>
              <a:buNone/>
            </a:pPr>
            <a:r>
              <a:rPr lang="ru-RU" b="1" dirty="0" smtClean="0"/>
              <a:t>10. К типам уроков, выделяемых в педагогике, не относится …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а. деловая игра </a:t>
            </a:r>
          </a:p>
          <a:p>
            <a:pPr>
              <a:buNone/>
            </a:pPr>
            <a:r>
              <a:rPr lang="ru-RU" dirty="0" smtClean="0"/>
              <a:t>б. комбинированный урок</a:t>
            </a:r>
          </a:p>
          <a:p>
            <a:pPr>
              <a:buNone/>
            </a:pPr>
            <a:r>
              <a:rPr lang="ru-RU" dirty="0" smtClean="0"/>
              <a:t>в. урок изучения нового материала</a:t>
            </a:r>
          </a:p>
          <a:p>
            <a:pPr>
              <a:buNone/>
            </a:pPr>
            <a:r>
              <a:rPr lang="ru-RU" dirty="0" smtClean="0"/>
              <a:t>г. урок обобщения и систематизации знаний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>
                <a:effectLst/>
              </a:rPr>
              <a:t>Задание 2. </a:t>
            </a:r>
            <a:r>
              <a:rPr lang="ru-RU" dirty="0" smtClean="0">
                <a:effectLst/>
              </a:rPr>
              <a:t>Кроссворд </a:t>
            </a:r>
            <a:endParaRPr lang="ru-RU" dirty="0"/>
          </a:p>
        </p:txBody>
      </p:sp>
      <p:pic>
        <p:nvPicPr>
          <p:cNvPr id="2" name="Picture 1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963664" y="1481138"/>
            <a:ext cx="5216671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3836518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None/>
            </a:pPr>
            <a:endParaRPr lang="ru-RU" dirty="0" smtClean="0"/>
          </a:p>
          <a:p>
            <a:r>
              <a:rPr lang="ru-RU" dirty="0" smtClean="0"/>
              <a:t>2. - организованное выполнение домашних заданий в школах-интернатах и группах продлённого под руководством учителя или воспитателя.</a:t>
            </a:r>
          </a:p>
          <a:p>
            <a:r>
              <a:rPr lang="ru-RU" dirty="0" smtClean="0"/>
              <a:t>5. - коллективная поездка куда-нибудь, посещение чего-нибудь с образовательной или увеселительной целью.</a:t>
            </a:r>
          </a:p>
          <a:p>
            <a:r>
              <a:rPr lang="ru-RU" dirty="0" smtClean="0"/>
              <a:t>6. - групповые практические занятия под руководством преподавателя в высшем учебном заведении</a:t>
            </a:r>
          </a:p>
          <a:p>
            <a:r>
              <a:rPr lang="ru-RU" dirty="0" smtClean="0"/>
              <a:t>10. - форма организации обучения во внеурочное время, направленная на расширение и углубление знаний, навыков и умений учащихся по учебным предметам в соответствии с их запросами, склонностями и способностями, удовлетворение повышенного интереса к предмету.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effectLst/>
              </a:rPr>
              <a:t>По горизонтали: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592859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1357298"/>
            <a:ext cx="8229600" cy="5000660"/>
          </a:xfrm>
        </p:spPr>
        <p:txBody>
          <a:bodyPr>
            <a:normAutofit fontScale="62500" lnSpcReduction="20000"/>
          </a:bodyPr>
          <a:lstStyle/>
          <a:p>
            <a:r>
              <a:rPr lang="ru-RU" dirty="0" smtClean="0"/>
              <a:t>1. - это внешнее выражение согласованной деятельности учителя и учащихся, осуществляемой в определенном порядке и режиме.</a:t>
            </a:r>
          </a:p>
          <a:p>
            <a:r>
              <a:rPr lang="ru-RU" dirty="0" smtClean="0"/>
              <a:t>3. - это комплексная форма обобщения результатов, подведения итогов самостоятельной (под руководством учителя) исследовательской деятельности учащихся. </a:t>
            </a:r>
          </a:p>
          <a:p>
            <a:r>
              <a:rPr lang="ru-RU" dirty="0" smtClean="0"/>
              <a:t>4.  - особый вид вспомогательных учебных занятий, строящийся на основе индивидуального подхода к учащимся и имеющий целью помочь отдельным учащимся лучше понять и усвоить то из ранее пройденного материала, что почему-то ими не было в достаточной степени понято и усвоено в своё время.</a:t>
            </a:r>
          </a:p>
          <a:p>
            <a:r>
              <a:rPr lang="ru-RU" dirty="0" smtClean="0"/>
              <a:t>7.   - устное изложение учебного предмета или какой-н. темы, а также запись этого изложения.</a:t>
            </a:r>
          </a:p>
          <a:p>
            <a:r>
              <a:rPr lang="ru-RU" dirty="0" smtClean="0"/>
              <a:t>8.  - это товарищеское соревнование учащихся в выполнении учебных заданий творческого характера (повышенной сложности, занимательных) по тому или иному учебному предмету.</a:t>
            </a:r>
          </a:p>
          <a:p>
            <a:r>
              <a:rPr lang="ru-RU" dirty="0" smtClean="0"/>
              <a:t>9.  - это основная форма организации обучения, при которой учитель в течение строго установленного времени (чаще всего 45 минут).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>
                <a:effectLst/>
              </a:rPr>
              <a:t>По вертикали</a:t>
            </a:r>
            <a:r>
              <a:rPr lang="ru-RU" dirty="0" smtClean="0">
                <a:effectLst/>
              </a:rPr>
              <a:t>: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987574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just">
              <a:buNone/>
            </a:pPr>
            <a:r>
              <a:rPr lang="ru-RU" sz="2600" b="1" dirty="0" smtClean="0"/>
              <a:t>Тест:                        </a:t>
            </a:r>
            <a:endParaRPr lang="ru-RU" sz="2600" dirty="0" smtClean="0"/>
          </a:p>
          <a:p>
            <a:pPr algn="just">
              <a:buNone/>
            </a:pPr>
            <a:r>
              <a:rPr lang="ru-RU" sz="2600" dirty="0" smtClean="0"/>
              <a:t>1.а,б,в </a:t>
            </a:r>
          </a:p>
          <a:p>
            <a:pPr algn="just">
              <a:buNone/>
            </a:pPr>
            <a:r>
              <a:rPr lang="ru-RU" sz="2600" dirty="0" smtClean="0"/>
              <a:t>2.а,в,г </a:t>
            </a:r>
          </a:p>
          <a:p>
            <a:pPr algn="just">
              <a:buNone/>
            </a:pPr>
            <a:r>
              <a:rPr lang="ru-RU" sz="2600" dirty="0" smtClean="0"/>
              <a:t>3.а </a:t>
            </a:r>
          </a:p>
          <a:p>
            <a:pPr algn="just">
              <a:buNone/>
            </a:pPr>
            <a:r>
              <a:rPr lang="ru-RU" sz="2600" dirty="0" smtClean="0"/>
              <a:t>4.в </a:t>
            </a:r>
          </a:p>
          <a:p>
            <a:pPr algn="just">
              <a:buNone/>
            </a:pPr>
            <a:r>
              <a:rPr lang="ru-RU" sz="2600" dirty="0" smtClean="0"/>
              <a:t>5.а</a:t>
            </a:r>
          </a:p>
          <a:p>
            <a:pPr algn="just">
              <a:buNone/>
            </a:pPr>
            <a:r>
              <a:rPr lang="ru-RU" sz="2600" dirty="0" smtClean="0"/>
              <a:t>6.а</a:t>
            </a:r>
          </a:p>
          <a:p>
            <a:pPr algn="just">
              <a:buNone/>
            </a:pPr>
            <a:r>
              <a:rPr lang="ru-RU" sz="2600" dirty="0" smtClean="0"/>
              <a:t>7.а</a:t>
            </a:r>
          </a:p>
          <a:p>
            <a:pPr algn="just">
              <a:buNone/>
            </a:pPr>
            <a:r>
              <a:rPr lang="ru-RU" sz="2600" dirty="0" smtClean="0"/>
              <a:t>8.а</a:t>
            </a:r>
          </a:p>
          <a:p>
            <a:pPr algn="just">
              <a:buNone/>
            </a:pPr>
            <a:r>
              <a:rPr lang="ru-RU" sz="2600" dirty="0" smtClean="0"/>
              <a:t>9.а</a:t>
            </a:r>
          </a:p>
          <a:p>
            <a:pPr algn="just">
              <a:buNone/>
            </a:pPr>
            <a:r>
              <a:rPr lang="ru-RU" sz="2600" dirty="0" smtClean="0"/>
              <a:t>10.а</a:t>
            </a:r>
          </a:p>
          <a:p>
            <a:pPr>
              <a:buNone/>
            </a:pPr>
            <a:endParaRPr lang="ru-RU" dirty="0" smtClean="0"/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Ключи к выполненным заданиям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38212857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428728" y="1857364"/>
          <a:ext cx="6096000" cy="3272156"/>
        </p:xfrm>
        <a:graphic>
          <a:graphicData uri="http://schemas.openxmlformats.org/drawingml/2006/table">
            <a:tbl>
              <a:tblPr/>
              <a:tblGrid>
                <a:gridCol w="3048000"/>
                <a:gridCol w="3048000"/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en-US" sz="2400" dirty="0" err="1">
                          <a:latin typeface="Times New Roman"/>
                          <a:ea typeface="Calibri"/>
                          <a:cs typeface="Times New Roman"/>
                        </a:rPr>
                        <a:t>По</a:t>
                      </a:r>
                      <a:r>
                        <a:rPr lang="en-US" sz="24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400" dirty="0" err="1">
                          <a:latin typeface="Times New Roman"/>
                          <a:ea typeface="Calibri"/>
                          <a:cs typeface="Times New Roman"/>
                        </a:rPr>
                        <a:t>горизонтали</a:t>
                      </a:r>
                      <a:r>
                        <a:rPr lang="en-US" sz="2400" dirty="0">
                          <a:latin typeface="Times New Roman"/>
                          <a:ea typeface="Calibri"/>
                          <a:cs typeface="Times New Roman"/>
                        </a:rPr>
                        <a:t>:</a:t>
                      </a:r>
                      <a:endParaRPr lang="ru-RU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en-US" sz="2400">
                          <a:latin typeface="Times New Roman"/>
                          <a:ea typeface="Calibri"/>
                          <a:cs typeface="Times New Roman"/>
                        </a:rPr>
                        <a:t>По вертикали:</a:t>
                      </a:r>
                      <a:endParaRPr lang="ru-RU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en-US" sz="2400" dirty="0">
                          <a:latin typeface="Times New Roman"/>
                          <a:ea typeface="Calibri"/>
                          <a:cs typeface="Times New Roman"/>
                        </a:rPr>
                        <a:t>2. </a:t>
                      </a:r>
                      <a:r>
                        <a:rPr lang="en-US" sz="2400" dirty="0" err="1">
                          <a:latin typeface="Times New Roman"/>
                          <a:ea typeface="Calibri"/>
                          <a:cs typeface="Times New Roman"/>
                        </a:rPr>
                        <a:t>самоподготовка</a:t>
                      </a:r>
                      <a:endParaRPr lang="ru-RU" sz="2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en-US" sz="2400" dirty="0">
                          <a:latin typeface="Times New Roman"/>
                          <a:ea typeface="Calibri"/>
                          <a:cs typeface="Times New Roman"/>
                        </a:rPr>
                        <a:t>5. </a:t>
                      </a:r>
                      <a:r>
                        <a:rPr lang="en-US" sz="2400" dirty="0" err="1">
                          <a:latin typeface="Times New Roman"/>
                          <a:ea typeface="Calibri"/>
                          <a:cs typeface="Times New Roman"/>
                        </a:rPr>
                        <a:t>экскурсия</a:t>
                      </a:r>
                      <a:endParaRPr lang="ru-RU" sz="2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en-US" sz="2400" dirty="0">
                          <a:latin typeface="Times New Roman"/>
                          <a:ea typeface="Calibri"/>
                          <a:cs typeface="Times New Roman"/>
                        </a:rPr>
                        <a:t>6. </a:t>
                      </a:r>
                      <a:r>
                        <a:rPr lang="en-US" sz="2400" dirty="0" err="1">
                          <a:latin typeface="Times New Roman"/>
                          <a:ea typeface="Calibri"/>
                          <a:cs typeface="Times New Roman"/>
                        </a:rPr>
                        <a:t>семинар</a:t>
                      </a:r>
                      <a:endParaRPr lang="ru-RU" sz="2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en-US" sz="2400" dirty="0">
                          <a:latin typeface="Times New Roman"/>
                          <a:ea typeface="Calibri"/>
                          <a:cs typeface="Times New Roman"/>
                        </a:rPr>
                        <a:t>10. </a:t>
                      </a:r>
                      <a:r>
                        <a:rPr lang="en-US" sz="2400" dirty="0" err="1">
                          <a:latin typeface="Times New Roman"/>
                          <a:ea typeface="Calibri"/>
                          <a:cs typeface="Times New Roman"/>
                        </a:rPr>
                        <a:t>факультатив</a:t>
                      </a:r>
                      <a:endParaRPr lang="ru-RU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2400" dirty="0">
                          <a:latin typeface="Times New Roman"/>
                          <a:ea typeface="Calibri"/>
                          <a:cs typeface="Times New Roman"/>
                        </a:rPr>
                        <a:t>1. форма (обучения)</a:t>
                      </a:r>
                      <a:endParaRPr lang="ru-RU" sz="2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2400" dirty="0">
                          <a:latin typeface="Times New Roman"/>
                          <a:ea typeface="Calibri"/>
                          <a:cs typeface="Times New Roman"/>
                        </a:rPr>
                        <a:t>3. конференция</a:t>
                      </a:r>
                      <a:endParaRPr lang="ru-RU" sz="2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2400" dirty="0">
                          <a:latin typeface="Times New Roman"/>
                          <a:ea typeface="Calibri"/>
                          <a:cs typeface="Times New Roman"/>
                        </a:rPr>
                        <a:t>4. консультация</a:t>
                      </a:r>
                      <a:endParaRPr lang="ru-RU" sz="2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2400" dirty="0">
                          <a:latin typeface="Times New Roman"/>
                          <a:ea typeface="Calibri"/>
                          <a:cs typeface="Times New Roman"/>
                        </a:rPr>
                        <a:t>7. лекция</a:t>
                      </a:r>
                      <a:endParaRPr lang="ru-RU" sz="2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2400" dirty="0">
                          <a:latin typeface="Times New Roman"/>
                          <a:ea typeface="Calibri"/>
                          <a:cs typeface="Times New Roman"/>
                        </a:rPr>
                        <a:t>8. олимпиада</a:t>
                      </a:r>
                      <a:endParaRPr lang="ru-RU" sz="2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2400" dirty="0">
                          <a:latin typeface="Times New Roman"/>
                          <a:ea typeface="Calibri"/>
                          <a:cs typeface="Times New Roman"/>
                        </a:rPr>
                        <a:t>9. урок</a:t>
                      </a:r>
                      <a:endParaRPr lang="ru-RU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400" dirty="0" smtClean="0"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Кроссворд </a:t>
            </a:r>
            <a:endParaRPr lang="ru-RU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Спасибо за внимание!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279374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91</TotalTime>
  <Words>508</Words>
  <Application>Microsoft Office PowerPoint</Application>
  <PresentationFormat>Экран (4:3)</PresentationFormat>
  <Paragraphs>146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Открытая</vt:lpstr>
      <vt:lpstr>Современные формы организации обучения</vt:lpstr>
      <vt:lpstr>Содержание</vt:lpstr>
      <vt:lpstr>Цель</vt:lpstr>
      <vt:lpstr>Глоссарий основный понятий и терминов</vt:lpstr>
      <vt:lpstr>Слайд 5</vt:lpstr>
      <vt:lpstr>Формы организации обучения</vt:lpstr>
      <vt:lpstr>Этапы применения различных форм обучения</vt:lpstr>
      <vt:lpstr>Формы получения образования</vt:lpstr>
      <vt:lpstr>Формы организации занятий </vt:lpstr>
      <vt:lpstr>Задание 1. Тест </vt:lpstr>
      <vt:lpstr>Слайд 11</vt:lpstr>
      <vt:lpstr>Слайд 12</vt:lpstr>
      <vt:lpstr>Задание 2. Кроссворд </vt:lpstr>
      <vt:lpstr>По горизонтали:</vt:lpstr>
      <vt:lpstr>По вертикали:</vt:lpstr>
      <vt:lpstr>Ключи к выполненным заданиям</vt:lpstr>
      <vt:lpstr>Кроссворд 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Теоретические основы организации научно-исследовательской деятельности</dc:title>
  <dc:creator>Админ</dc:creator>
  <cp:lastModifiedBy>user</cp:lastModifiedBy>
  <cp:revision>21</cp:revision>
  <dcterms:created xsi:type="dcterms:W3CDTF">2019-10-13T13:54:40Z</dcterms:created>
  <dcterms:modified xsi:type="dcterms:W3CDTF">2020-10-11T10:57:59Z</dcterms:modified>
</cp:coreProperties>
</file>