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73" r:id="rId5"/>
    <p:sldId id="274" r:id="rId6"/>
    <p:sldId id="259" r:id="rId7"/>
    <p:sldId id="260" r:id="rId8"/>
    <p:sldId id="261" r:id="rId9"/>
    <p:sldId id="262" r:id="rId10"/>
    <p:sldId id="275" r:id="rId11"/>
    <p:sldId id="276" r:id="rId12"/>
    <p:sldId id="263" r:id="rId13"/>
    <p:sldId id="264" r:id="rId14"/>
    <p:sldId id="265" r:id="rId15"/>
    <p:sldId id="268" r:id="rId16"/>
    <p:sldId id="269" r:id="rId17"/>
    <p:sldId id="270" r:id="rId18"/>
    <p:sldId id="271" r:id="rId19"/>
    <p:sldId id="27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980728"/>
            <a:ext cx="5723468" cy="1828090"/>
          </a:xfrm>
        </p:spPr>
        <p:txBody>
          <a:bodyPr>
            <a:normAutofit fontScale="90000"/>
          </a:bodyPr>
          <a:lstStyle/>
          <a:p>
            <a:r>
              <a:rPr lang="ru-RU" sz="1300" b="1" dirty="0"/>
              <a:t>МИНОБРНАУКИ РОССИИ</a:t>
            </a:r>
            <a:r>
              <a:rPr lang="ru-RU" sz="1300" dirty="0"/>
              <a:t/>
            </a:r>
            <a:br>
              <a:rPr lang="ru-RU" sz="1300" dirty="0"/>
            </a:br>
            <a:r>
              <a:rPr lang="ru-RU" sz="1300" b="1" dirty="0"/>
              <a:t>Федеральное государственное бюджетное образовательное учреждение высшего образования</a:t>
            </a:r>
            <a:r>
              <a:rPr lang="ru-RU" sz="1300" dirty="0"/>
              <a:t/>
            </a:r>
            <a:br>
              <a:rPr lang="ru-RU" sz="1300" dirty="0"/>
            </a:br>
            <a:r>
              <a:rPr lang="ru-RU" sz="1300" b="1" dirty="0"/>
              <a:t>«Волгоградский государственный социально-педагогический университет»</a:t>
            </a:r>
            <a:r>
              <a:rPr lang="ru-RU" sz="1300" dirty="0"/>
              <a:t/>
            </a:r>
            <a:br>
              <a:rPr lang="ru-RU" sz="1300" dirty="0"/>
            </a:br>
            <a:r>
              <a:rPr lang="ru-RU" sz="1300" b="1" dirty="0"/>
              <a:t> </a:t>
            </a:r>
            <a:r>
              <a:rPr lang="ru-RU" sz="1300" dirty="0"/>
              <a:t/>
            </a:r>
            <a:br>
              <a:rPr lang="ru-RU" sz="1300" dirty="0"/>
            </a:br>
            <a:r>
              <a:rPr lang="ru-RU" sz="1300" b="1" dirty="0"/>
              <a:t>Институт технологии, экономики и </a:t>
            </a:r>
            <a:r>
              <a:rPr lang="ru-RU" sz="1300" b="1" dirty="0" smtClean="0"/>
              <a:t>сервиса</a:t>
            </a:r>
            <a:r>
              <a:rPr lang="ru-RU" sz="1300" dirty="0"/>
              <a:t/>
            </a:r>
            <a:br>
              <a:rPr lang="ru-RU" sz="1300" dirty="0"/>
            </a:br>
            <a:r>
              <a:rPr lang="ru-RU" sz="1300" b="1" dirty="0"/>
              <a:t>Кафедра технологии, экономики образования и сервиса</a:t>
            </a:r>
            <a:r>
              <a:rPr lang="ru-RU" sz="1200" dirty="0"/>
              <a:t/>
            </a:r>
            <a:br>
              <a:rPr lang="ru-RU" sz="1200" dirty="0"/>
            </a:br>
            <a:endParaRPr lang="ru-RU" sz="1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780928"/>
            <a:ext cx="6408712" cy="1224136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Творческая работа (разработка учебного элемента)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 дисциплине «Теоретические основы современной дидактики»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тему: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Урок как основная форма организации обучения в современной школе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15450" y="4061583"/>
            <a:ext cx="3006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23928" y="5478625"/>
            <a:ext cx="17230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Волгоград 2019г.</a:t>
            </a:r>
          </a:p>
        </p:txBody>
      </p:sp>
      <p:pic>
        <p:nvPicPr>
          <p:cNvPr id="1032" name="Picture 8" descr="https://www.freepngimg.com/thumb/apple/71533-apple-blackboard-material-chalk-paper-drawi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13308"/>
            <a:ext cx="2553893" cy="2160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6370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6965245" cy="1202485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Содержание:</a:t>
            </a: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988840"/>
            <a:ext cx="6196405" cy="3603812"/>
          </a:xfrm>
        </p:spPr>
        <p:txBody>
          <a:bodyPr/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общее понятие  об уроке;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—типология уроков;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—общие требования к современному уроку;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—этапы планирования урока и подготовки к нему учителя</a:t>
            </a:r>
          </a:p>
          <a:p>
            <a:endParaRPr lang="ru-RU" dirty="0"/>
          </a:p>
        </p:txBody>
      </p:sp>
      <p:pic>
        <p:nvPicPr>
          <p:cNvPr id="2056" name="Picture 8" descr="https://regnum.ru/uploads/pictures/news/2018/12/07/regnum_picture_1544175897114503_norm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81128"/>
            <a:ext cx="2304256" cy="18030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407264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052736"/>
            <a:ext cx="6965245" cy="1202485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Изучив </a:t>
            </a:r>
            <a:r>
              <a:rPr lang="ru-RU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данный учебный элемент Вы сможете:</a:t>
            </a: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узнать что такое урок;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—изучить типологию уроков и их отличи тельные особенности;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—рассмотреть существующие требования к уроку;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—проследить за этапами планирования урока и процессу подготовки учителя к нему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09409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965245" cy="1202485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Глоссарий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268760"/>
            <a:ext cx="6984776" cy="4752528"/>
          </a:xfrm>
        </p:spPr>
        <p:txBody>
          <a:bodyPr>
            <a:noAutofit/>
          </a:bodyPr>
          <a:lstStyle/>
          <a:p>
            <a:pPr algn="just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Воспитание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- создание условий для развития и саморазвития человека, освоения им социального опыта, культуры, ценностей и норм общества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( Большая энциклопедия)</a:t>
            </a:r>
          </a:p>
          <a:p>
            <a:pPr algn="just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Гигиена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– область медицины, изучающая влияние условий жизни и труда на здоровье человека и разрабатывающая меры (санитарные нормы, правила и др.), направленные на предупреждение заболеваний, обеспечение оптимальных условий существования, укрепления здоровья и продление 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жизни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Современная энциклопедия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Дидактика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раздел педагогики; теория образования и обучения. Раскрывает закономерности усвоения знаний, умений и навыков и формирования убеждений, определяет объем и структуру содержания образования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200" i="1" dirty="0" err="1">
                <a:latin typeface="Times New Roman" pitchFamily="18" charset="0"/>
                <a:cs typeface="Times New Roman" pitchFamily="18" charset="0"/>
              </a:rPr>
              <a:t>Ситаров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 В.А.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Класс учебный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– постоянно в пределах учебного года коллектив учащихся, занимающихся по единой учебной программе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Современная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энциклопедия).</a:t>
            </a:r>
          </a:p>
          <a:p>
            <a:pPr algn="just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Классно-урочная система обучения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– преобладающая в современном образовании и повсеместно распространенная организация процесса обучения, при которой для проведения учебных занятий учащиеся одного и того же возраста группируются в небольшие коллективы (классы), сохраняющие свой состав в течение установленного периода времени (обычно – учебного года), причем все учащиеся работают над усвоением одного и того  де материала. При этом основной формой обучения является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урок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200" i="1" dirty="0" err="1" smtClean="0">
                <a:latin typeface="Times New Roman" pitchFamily="18" charset="0"/>
                <a:cs typeface="Times New Roman" pitchFamily="18" charset="0"/>
              </a:rPr>
              <a:t>Сивашинская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 Е.Ф.) 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6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764704"/>
            <a:ext cx="7128792" cy="5328592"/>
          </a:xfrm>
        </p:spPr>
        <p:txBody>
          <a:bodyPr>
            <a:normAutofit fontScale="92500"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процесс передачи и усвоения знаний, умений, навыков деятельности, основное средство подготовки человека к жизни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труду (Воронин А.С.).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Психология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наука о психических процессах личности и их специфически человеческих формах; восприятии и мышлении, сознании и характере, речи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поведении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(Большая энциклопедия).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Урок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форма организации учебно-воспитательного процесса в учебных заведениях при классно-урочной системе обучения. Урок проводится с коллективом учащихся постоянного состава (классом) в течение определенного промежутка времени (как правило, 45 мин; в начальной школе может быть 3-35 мин)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(Харламов И.Ф.).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539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6965245" cy="1202485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Структурно-логические схемы и хронологические таблицы</a:t>
            </a: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700808"/>
            <a:ext cx="6196405" cy="3603812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Становление форм организации обучения</a:t>
            </a:r>
          </a:p>
          <a:p>
            <a:pPr marL="0" indent="0" algn="r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Таблица 1</a:t>
            </a: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2060363"/>
              </p:ext>
            </p:extLst>
          </p:nvPr>
        </p:nvGraphicFramePr>
        <p:xfrm>
          <a:off x="1259632" y="2492896"/>
          <a:ext cx="6840760" cy="3617458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1635834"/>
                <a:gridCol w="5204926"/>
              </a:tblGrid>
              <a:tr h="509406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Эпоха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68" marR="67668" marT="0" marB="0"/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Содержание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68" marR="67668" marT="0" marB="0"/>
                </a:tc>
              </a:tr>
              <a:tr h="3108052">
                <a:tc>
                  <a:txBody>
                    <a:bodyPr/>
                    <a:lstStyle/>
                    <a:p>
                      <a:pPr indent="18034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Древний мир 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668" marR="67668" marT="0" marB="0"/>
                </a:tc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в Древней Греции спартанских и афинских школ, которые предусматривали единый возраст поступления (7 лет), создание устойчивых групп учащихся. Педагог в Древней Греции – раб, который сопровождал ребёнка в школу и обучал его грамоте: чтению, письму, счёту.</a:t>
                      </a:r>
                    </a:p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Преобладала индивидуальная форма организации обучения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668" marR="6766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79903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69911424"/>
              </p:ext>
            </p:extLst>
          </p:nvPr>
        </p:nvGraphicFramePr>
        <p:xfrm>
          <a:off x="1259632" y="1772816"/>
          <a:ext cx="6696380" cy="4176464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2736304"/>
                <a:gridCol w="3960076"/>
              </a:tblGrid>
              <a:tr h="4176464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Эпоха </a:t>
                      </a:r>
                      <a:r>
                        <a:rPr lang="ru-RU" sz="18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Возрождения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668" marR="67668" marT="0" marB="0"/>
                </a:tc>
                <a:tc>
                  <a:txBody>
                    <a:bodyPr/>
                    <a:lstStyle/>
                    <a:p>
                      <a:pPr indent="457200" algn="just">
                        <a:lnSpc>
                          <a:spcPts val="147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457200" algn="just">
                        <a:lnSpc>
                          <a:spcPts val="147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</a:t>
                      </a:r>
                      <a:r>
                        <a:rPr lang="ru-RU" sz="20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эпоху Возрождения появилось разделение детей на классы по знаниям, стали вводиться учебные планы, разнообразные методы и приёмы обучения</a:t>
                      </a:r>
                      <a:r>
                        <a:rPr lang="ru-RU" sz="20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). (</a:t>
                      </a:r>
                      <a:r>
                        <a:rPr lang="ru-RU" sz="20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1537г). Этим было положено начало плану организации обучения «один класс – один год», который лежит в основе классно- урочной системы.</a:t>
                      </a:r>
                    </a:p>
                    <a:p>
                      <a:pPr indent="457200" algn="just">
                        <a:lnSpc>
                          <a:spcPts val="147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Эти элементы применялись во второй половине 16 века в </a:t>
                      </a:r>
                      <a:r>
                        <a:rPr lang="ru-RU" sz="2000" b="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изуитских</a:t>
                      </a:r>
                      <a:r>
                        <a:rPr lang="ru-RU" sz="20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еврейских школах, коллегиумах (закрытых средних заведениях) и братских школах Юго – Западной Руси.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668" marR="67668" marT="0" marB="0"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148064" y="1052736"/>
            <a:ext cx="2807948" cy="4580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340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Продолжение Таблицы 1</a:t>
            </a:r>
            <a:endParaRPr lang="ru-RU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4098" name="Picture 2" descr="https://kinoshljapa.net/uploads/posts/2015-06/1436253282_na-zadney-parte.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68751"/>
            <a:ext cx="2987824" cy="2238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8875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148064" y="1052736"/>
            <a:ext cx="2807948" cy="4580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340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Продолжение Таблицы 1</a:t>
            </a:r>
            <a:endParaRPr lang="ru-RU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19745485"/>
              </p:ext>
            </p:extLst>
          </p:nvPr>
        </p:nvGraphicFramePr>
        <p:xfrm>
          <a:off x="899592" y="1857837"/>
          <a:ext cx="7344816" cy="4582486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1656183"/>
                <a:gridCol w="5688633"/>
              </a:tblGrid>
              <a:tr h="4582486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Новое время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416" marR="47416" marT="0" marB="0"/>
                </a:tc>
                <a:tc>
                  <a:txBody>
                    <a:bodyPr/>
                    <a:lstStyle/>
                    <a:p>
                      <a:pPr marR="21590" indent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Групповая </a:t>
                      </a:r>
                      <a:r>
                        <a:rPr lang="ru-RU" sz="18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форма организации обучения – получила широкое распространение в период средневековья и функционировала во многих учебных заведениях. Европы даже в XIX в (использовалась в церковно школах). Учитель учил группу детей, которые находились на разных уровнях возрастного и интеллектуального развития. </a:t>
                      </a:r>
                      <a:endParaRPr lang="ru-RU" sz="2400" b="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416" marR="47416" marT="0" marB="0"/>
                </a:tc>
              </a:tr>
            </a:tbl>
          </a:graphicData>
        </a:graphic>
      </p:graphicFrame>
      <p:pic>
        <p:nvPicPr>
          <p:cNvPr id="5122" name="Picture 2" descr="https://vdp.mycdn.me/getImage?id=258035092134&amp;idx=3&amp;thumbType=3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8091" y="4509120"/>
            <a:ext cx="3044958" cy="17127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4308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148064" y="1052736"/>
            <a:ext cx="2807948" cy="4580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340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Продолжение Таблицы 1</a:t>
            </a:r>
            <a:endParaRPr lang="ru-RU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34474692"/>
              </p:ext>
            </p:extLst>
          </p:nvPr>
        </p:nvGraphicFramePr>
        <p:xfrm>
          <a:off x="1043609" y="1916832"/>
          <a:ext cx="7272807" cy="4293469"/>
        </p:xfrm>
        <a:graphic>
          <a:graphicData uri="http://schemas.openxmlformats.org/drawingml/2006/table">
            <a:tbl>
              <a:tblPr>
                <a:tableStyleId>{68D230F3-CF80-4859-8CE7-A43EE81993B5}</a:tableStyleId>
              </a:tblPr>
              <a:tblGrid>
                <a:gridCol w="1901780"/>
                <a:gridCol w="5371027"/>
              </a:tblGrid>
              <a:tr h="42934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Новейшее время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9585" marR="19585" marT="0" marB="0"/>
                </a:tc>
                <a:tc>
                  <a:txBody>
                    <a:bodyPr/>
                    <a:lstStyle/>
                    <a:p>
                      <a:pPr marL="342900" marR="2159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Дальтон-план.</a:t>
                      </a:r>
                    </a:p>
                    <a:p>
                      <a:pPr marL="342900" marR="2159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Разновидность </a:t>
                      </a:r>
                      <a:r>
                        <a:rPr lang="ru-RU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далтон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-плана под названием бригадно-лабораторного метода была применена в СССР в 20-е годы. </a:t>
                      </a:r>
                      <a:endParaRPr lang="ru-RU" sz="18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2159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Батавская</a:t>
                      </a:r>
                      <a:r>
                        <a:rPr lang="ru-RU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система.</a:t>
                      </a:r>
                    </a:p>
                    <a:p>
                      <a:pPr marL="342900" marR="2159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Мангеймская</a:t>
                      </a:r>
                      <a:r>
                        <a:rPr lang="ru-RU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система.</a:t>
                      </a:r>
                      <a:endParaRPr lang="ru-RU" sz="18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2159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Метод 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проектов. </a:t>
                      </a:r>
                      <a:endParaRPr lang="ru-RU" sz="18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2159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Трампа.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9585" marR="19585" marT="0" marB="0"/>
                </a:tc>
              </a:tr>
            </a:tbl>
          </a:graphicData>
        </a:graphic>
      </p:graphicFrame>
      <p:pic>
        <p:nvPicPr>
          <p:cNvPr id="6146" name="Picture 2" descr="https://i.ytimg.com/vi/WY0C-YZIKiY/hq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77072"/>
            <a:ext cx="2771800" cy="20788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400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980728"/>
            <a:ext cx="6965245" cy="1202485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Краткие сведения из теории</a:t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988840"/>
            <a:ext cx="6768752" cy="3744416"/>
          </a:xfrm>
        </p:spPr>
        <p:txBody>
          <a:bodyPr>
            <a:no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sz="2800" u="sng" dirty="0">
                <a:latin typeface="Times New Roman" pitchFamily="18" charset="0"/>
                <a:cs typeface="Times New Roman" pitchFamily="18" charset="0"/>
              </a:rPr>
              <a:t>Урок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единица, основная форма образовательного процесса, четко ограниченная временными рамками, возрастным составом участников, планом и учебной программой. В уроке как дидактической конструкции представлены все компоненты учебного процесса: цель, задачи, содержание,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методы и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9218" name="Picture 2" descr="https://avatars.mds.yandex.net/get-pdb/1890546/1994e8b7-c9f5-4d64-88aa-797c38775b22/s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157192"/>
            <a:ext cx="2400267" cy="14879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518743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Функция урока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организационной формы обучения состоит в достижении завершенной, но частичной цели, которая, например, в одном случае состоит в усвоении нового, целостного содержания, пусть являющегося частью более обширного содержания, в другом - в частичном усвоении на уровне осознанного восприятия и запоминания (закрепления).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984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979712" y="1988840"/>
            <a:ext cx="5040560" cy="10895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180340" algn="ctr"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Классификация уроков К.Д. Ушинского</a:t>
            </a:r>
            <a:endParaRPr lang="ru-RU" sz="28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000" dirty="0">
                <a:effectLst/>
                <a:latin typeface="Times New Roman"/>
                <a:ea typeface="Times New Roman"/>
              </a:rPr>
              <a:t> </a:t>
            </a: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043608" y="3625445"/>
            <a:ext cx="1497965" cy="1152128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effectLst/>
                <a:latin typeface="Times New Roman"/>
                <a:ea typeface="Times New Roman"/>
              </a:rPr>
              <a:t>А) Смешанные 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2869138" y="3615604"/>
            <a:ext cx="1497965" cy="1140698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400" dirty="0" smtClean="0">
                <a:effectLst/>
                <a:latin typeface="Times New Roman"/>
                <a:ea typeface="Times New Roman"/>
              </a:rPr>
              <a:t>Б) Уроки устных упражнений</a:t>
            </a:r>
            <a:endParaRPr lang="ru-RU" sz="1050" dirty="0">
              <a:effectLst/>
              <a:latin typeface="Times New Roman"/>
              <a:ea typeface="Times New Roman"/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4673918" y="3573016"/>
            <a:ext cx="1497965" cy="1156855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600" dirty="0">
                <a:effectLst/>
                <a:latin typeface="Times New Roman"/>
                <a:ea typeface="Times New Roman"/>
              </a:rPr>
              <a:t>В) Уроки письменных упражнений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6431663" y="3573016"/>
            <a:ext cx="1497965" cy="1156854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600" dirty="0">
                <a:effectLst/>
                <a:latin typeface="Times New Roman"/>
                <a:ea typeface="Times New Roman"/>
              </a:rPr>
              <a:t>Г) Проверки и оценки знаний</a:t>
            </a:r>
            <a:endParaRPr lang="ru-RU" sz="1050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47864" y="5689942"/>
            <a:ext cx="502230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Схема 1. Классификация уроков К.Д. Ушинского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2232728" y="3025927"/>
            <a:ext cx="288032" cy="547089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4860032" y="3024469"/>
            <a:ext cx="288032" cy="547089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6588224" y="3024470"/>
            <a:ext cx="288032" cy="547089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3935055" y="3025927"/>
            <a:ext cx="288032" cy="547089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82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6422" y="1265425"/>
            <a:ext cx="6464182" cy="3963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78513" y="5445224"/>
            <a:ext cx="37285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Схема 2. Основные типы уроков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889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1340768"/>
            <a:ext cx="6408712" cy="11652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0850" algn="ctr">
              <a:spcAft>
                <a:spcPts val="0"/>
              </a:spcAft>
            </a:pPr>
            <a:r>
              <a:rPr lang="ru-RU" sz="2800" b="1" i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Общие требования к современному уроку</a:t>
            </a:r>
            <a:endParaRPr lang="ru-RU" sz="28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000" dirty="0">
                <a:effectLst/>
                <a:latin typeface="Times New Roman"/>
                <a:ea typeface="Times New Roman"/>
              </a:rPr>
              <a:t> </a:t>
            </a:r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827584" y="2860358"/>
            <a:ext cx="3254350" cy="568642"/>
          </a:xfrm>
          <a:prstGeom prst="round2Same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effectLst/>
                <a:latin typeface="Times New Roman"/>
                <a:ea typeface="Times New Roman"/>
              </a:rPr>
              <a:t>Воспитательные требования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с двумя скругленными соседними углами 5"/>
          <p:cNvSpPr/>
          <p:nvPr/>
        </p:nvSpPr>
        <p:spPr>
          <a:xfrm>
            <a:off x="2220104" y="3668116"/>
            <a:ext cx="3432016" cy="537459"/>
          </a:xfrm>
          <a:prstGeom prst="round2Same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effectLst/>
                <a:latin typeface="Times New Roman"/>
                <a:ea typeface="Times New Roman"/>
              </a:rPr>
              <a:t>Дидактические требования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2987824" y="4482155"/>
            <a:ext cx="3456384" cy="576064"/>
          </a:xfrm>
          <a:prstGeom prst="round2Same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effectLst/>
                <a:latin typeface="Times New Roman"/>
                <a:ea typeface="Times New Roman"/>
              </a:rPr>
              <a:t>Психологические требования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Прямоугольник с двумя скругленными соседними углами 7"/>
          <p:cNvSpPr/>
          <p:nvPr/>
        </p:nvSpPr>
        <p:spPr>
          <a:xfrm>
            <a:off x="4355976" y="5301208"/>
            <a:ext cx="3479114" cy="648072"/>
          </a:xfrm>
          <a:prstGeom prst="round2Same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effectLst/>
                <a:latin typeface="Times New Roman"/>
                <a:ea typeface="Times New Roman"/>
              </a:rPr>
              <a:t>Гигиенические требования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54565" y="5949280"/>
            <a:ext cx="37461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Схема 3. Общие требования к уроку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3707904" y="2505978"/>
            <a:ext cx="228208" cy="490974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5292080" y="2505977"/>
            <a:ext cx="228208" cy="1355071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095533" y="2505978"/>
            <a:ext cx="228208" cy="2075150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7395268" y="2503226"/>
            <a:ext cx="230056" cy="2867237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881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7293401" cy="124326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Задания для самопроверки</a:t>
            </a:r>
            <a:b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844824"/>
            <a:ext cx="6471821" cy="37342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Задание 1. 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Решите ребусы.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31327" y="2996952"/>
            <a:ext cx="5681345" cy="2668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6459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1844824"/>
            <a:ext cx="6013787" cy="3181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6329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916832"/>
            <a:ext cx="6291213" cy="3115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9990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584679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Задание 2.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Соотнесите содержание колонки «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и «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32342863"/>
              </p:ext>
            </p:extLst>
          </p:nvPr>
        </p:nvGraphicFramePr>
        <p:xfrm>
          <a:off x="899592" y="1484785"/>
          <a:ext cx="7272808" cy="4539329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301770"/>
                <a:gridCol w="1152790"/>
                <a:gridCol w="509097"/>
                <a:gridCol w="5309151"/>
              </a:tblGrid>
              <a:tr h="233188">
                <a:tc gridSpan="2">
                  <a:txBody>
                    <a:bodyPr/>
                    <a:lstStyle/>
                    <a:p>
                      <a:pPr indent="1803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А </a:t>
                      </a:r>
                      <a:r>
                        <a:rPr lang="ru-RU" sz="1200" dirty="0">
                          <a:effectLst/>
                        </a:rPr>
                        <a:t>- Требования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1803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В </a:t>
                      </a:r>
                      <a:r>
                        <a:rPr lang="ru-RU" sz="1200" dirty="0">
                          <a:effectLst/>
                        </a:rPr>
                        <a:t>– </a:t>
                      </a:r>
                      <a:r>
                        <a:rPr lang="ru-RU" sz="1200" dirty="0" smtClean="0">
                          <a:effectLst/>
                        </a:rPr>
                        <a:t>Содержание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47712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Дидактические</a:t>
                      </a:r>
                      <a:endParaRPr lang="ru-RU" sz="13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marR="14287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Учителю необходимо стимулировать положительное отношение учащихся к учебно-познавательной деятельности, формировать позитивную мотивацию.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</a:tr>
              <a:tr h="1489566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б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Гигиенические</a:t>
                      </a:r>
                      <a:endParaRPr lang="ru-RU" sz="13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marR="14287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-Единство морального, нравственного, трудового аспекта, формирования мировоззрения, политической культуры школьника;</a:t>
                      </a:r>
                    </a:p>
                    <a:p>
                      <a:pPr marR="14287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-Формирование инициативы, ответственности, добросовестности, трудолюбия;</a:t>
                      </a:r>
                    </a:p>
                    <a:p>
                      <a:pPr marR="14287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-Выработка привычки к систематичности работы, дисциплины и т.п..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</a:tr>
              <a:tr h="1002063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в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Психологические</a:t>
                      </a:r>
                      <a:endParaRPr lang="ru-RU" sz="13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marR="1111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на уроке условий, затрагивающих здоровье учеников. Например, усталость школьников можно предупредить, если избегать однообразия в  работе, монотонного изложения, репродуктивной деятельности и др..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</a:tr>
              <a:tr h="1063976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г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Воспитательные</a:t>
                      </a:r>
                      <a:endParaRPr lang="ru-RU" sz="13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indent="1803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  <a:tc>
                  <a:txBody>
                    <a:bodyPr/>
                    <a:lstStyle/>
                    <a:p>
                      <a:pPr marL="10795"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Реализация принципов обучения;</a:t>
                      </a:r>
                    </a:p>
                    <a:p>
                      <a:pPr marL="10795"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Четкое определении целей, задач обучения.</a:t>
                      </a:r>
                    </a:p>
                    <a:p>
                      <a:pPr marL="10795"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Организация работы (выбор содержания, методов, приемов, определения структуры занятия, его материальное оборудование, темп и 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ритм)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628" marR="3262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7076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s://pimg.mycdn.me/getImage?disableStub=true&amp;type=VIDEO_S_720&amp;url=https%3A%2F%2Fpic.rutube.ru%2Fpladform%2Fimg%2Fcovers%2F1649_48adfb1c1243fde37a954d45612c8e98.jpg%3Fa%3D2&amp;signatureToken=yT54zrqsnZL-tHbyaouGUQ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06600"/>
            <a:ext cx="6858000" cy="3857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124744"/>
            <a:ext cx="6858000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766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802</Words>
  <Application>Microsoft Office PowerPoint</Application>
  <PresentationFormat>Экран (4:3)</PresentationFormat>
  <Paragraphs>103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Кнопка</vt:lpstr>
      <vt:lpstr>МИНОБРНАУКИ РОССИИ Федеральное государственное бюджетное образовательное учреждение высшего образования «Волгоградский государственный социально-педагогический университет»   Институт технологии, экономики и сервиса Кафедра технологии, экономики образования и сервиса </vt:lpstr>
      <vt:lpstr>Содержание: </vt:lpstr>
      <vt:lpstr>Изучив данный учебный элемент Вы сможете: </vt:lpstr>
      <vt:lpstr>Глоссарий</vt:lpstr>
      <vt:lpstr>Слайд 5</vt:lpstr>
      <vt:lpstr>Структурно-логические схемы и хронологические таблицы  </vt:lpstr>
      <vt:lpstr>Слайд 7</vt:lpstr>
      <vt:lpstr>Слайд 8</vt:lpstr>
      <vt:lpstr>Слайд 9</vt:lpstr>
      <vt:lpstr>Краткие сведения из теории </vt:lpstr>
      <vt:lpstr>Функция урока</vt:lpstr>
      <vt:lpstr>Слайд 12</vt:lpstr>
      <vt:lpstr>Слайд 13</vt:lpstr>
      <vt:lpstr>Слайд 14</vt:lpstr>
      <vt:lpstr>Задания для самопроверки 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МИНОБРНАУКИ РОССИИ Федеральное государственное бюджетное образовательное учреждение высшего образования «Волгоградский государственный социально-педагогический университет»   Институт технологии, экономики и сервиса Кафедра технологии, экономики образования и сервиса </dc:title>
  <dc:creator>ВасяПупкин</dc:creator>
  <cp:lastModifiedBy>user</cp:lastModifiedBy>
  <cp:revision>14</cp:revision>
  <dcterms:created xsi:type="dcterms:W3CDTF">2019-10-14T18:21:58Z</dcterms:created>
  <dcterms:modified xsi:type="dcterms:W3CDTF">2020-10-11T10:52:59Z</dcterms:modified>
</cp:coreProperties>
</file>