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6" r:id="rId5"/>
    <p:sldId id="267" r:id="rId6"/>
    <p:sldId id="257" r:id="rId7"/>
    <p:sldId id="258" r:id="rId8"/>
    <p:sldId id="259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100000">
              <a:srgbClr val="FEE7F2"/>
            </a:gs>
            <a:gs pos="67000">
              <a:srgbClr val="F952A0"/>
            </a:gs>
            <a:gs pos="38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edagogical_dictionary.academic.ru/" TargetMode="External"/><Relationship Id="rId2" Type="http://schemas.openxmlformats.org/officeDocument/2006/relationships/hyperlink" Target="https://megabook.ru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s-pedagogical-dict.slovaronline.com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988840"/>
            <a:ext cx="8784976" cy="1470025"/>
          </a:xfrm>
        </p:spPr>
        <p:txBody>
          <a:bodyPr>
            <a:normAutofit fontScale="90000"/>
          </a:bodyPr>
          <a:lstStyle/>
          <a:p>
            <a:r>
              <a:rPr lang="ru-RU" sz="1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Творческая работа (разработка учебного элемента)</a:t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по дисциплине «Теоретические основы современной дидактики в условиях цифровой экономики»</a:t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на тему: «Средства обучения»</a:t>
            </a:r>
            <a:r>
              <a:rPr lang="ru-RU" sz="7300" dirty="0"/>
              <a:t/>
            </a:r>
            <a:br>
              <a:rPr lang="ru-RU" sz="7300" dirty="0"/>
            </a:br>
            <a:r>
              <a:rPr lang="ru-RU" sz="4800" dirty="0"/>
              <a:t/>
            </a:r>
            <a:br>
              <a:rPr lang="ru-RU" sz="4800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084168" y="4365104"/>
            <a:ext cx="2912368" cy="1752600"/>
          </a:xfrm>
        </p:spPr>
        <p:txBody>
          <a:bodyPr>
            <a:normAutofit/>
          </a:bodyPr>
          <a:lstStyle/>
          <a:p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64837" y="6237312"/>
            <a:ext cx="1854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Волгоград - 2019</a:t>
            </a:r>
          </a:p>
        </p:txBody>
      </p:sp>
    </p:spTree>
    <p:extLst>
      <p:ext uri="{BB962C8B-B14F-4D97-AF65-F5344CB8AC3E}">
        <p14:creationId xmlns:p14="http://schemas.microsoft.com/office/powerpoint/2010/main" xmlns="" val="32076515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buNone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периодизация развития средств обучения;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классификация современных средств обучения;</a:t>
            </a: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- применение современных средств обучения в цифровой образовательной среде.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1106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u="sng" dirty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Изучив данный учебный элемент Вы сможете:</a:t>
            </a:r>
          </a:p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 рассмотреть понятие «средства обучения»;</a:t>
            </a:r>
          </a:p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 уточнить классификацию средств обучения в современной школе; </a:t>
            </a:r>
          </a:p>
          <a:p>
            <a:pPr marL="0" indent="0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- изучить опыт применения современных средств обучения в цифровой образовательной среде.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01799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Глоссарий основных понятий и терминов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Информационно-образовательная сре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да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– это система информационно-образовательных ресурсов и инструментов, обеспечивающих условия реализации основной образовательной программы образовательной организации 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(ФГОС ООО).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Средства обучения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объекты, которые служат источниками учебной информации или инструментами для усвоения содержания учебного материала, развития и воспитания учащихся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Михеева С.А. Школьное экономическое образование: методика обучения и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воспитания)</a:t>
            </a: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3370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60648"/>
            <a:ext cx="8229600" cy="6336704"/>
          </a:xfrm>
        </p:spPr>
        <p:txBody>
          <a:bodyPr>
            <a:normAutofit fontScale="92500" lnSpcReduction="20000"/>
          </a:bodyPr>
          <a:lstStyle/>
          <a:p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Электронный образовательный ресурс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(ЭОР) – основной компонент информационной образовательной среды (ИОС), который ориентирован на реализацию образовательного процесса с помощью информационно-коммуникационных технологий и на применение новых средств, методов и форм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обучения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Универсальная энциклопедия Кирилла и </a:t>
            </a:r>
            <a:r>
              <a:rPr lang="ru-RU" sz="2200" i="1" dirty="0" err="1">
                <a:latin typeface="Times New Roman" pitchFamily="18" charset="0"/>
                <a:cs typeface="Times New Roman" pitchFamily="18" charset="0"/>
              </a:rPr>
              <a:t>Мефодия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[Электронный ресурс]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URL 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  <a:hlinkClick r:id="rId2"/>
              </a:rPr>
              <a:t>https://megabook.ru</a:t>
            </a:r>
            <a:r>
              <a:rPr lang="ru-RU" sz="2200" i="1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lang="ru-RU" sz="2200" i="1" u="sng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b="1" i="1" u="sng" dirty="0">
                <a:latin typeface="Times New Roman" pitchFamily="18" charset="0"/>
                <a:cs typeface="Times New Roman" pitchFamily="18" charset="0"/>
              </a:rPr>
              <a:t>Технические средства обучения (ТСО)</a:t>
            </a:r>
            <a:r>
              <a:rPr lang="ru-RU" i="1" u="sng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совокупность технических устройств с дидактическим обеспечением, применяемых в учебно-воспитательном процессе для предъявления и обработки информации с целью его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оптимизации </a:t>
            </a:r>
            <a:r>
              <a:rPr lang="ru-RU" sz="2200" i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  <a:hlinkClick r:id="rId3"/>
              </a:rPr>
              <a:t>Педагогический терминологический словарь</a:t>
            </a:r>
            <a:r>
              <a:rPr lang="ru-RU" sz="2200" i="1" dirty="0">
                <a:latin typeface="Times New Roman" pitchFamily="18" charset="0"/>
                <a:cs typeface="Times New Roman" pitchFamily="18" charset="0"/>
              </a:rPr>
              <a:t> [Электронный ресурс] URL: </a:t>
            </a:r>
            <a:r>
              <a:rPr lang="en-US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https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://</a:t>
            </a:r>
            <a:r>
              <a:rPr lang="en-US" sz="2200" i="1" u="sng" dirty="0" err="1">
                <a:latin typeface="Times New Roman" pitchFamily="18" charset="0"/>
                <a:cs typeface="Times New Roman" pitchFamily="18" charset="0"/>
                <a:hlinkClick r:id="rId4"/>
              </a:rPr>
              <a:t>rus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-</a:t>
            </a:r>
            <a:r>
              <a:rPr lang="en-US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pedagogical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-</a:t>
            </a:r>
            <a:r>
              <a:rPr lang="en-US" sz="2200" i="1" u="sng" dirty="0" err="1">
                <a:latin typeface="Times New Roman" pitchFamily="18" charset="0"/>
                <a:cs typeface="Times New Roman" pitchFamily="18" charset="0"/>
                <a:hlinkClick r:id="rId4"/>
              </a:rPr>
              <a:t>dict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sz="2200" i="1" u="sng" dirty="0" err="1">
                <a:latin typeface="Times New Roman" pitchFamily="18" charset="0"/>
                <a:cs typeface="Times New Roman" pitchFamily="18" charset="0"/>
                <a:hlinkClick r:id="rId4"/>
              </a:rPr>
              <a:t>slovaronline</a:t>
            </a:r>
            <a:r>
              <a:rPr lang="ru-RU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.</a:t>
            </a:r>
            <a:r>
              <a:rPr lang="en-US" sz="2200" i="1" u="sng" dirty="0">
                <a:latin typeface="Times New Roman" pitchFamily="18" charset="0"/>
                <a:cs typeface="Times New Roman" pitchFamily="18" charset="0"/>
                <a:hlinkClick r:id="rId4"/>
              </a:rPr>
              <a:t>com</a:t>
            </a:r>
            <a:r>
              <a:rPr lang="ru-RU" sz="2200" i="1" u="sng" dirty="0" smtClean="0">
                <a:latin typeface="Times New Roman" pitchFamily="18" charset="0"/>
                <a:cs typeface="Times New Roman" pitchFamily="18" charset="0"/>
                <a:hlinkClick r:id="rId4"/>
              </a:rPr>
              <a:t>/</a:t>
            </a:r>
            <a:r>
              <a:rPr lang="ru-RU" sz="2200" i="1" u="sng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2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256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Autofit/>
          </a:bodyPr>
          <a:lstStyle/>
          <a:p>
            <a:pPr indent="45720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Средства обучения прошли долгий путь своего развития.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800" dirty="0">
                <a:latin typeface="Times New Roman" pitchFamily="18" charset="0"/>
                <a:cs typeface="Times New Roman" pitchFamily="18" charset="0"/>
              </a:rPr>
            </a:br>
            <a:r>
              <a:rPr lang="ru-RU" sz="4800" dirty="0"/>
              <a:t/>
            </a:r>
            <a:br>
              <a:rPr lang="ru-RU" sz="4800" dirty="0"/>
            </a:br>
            <a:endParaRPr lang="ru-RU" sz="4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88"/>
          <a:stretch/>
        </p:blipFill>
        <p:spPr>
          <a:xfrm>
            <a:off x="251520" y="692696"/>
            <a:ext cx="8712967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7323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330"/>
          <a:stretch/>
        </p:blipFill>
        <p:spPr>
          <a:xfrm>
            <a:off x="323528" y="332656"/>
            <a:ext cx="8496944" cy="6193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539833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260648"/>
            <a:ext cx="8496944" cy="6391591"/>
          </a:xfrm>
        </p:spPr>
      </p:pic>
    </p:spTree>
    <p:extLst>
      <p:ext uri="{BB962C8B-B14F-4D97-AF65-F5344CB8AC3E}">
        <p14:creationId xmlns:p14="http://schemas.microsoft.com/office/powerpoint/2010/main" xmlns="" val="3167439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cap="all" dirty="0">
                <a:latin typeface="Times New Roman" pitchFamily="18" charset="0"/>
                <a:cs typeface="Times New Roman" pitchFamily="18" charset="0"/>
              </a:rPr>
              <a:t>Задания для самопроверки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i="1" cap="all" dirty="0" smtClean="0">
                <a:latin typeface="Times New Roman" pitchFamily="18" charset="0"/>
                <a:cs typeface="Times New Roman" pitchFamily="18" charset="0"/>
              </a:rPr>
              <a:t>Ребусы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3568" y="2060848"/>
            <a:ext cx="7776863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879785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1916832"/>
            <a:ext cx="8136903" cy="3622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22504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97836"/>
            <a:ext cx="8280919" cy="6299515"/>
          </a:xfrm>
        </p:spPr>
      </p:pic>
    </p:spTree>
    <p:extLst>
      <p:ext uri="{BB962C8B-B14F-4D97-AF65-F5344CB8AC3E}">
        <p14:creationId xmlns:p14="http://schemas.microsoft.com/office/powerpoint/2010/main" xmlns="" val="402685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404664"/>
            <a:ext cx="8507288" cy="6120680"/>
          </a:xfrm>
        </p:spPr>
        <p:txBody>
          <a:bodyPr>
            <a:normAutofit/>
          </a:bodyPr>
          <a:lstStyle/>
          <a:p>
            <a:endParaRPr lang="ru-RU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806450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По горизонтали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1. Программируемое электронное устройство;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5. Устройство для ввода текстовой информации;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8. Манипулятор экранными объектами.</a:t>
            </a:r>
          </a:p>
          <a:p>
            <a:pPr marL="806450"/>
            <a:endParaRPr lang="ru-RU" sz="2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806450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По вертикали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2. Имитирующее управление каким-либо процессом;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3. Носитель информации;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4. Устройство для записи видео и аудио;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6. Всемирная система объединенных компьютерных сетей;</a:t>
            </a:r>
          </a:p>
          <a:p>
            <a:pPr marL="80645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7. Современные счеты. </a:t>
            </a:r>
          </a:p>
        </p:txBody>
      </p:sp>
    </p:spTree>
    <p:extLst>
      <p:ext uri="{BB962C8B-B14F-4D97-AF65-F5344CB8AC3E}">
        <p14:creationId xmlns:p14="http://schemas.microsoft.com/office/powerpoint/2010/main" xmlns="" val="9716293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</TotalTime>
  <Words>222</Words>
  <Application>Microsoft Office PowerPoint</Application>
  <PresentationFormat>Экран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  Творческая работа (разработка учебного элемента) по дисциплине «Теоретические основы современной дидактики в условиях цифровой экономики»   на тему: «Средства обучения»  </vt:lpstr>
      <vt:lpstr>Слайд 2</vt:lpstr>
      <vt:lpstr>Слайд 3</vt:lpstr>
      <vt:lpstr>Глоссарий основных понятий и терминов</vt:lpstr>
      <vt:lpstr>Слайд 5</vt:lpstr>
      <vt:lpstr>Средства обучения прошли долгий путь своего развития.   </vt:lpstr>
      <vt:lpstr>Слайд 7</vt:lpstr>
      <vt:lpstr>Слайд 8</vt:lpstr>
      <vt:lpstr>Задания для самопроверки 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НАУКИ И ВЫСШЕГО ОБРАЗОВАНИЯ РОССИЙСКОЙ ФЕДЕРАЦИИ Федеральное государственное бюджетное образовательное учреждение высшего образования «Волгоградский государственный социально-педагогический университет» (ФГБОУ ВО «ВГСПУ»)   Институт технологии, экономики и сервиса Кафедра технологии, экономики образования и сервиса  Творческая работа (разработка учебного элемента) по дисциплине «Теоретические основы современной дидактики в условиях цифровой экономики»   на тему: «Средства обучения»  </dc:title>
  <dc:creator>Анастасия Бунина</dc:creator>
  <cp:lastModifiedBy>user</cp:lastModifiedBy>
  <cp:revision>11</cp:revision>
  <dcterms:created xsi:type="dcterms:W3CDTF">2019-09-30T20:18:03Z</dcterms:created>
  <dcterms:modified xsi:type="dcterms:W3CDTF">2020-10-11T10:51:52Z</dcterms:modified>
</cp:coreProperties>
</file>