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3" r:id="rId3"/>
    <p:sldId id="264" r:id="rId4"/>
    <p:sldId id="270" r:id="rId5"/>
    <p:sldId id="265" r:id="rId6"/>
    <p:sldId id="266" r:id="rId7"/>
    <p:sldId id="267" r:id="rId8"/>
    <p:sldId id="268" r:id="rId9"/>
    <p:sldId id="269" r:id="rId10"/>
    <p:sldId id="271" r:id="rId11"/>
    <p:sldId id="272" r:id="rId12"/>
    <p:sldId id="273" r:id="rId13"/>
    <p:sldId id="274" r:id="rId14"/>
    <p:sldId id="275" r:id="rId15"/>
    <p:sldId id="276" r:id="rId16"/>
    <p:sldId id="280" r:id="rId17"/>
    <p:sldId id="278" r:id="rId18"/>
    <p:sldId id="277" r:id="rId19"/>
    <p:sldId id="279" r:id="rId20"/>
    <p:sldId id="282" r:id="rId21"/>
    <p:sldId id="283" r:id="rId22"/>
    <p:sldId id="284" r:id="rId23"/>
    <p:sldId id="285" r:id="rId24"/>
    <p:sldId id="286" r:id="rId25"/>
    <p:sldId id="289" r:id="rId26"/>
    <p:sldId id="290" r:id="rId27"/>
    <p:sldId id="291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162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ssez.ru/oez/port/khabarovsk_territory/soviet_harbour/" TargetMode="External"/><Relationship Id="rId2" Type="http://schemas.openxmlformats.org/officeDocument/2006/relationships/hyperlink" Target="http://www.russez.ru/oez/port/ulyanovsk_region/ulyanovs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ssez.ru/oez/industrial/tatarstan/alabuga" TargetMode="External"/><Relationship Id="rId7" Type="http://schemas.openxmlformats.org/officeDocument/2006/relationships/image" Target="../media/image4.emf"/><Relationship Id="rId2" Type="http://schemas.openxmlformats.org/officeDocument/2006/relationships/hyperlink" Target="http://www.russez.ru/oez/industrial/lipetsk_region/lipets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russez.ru/oez/industrial/sverdlovsk_region/titanovaya_dolina" TargetMode="External"/><Relationship Id="rId5" Type="http://schemas.openxmlformats.org/officeDocument/2006/relationships/hyperlink" Target="http://www.russez.ru/oez/industrial/samara_region/tolyatti" TargetMode="External"/><Relationship Id="rId4" Type="http://schemas.openxmlformats.org/officeDocument/2006/relationships/hyperlink" Target="http://www.russez.ru/oez/industrial/pscov_region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ssez.ru/oez/innovation/moscow/zelenograd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russez.ru/oez/innovation/tomsk/tomsk" TargetMode="External"/><Relationship Id="rId5" Type="http://schemas.openxmlformats.org/officeDocument/2006/relationships/hyperlink" Target="http://www.russez.ru/oez/innovation/speterburg/sankt_peterburg/" TargetMode="External"/><Relationship Id="rId4" Type="http://schemas.openxmlformats.org/officeDocument/2006/relationships/hyperlink" Target="http://www.russez.ru/oez/innovation/mo/dubna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ssez.ru/oez/tourism/buryatia/bajkalskaya_gavan" TargetMode="External"/><Relationship Id="rId2" Type="http://schemas.openxmlformats.org/officeDocument/2006/relationships/hyperlink" Target="http://www.russez.ru/oez/tourism/altai_republic/altajskaya_dolin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hyperlink" Target="http://www.russez.ru/oez/tourism/irkutsk_region/vorota_bajkala" TargetMode="External"/><Relationship Id="rId4" Type="http://schemas.openxmlformats.org/officeDocument/2006/relationships/hyperlink" Target="http://www.russez.ru/oez/tourism/altai_territory/bir_katun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onceptconsult.ru/price/bvi/" TargetMode="External"/><Relationship Id="rId13" Type="http://schemas.openxmlformats.org/officeDocument/2006/relationships/hyperlink" Target="http://www.conceptconsult.ru/price/great-britain/" TargetMode="External"/><Relationship Id="rId3" Type="http://schemas.openxmlformats.org/officeDocument/2006/relationships/hyperlink" Target="http://www.conceptconsult.ru/offshore/dictionary/letter-r/" TargetMode="External"/><Relationship Id="rId7" Type="http://schemas.openxmlformats.org/officeDocument/2006/relationships/hyperlink" Target="http://www.conceptconsult.ru/price/belize/" TargetMode="External"/><Relationship Id="rId12" Type="http://schemas.openxmlformats.org/officeDocument/2006/relationships/hyperlink" Target="http://www.conceptconsult.ru/price/panama/" TargetMode="External"/><Relationship Id="rId2" Type="http://schemas.openxmlformats.org/officeDocument/2006/relationships/hyperlink" Target="http://www.conceptconsult.ru/price/cypru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onceptconsult.ru/offshore/dictionary/letter-i/" TargetMode="External"/><Relationship Id="rId11" Type="http://schemas.openxmlformats.org/officeDocument/2006/relationships/hyperlink" Target="http://www.conceptconsult.ru/price/nevis/" TargetMode="External"/><Relationship Id="rId5" Type="http://schemas.openxmlformats.org/officeDocument/2006/relationships/hyperlink" Target="http://www.conceptconsult.ru/price/sesel/" TargetMode="External"/><Relationship Id="rId10" Type="http://schemas.openxmlformats.org/officeDocument/2006/relationships/hyperlink" Target="http://www.conceptconsult.ru/price/hong-kong/" TargetMode="External"/><Relationship Id="rId4" Type="http://schemas.openxmlformats.org/officeDocument/2006/relationships/hyperlink" Target="http://www.conceptconsult.ru/offshore/dictionary/letter-n/" TargetMode="External"/><Relationship Id="rId9" Type="http://schemas.openxmlformats.org/officeDocument/2006/relationships/hyperlink" Target="http://www.conceptconsult.ru/offshore/dictionary/letter-e/" TargetMode="External"/><Relationship Id="rId14" Type="http://schemas.openxmlformats.org/officeDocument/2006/relationships/hyperlink" Target="http://www.conceptconsult.ru/offshore/dictionary/letter-l/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7975" y="2946571"/>
            <a:ext cx="8572560" cy="351289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altLang="ru-RU" sz="3600" b="1" dirty="0">
                <a:solidFill>
                  <a:srgbClr val="FF0000"/>
                </a:solidFill>
              </a:rPr>
              <a:t>Механизмы инвестирования</a:t>
            </a:r>
            <a:endParaRPr lang="ru-RU" altLang="ru-RU" sz="3600" b="1" dirty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ru-RU" altLang="ru-RU" sz="2600" b="1" i="1" dirty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ru-RU" altLang="ru-RU" sz="2600" b="1" i="1" dirty="0">
              <a:solidFill>
                <a:schemeClr val="tx1"/>
              </a:solidFill>
            </a:endParaRPr>
          </a:p>
        </p:txBody>
      </p:sp>
      <p:sp>
        <p:nvSpPr>
          <p:cNvPr id="2" name="AutoShape 2" descr="data:image/jpeg;base64,/9j/4AAQSkZJRgABAQAAAQABAAD/2wCEAAkGBxQREhQQEhQRFhAWGBUVFRgVFBQVFRIYFBYYFhcUFBgZHCggGBolGxQUITEhJSkrLi4uGB8zODMsNygtLisBCgoKDg0OGxAQGywkICQ0LCwsLDQsLSwyLCwsLCwsLSwsLCwtLCwsLCwsLCwsLCwsLCwsLCwsLCwsLCwsLCwsLP/AABEIAMQBAQMBEQACEQEDEQH/xAAcAAEAAQUBAQAAAAAAAAAAAAAABgEDBAUHAgj/xABBEAACAgECAwYDBAgEBAcAAAABAgADEQQSBSExBhMiQVFhBzJxI4GRsRRCUmJygqHBM5Ky0WODosIXJEOj4eLw/8QAGgEBAAMBAQEAAAAAAAAAAAAAAAIDBAUBBv/EADgRAAICAQIDBQcDAQgDAAAAAAABAhEDBCESMUETIlFxgQVhobHB0fAykeHxFBUjQlJykqIzYsL/2gAMAwEAAhEDEQA/AO4wBAEAQBAEAQBAEAQBAEAQBAEAQBAEAQBAEAQBAEAQBAEAQBAEAQBAEAQBAEAQBAEAQBAEAQBAEAQBAEAQBAEAQBAEAQBAMW3iFa2pQXAtcEqvmQvMn8/wPpI8Svh6nlq6MqSPRAEAQBAEAQBAEAQBAEAQBAEAQBAEAQBAEAQBAEAQBAEAQBAEAQDRdp+0a6Rdow17Dwr5KP2n9vbz/rM+fOsarqV5Mij5kO7E2NfxHvLCWYVWuSfUtWg+nJm5TNpG5ZHJlWG3JtnTp0TSIAgCAIAgCAIAgCAIAgCAIAgCAIAgCAIAgCAIAgCAIAgCAIAgGm7ScXbTp4ELWtnby8K46sx9s9Jm1GfsltzZVlycCOWWWPdbjx2XWEnkCzMQMk4A6AD6CctKU3fNmTeTJl8PeD203XWW1sgKVqm4EZ8TluR+iToaSEo3ao04YtXZOptLxAEAQBAEAQBAEAQBAEAQBAEAQBAEAQBAEAQBAEAQBAEAQBAEAi/bzindU90pw9uR7hB8345A+8zJq8nDDhXNlOaVKl1Nd8NeFcn1rDm+a6vatT4mH8TD8FHrPNJjqPExhjSsnM2FwgCAIAgCAIAgCAIAgCAIAgCAIAgCAIAgCAIAgCAIAgCAIAgCAIBybtLqW1us7us/O4pr9gDgv9PnacnI3lzUvIxy78ySaft/w+hFpRrNiKFXFT/Kgx6e02f2nFHu+Gxv7JpWev8AxM0XUG8jGf8ACP8AvD1mJHqxyas9L8SdEQW+2wP+H/8AMi9diuj3sZGfwXtppdXaKKjZ3hBIBQgYUZPOWY9TDI6iRljlFWyRTQQEAQBAEAQBAEAQBAEAQBAEAQBAEAQBAEAQBAEAQBAEAQDVdp9f3GmssHzY2r/E/hB+7OfulOefBjbIZJcMWzlOnq+w1ep3Mnc1BaiMgm60jaqkcwcLt/5k5+CPdlJlelj3rIe6A1nIByw/Vz58vxyZlTfHt8zp5P0nttMOmF+vdnnI9o/H4kqLncDA8K5HQd2efvI8e/P4ntHUfg/Ue6udkGN42WEDJ5bWUHqANq/5p1NAnTbXqZ873R0OdAoEAQBAEAQBAEAQBAEAQBAEAQBAEAQBAEAQBAEAQBAEAQCCfEzW/wCFRn1sb/Sv/fOfrZco+pmzvki1wrS6dOFhNXZRUdVvsU27cBm/wmAYjJVRWfqJbjjFYal1L8CaSo5VqqVrsfSixLArDZdvKJZhVOVHPzJHU9Jzs0FGXFF2vcrNv6lT2L6EMMjbjJGO/fyPXp0mRpp1/wDKLE7/AKl0J/D6D7Zzj+khf5wo9Jh8OeIX6azuDVa9FzIFIL93Vknc/NcHO4c+XSdTRZpXw09/gUZYrmdZnWMwgCAIAgCAIAgCAIAgCAIAgCAIAgCAIAgCAIAgCAYXFeKV6ZN9rYB5AdWY+gEryZY41ciMpKKtkbb4hU5OKdS+MZ2Krbc9Nx3YEzrWRe7Tr0K1mXgbzgfH6NYpNLeJfmRhtdP4lPl7jlNEMkZq0WRkpcjmvbO86jWvWp5l0oT2OQn+osZzsvfzV6GafemTD4g8P0w0Ye6hrVo2ipVd0KbtqBsqegwCc56TfmjHg3XI3Y7ukcfqawqLCeYG2sKFxlhgA5HrPn5KCfAvN8+hsldX1NklbYyS+4+yf7TK5Rukl8SaTrct36QsNhaweZ5V9P8ALJwyJPiSXx+4as6P8Mr77EYtcLNIqiupTs3oa2KkEKoIGFwM9Z9BopZZQvJ6GPMop7E6m0pEAQBAEAQBAEAQBAEAQBAEAQBAEAQBAEAQBAEA8W2BVLMQFAJJPQADJJhg49rdZbxTWBEJG87Uz0qrHMsR64BJ9Scek5bvNk/ORkffkdV4dwiqikadEHdYwQRnfnqz+pM6KxxUeGtjSopKjmfaqh+GatL6iQObVk9GXI30v6jp9xB6znvG8GS48vzYzuLxy25GD2Hb9K4jUx54Nl7fcDj/AK3We6eN5L9RjVyOg/EVtQNIRpnRCTttLNWv2RRwwU2eHOdvvjOJtzOaj3eZshV7nFqNPhfs7A1TbgzsgOzKk7jgjz5T5+U7fej3tqSfP5m2vB7GfVRZsHjpI8vsG5/+5M8pw4t0/wDkvsTSdfx/J77luQPd588Utn/XIqa3av8A5L7CjofwssqKW7VsF52G3cqhCMuE7rBJxjPXnznf9nrGoVF2+pkz3dsnk6BQIAgCAIAgCAIAgCAIAgCAIAgCAIAgCAIAgCAIBEfiXxPutL3QOHuO3+Reb/8Aav8ANM2pnUK8SrLKlRrfhTwvC26thzY90n8K83I+rYH8khpYbOR5hj1Np2m7d1aK00mnU2uACe7RSq7uYBYsPL2lmTVY8cuFvc1RxykrOdfEHt9VrtK9P6NalikPW5dfCy9RgDzUsuPf2lfbxyUqIzxbEd+GfbFdFbbdZW9hKCsYIXbltzHmOfyr+Ek5LE7ohjx7kw7Wdt9JxKgUvVrEdG72vCVOrOqsAr+Inad3PAleXNCcaexohBpnPeMZUB6wxpYKHWsMioT4fHjlkkE8wPSY9Ok7U33t6b3vrsXTdb9CScP2tXuUYUcgDe+c8ufnynMzcSnT5/7UWqq/kydr8vk3H/iueXuNsruPvryX3Jbk7+GGuJFmndat6hWV66ineJkjFjljvYE+3XpO/wCzsuOcWoxprn4v3sxZ4tO2T2dIoEAQBAEAQBAEAQBAEAQBAEAQBAEAQBAEAQBAEA5F8T+I79X3Y5ilAuP3m8bf0KD7pztTK514GbK7lR0TQ6VtHoVRFBsqqzg5wz43HOOeCxM1SfY4m6ukacceUTk3aLiWtsfv7KqCPlbuiEz0C5Lkk45j75wJ6nBq3u6l5M3xhLEvcYmk1Viu27T6hVbc3MJZ4mPlsbpjPlM2THjlFcM4trzW3qiUbjLk6M6m7OfC4Y+RqcfnKJRrqq80WJ/lFnV65aUUuWG4noAWOOZwPpiTx4ZZJPhXIOVLci/FuH1oe9W3OmuNZxVa5s8TAeIEgc8k+fWdXBmnJcDj343u0q5dCiUVzvZkg4dwwLWWpbUd0eYG6k9PD+sPYec52bO3NLIo36+fQuUaWzfwL9rXYBRGLnkDa9aj2P2YP5SEVitpvb3J/Ud46N8N6rO5Zr6tOloIUNSLMOuMnJsJPX0OOk+i0DxSTljhw/Uw5uJNJuyYToFIgCAIAgCAIAgCAIAgCAIAgCAIAgCAIAgGLreI1U/4jquegJ5n6DqZCeSMP1OiMpKPMxae0WlY4F9QPozbCfoGxIQz45cmeLJF8mbLcMZ8uufLHrLiZxHhDfpvE0J5iy82n+FSbMH22ric2Hfy37zLHvTO3mdI1HK+K8MaprQ1jWKSWcXKbPEOfgcYx0HXM+FyZZvM45V306tOr81/Q66S4LjyNPpdUh3WPbUFOGVO+51DaMr5c8gn75PJjkqjGLvlfDz35kYvm2/4Leqv03zNcuPbVOPyeSxwz/pjH/ovsHw87+Jq7bdEp3rSl7ZyWRGt2BRnLWMpHl5tNcI6qS4ZTcV4NpX6X9CD4OisxOId1cqW6e1N1Newq7IHTn+yfnHhXoPL3l+LtMTcMsX3naaun69Ov4hJqVOL5Ei4duvrDC1dy+F9tPIOACVPP3H4zl5qwzacXvuu90LUr6nm3RuTg23A5GQldS8vZmU4/GSjlhz4V6tv5P6Hjiyc/DbV6gq9Fif+XrH2Lvc9t5BY5FpJI9cYbkBjE+i9n6tZlwXbXN1S8l5eRgzYuHfxJvOmUCAIAgCAIAgCAIAgCAIAgCAIAgFMwCsAQCJdt+1w0g7mrB1LDPqKgf1mHmT5D7z758+bgVLmV5J8PIinZzs9fxEm+13Wgnm/Wy0jqEJ6AdM9PIZ8suLTvI+KRVDHxbsmy9iNEENfcKcj5iWL/UMTkH6TZ2GOqou7OPgc/wCPNqeCs1SOW0lyute7moLKRj9yxc55cm/EChxni2XIracdkePg1T3mrtsPSqvH0NjAD+ivPdPCpWMS3Ou8QDmpxWcWbTtOAdrY5HB5Hn5S7USnHFJwVunS95pgk5K+Rxrj2r1umO82i4ZxYrMQSCdoIJBKHKsOXSfKY1h1U32qal411Xjy93M6dShG48jW8K1Op3BUob9Gd2b7QrYy5bLbSrDzLdRLNRj0/Dcp99LpaXu5r6nkeJOq2JFaF+YYDDqO7PL3M5sb/S+XmWs0+u1+nfOnt1BKuPtEQoBjoQxA3L16ZzNuLDnj/iwhuuTd/wBH+xU3F91s1fFOG0ae2gIldiszWbXG9FrQDxZJO7LMvU+Y9Jrw5s2aE+JtNUrWzbfy2EoRjW12SBNCa6x3S6apm8W0VMuM9eSkZnNeVTn33KSW12mT4aW1IxreF6i0/aalVr5b+6pKZHXBsZyVz6jEtjqMONd3Hb6XK/gkjzhk+bOrdjNF3OkqTvGsXG5GZxZlX8SgMOq4PL2xPqdF2vZLtUk/BfD1Obl4ePu8jeTWViAIAgCAUgCAVgCAIAgCAIAgGr7Rcdq0VRutPsqj5rG8lUf38pCc1BWzxtJHMTx7XcTt2V7gDzFdZKoq+rtyyPc/cPKYZSyZXSM7cpukSTQ9itXWN663u7cZwiMVz6EkjI/l+6WR0so7qW5JYmuTLvBe11tV/wCh8QAD52raOQJPTeOmDkYYYHMcvOTx52pcE+Z7HI7qRJO03Gl0WnfUNzI5Iv7bn5V/ufYGXznwxstk6VnJeynCbOJ6pntLFM95c3QnJ5KPQnGB6AH0Ew44PJLf1M8Y8T3Oyam6vTUlztSmtfIclVRyAA/DE3yahG3yRpSvZHKuO9r+IbiG3ULk4VFGPb7TBLH3BH0nBftKWXfHJV+eptWBR5ohnafjL2UP39tzr5BrWPi/VI3ZAPPrj1k9PPNPIlxP1PMkYKO6MXshxJ0R2qtuQkrnDFDgAlclW8XzNz/pLNZLJCSp15WV4IRpkz4d2x1tZBFrWL6WDvAfqfm/AyiGtywfO/MueGL6F/iXFETTmw6ezu7FNoGzvULMpbw7csgPLOQMZz7zkQxSy6h99cV1zp8/fSfu3NUZKMd1sRbslxKkV7b73CooAL3W0lyxJyviHT+86PtDDkcrxQ3fhFS+hRinGt38aM+6zhzDL2JZu6BtTbZ69QXOZmjHXJ1GLVf+qX0Jvs+f1LB1GkoXfVp0HPZ3ppZUr35G4OygkjPILk5lqhqcrqeR+NcW7r3J/Ojy4R5IwuNii4V2KiHUYDvWig7ldim5XHVVK5APi5cxNGm7XHxRbfDyTb5Ur5e/9vBkZKLp1v8AnyN53FbqHAsDdMHU3huXsDyGJz3OcZcLaa/2xospPl8y1boguDt0a56Pe9l4U/tbXwM+nPrJRyt7XN10ilH5XseVXh8zp3w74bbRQe9vsuV9rIWI2gEHJrGThTkHGceg9e/7OlmlBucOGO3CvcYs6ins7fUlk6JQIAgCAIAgCAIAgCAIAgCAW77lRWdiAqgsxPQADJJ9sQDh3GNfbxfWjaDtJ2UIeQVeuW9CcbmPljHkJz5zeSVL0M0nxPY7B2d4HXo6hUnNurtjm7ep9B6DymzHjUFSL4xUVRtZYSIL8U+Eh6RqgPFXhX90Y4H4MR/mMy6nHa4l0KssbVnN+0faO3Vrp6HzipCM9TY2SN59TsCj67vWUSyOSV9CpybR2TsVwP8AQ9KlZH2reOz+Ij5f5RgfcfWbMUOCNGiEaRmdos/o1uNmduMWfI2SBtb2PT7+h6TN7SdaWfPl05+a8i/B/wCRHFO1PaG6oHSvWEyNj4ZbMk4wEOQcbcdRn2nA0Oiwzfbxd9V0/f195uy5Go8LMmjjenNVYsrYnA3E6S1gDzzzCEHy6SmWlzLJJwl/3X3JccaSa+Bcs4tphgVU2HlzKaO0Z5H9wfnIx02d25yXrNfdnvFFcl8DC4pxuw7CadiGytB3rKpcM2NqoCW555nIwMmaNPpMab71tJva3y9+y+5Cc3tse+M6+nSITusNBDq1T7jtd1DDu3BAB2tjofm54xmeabDlzy6cVpqSrknW6818OpPJKOO0YHZfiPdk90av0cHKZYbgm0BVOW6jPXz6y7W4FNLjT4uvnfPkQhOuXLobnUcWrGWbUomefIKTz8hnImKOmyOksd0Scl4kce3SalxWbNRqL8jYmWCE5wPlCqOZ6zpKOpwx4lGMI9Xt9bZV3JOt2y7xjhValT+i30vtwT3DhQxOdxsoLZAyB18pHBqJyTXaRkr/ANS5eUqJSUV/la9Pqi/VodKFJbUWbx5DU3D/AKWOZVLLqOKlBV/tX0CUau/ieOFaPRpelmwuQcqWaxwGHQ9cdfWTzT1c4OCdXt0X8nkeCMrO88L1lXdoiMMKoAB8PQYn0WDH2WOMPBJfsYJy4pN+JsAZaRKwBAEAQBAEAQBAEAQBAEAgPxZ4z3dK6RD47ub+orU9P5mwPorTNqJ0q8SvJKlR4+FPAtlbath4nylfsoPib72GPovvPNND/OyOKPU6DNRcaTjfarS6Q7bbR3n7C5d/bIHy/fiVZM8Mf6mSjCUuRC+0HxGpvpt06ae0rYjJl2VCNwI3ADd06zJPXQaqmWf2dtbnNuzvElW+q4oLO7O4qTtB2kEAnB/WC/hITl2VSasy4cXFOjqmk+KKn/E07AfuWBz+BC/nPY+0o9UbXp30ZvdVrNNxTSWoh3LgF1OVdMHcMj+U4PMHEavK8umk8D3W/wC25HHHgyLiRxTtNrtOrvS+57AVNLsHDVkptAcEgttK5w3PDenTn6PFmlFTjsuq2p79PC75rwNWScLp+hu+z3E3FWyx60qI5EFd27OT58l5jymDWaeDycUE3L15FkJOtzK4hxCnYVfXlOZ8Kdzk5PrsY+cpxYcnHccN+9390SclW8iNC/h7WqK2ttuyTvs71lTbkqSWwB0AGB1InU4NbGDckox8FSsoTxuSS5kr4hoNVSt9JpS+lyGJqcV3JyA8SWeFvl8jOaniWSPG3jnHapK0/Vb/AALrlwulaZGaNDQrA6jTakLyGLNE5HLz3puDZ9RN08uaUf8ACyRv3TXydUVVG94teg1TaQtirTgKOn2L4P3FYgtSo3Oe/mvuG49ESLspxWgPWn6P4VbeyqiBRt5hsD3x1xPdPo8k9SpylaXr6epGeVLG0ludTq0mmvAZMfysVI+q55fhOtk9l6PJ+rGvl8qM0dRkjyZruIdiKrck3agZ6jeMf0AP9Z5D2XpYfph8X9w9RkfNmFR2AqqIZMMw6F9xI/EnE0w0+OG6RBzk+ZsV4U6+Q+4zQQLiLYnTcIBk169x15wDJr4gD15QDITUA+cAuB4B6BgFYAgCAIAgCAIBw3juobiHEW2c99gpq8wFU7Q30+Z/vM52RvJk+Bml3pHa9FplqrSpBhEUKv0UYE3pUqRpSouv0M9fIHz1x/hz6ewixwxYsdxPicjmxYHnnnzny+LM8ybp31XgzpSjw+RiVVkgkBiB1wCcH0k20nTPDXdn9PeWbfTaNw5P3TLnn0Jxgnn9eU06ueJRXDNbdLRRhUr3XrRI7tC1ah7AEXyLECc2ORTlwx3ZqapWz12R46TdqNNS4DW1bFsBwEIbPXHPIBXI6cpuySlptO5SXPZ+X9ClLtJ14GF2x1dtq1pq6LarU/8AUrr76lwp9RzXPpz6yn2fjxY3J4JqSfRvha+/wJ55NpKSow+ENw1kY2ip35bcb0K4HnnbLdQtfGS4G0vR/cjF4mi/pm0XM91U/tlm/AAnP4Sua1X+po97ngSHhnENKVSsUgAt/hoirnnzOMeQ55I8pmjpM+TPUpvfm7t11JvLFQ5HYu6q1CAlVZSOWRzAPoeon1MsUMkUpxT81ZzlJxezNHxPsRp7ehuX276wr+BaUf3fpk7UEifbT8TTWdgqkOdhb+d/yzJLSYlyiR7SXiXaODpVyVAo9lxL1FJUkRbbMumkqcryMkeG50vED0b8YBnLfmGD1vhKkChM9B5KAwC2aB6QDydMPKeg9KpHnAMipjAL2YB6gCAIAgCeA03bDiX6No77gcMEKqf3n8C/1YGQyS4YtkZOkc0+FGkV9U1zEBKU5ZOPHZ4Vxn90Wf0mXTx71voVYlvZ2FHB6EH6HM2l5UmGD5y7a6qjUs99AsS0l2sr3H9ZwQyqcjJB54HUc5wtM8iyS46cW7i/O9n5f0N00uHbmivZzh+qsVhp9QEBAZtwB3Y5A5Cn1mfWZtPjaeWF9PzcshGbWzNsnAddYNj6zA9ifL22iY3rNJB8ccX5+5NQm9my3X2HRm+2ustYfcD9ck/2kpe1pRjeOCivzyPOxTe7Nt2Z4DVVraB9mg3Z8yXKdA3rzAHObPZ+fJnypt7Lf887Kc0VCJNOPdklY76XtrI/VVsr/KGzt+g5TqT9m6aVvgSvw2/gzLPkXUir9jMsWNthPnuCkyP9340qVpHvbyLlXYpAcmyw+w2gflJLQ4lzth5pGz0HZ2qn5FAPrzJP1J5zXDHGC2RW5N8zeaHdWQATt9JJESQ025EkC71gFqygHqJ4DDt0A8uUAx20ZEAomVnj5Aya7J6naBdDT0FwGAVgFcQBiAe0E9BcgHqAIAgGJxTiVemra65gta9SfM+QA6kn0EhKairZ6k3sjmXG/ifa5K6VBWnk7gPYffb8q/8AVOdk175QRojhXUg3aLtBfamb77GXIyGchSfLCDw58+krwZcmSdNtkM+NcGxg6Hmu4jqc8/T/APfnKtTLvUuhLTQ4YGXW+05UlT6g4P4iZ1JrdM0E17C9rtQL001rtbVZlRvO50O0kFWPMjl0P3TfpdRNyUJO0yjLBU2jWdpezbWNv7recnx1thj/ABL6+4lMdHmwXHG7j0XgS/tEZfq5kfp4LbT4UfVV/Ws/1yJGfHP9eK/3PYySVJmRXodRuyLNQx/dpH9lMgsTlGuy+ZLjSfM2+k4Nq3YHNoHra5A/yL1+hEnD2dKSpxUfz1fxIvOlyZMezHZjZYLHJd+WWPLGDkKo8hmdPBpoYY1EzzyOb3J+V5TSVmHqdErfWAYFmjx7zzcHldOfSHyBlU6E9TPQZ6V4gF0CAJ6ChEA8FJ4C21Qhg8dwJ6D0K4BUJAPWIBXE9AxPAe1noPUA9QBAEA578V9O1worRvEpdthOA5O3GCeW4AHl6Ezk+1MvZ8LfLf08PqadOrs5hfpXQ4dHX+JSPznNjOMl3XZoaa5mFr9OLEKH6j6jpL8M3CaZCcbVFns5pbNhrFdhwfCQrEY9AceR/OWaycOLitEMN1VEno7OWkB7CtSerEZ/AH8yJy563Gnwx3ZpWN82TfsZ2VQWJeoYovPe3Vzjog9OfX850vZ+n1E5rLlXClyXj5mfPkglwx3JnfwtTzHKdyjEYrcM9gYoBOFk+Qij0yquFjzgGdXWFGAJ6D3APJEApsgFQkA9AQCs9AgCAUgFJ4ChEAYkgUxAK4gDEAYgDEAqBAPUArAEAQDU8b4GmpGGAP4jp0II5gyGTHHJHhkrR6m07RF7uxtyn7O9wPRgH/uJycnsbBLlsaI6qa5mM/ZDVsc98o/5X/2lcfYuOO3F8P5JPVPwM9Oxlz473UvgfsBV/wB5Zi9i6eHvIy1U2bjh/ZLT1EMVNjjobCWx9M9PunQxaXDi/RFIplklLmzfDly8poIFDAGJ5QKiAVnoEApAEArAEAQBAEAQBAKQBAGJ6BAEAQBAEACAVgFYAgCAUgCAIBQzwFIAxAK4gCAVAgCAIAgDEAQCs9BSeAQBAEAQBAKQBPQIAgCAIBWABAKwBAEAQBAEAQCmIAxAKwBAEAQBAEAQBAEAQBAEAQBAEAQBAEApiAMQCsAQBAEAQBAEAQBAEAQBAEAQBAEAQBAEAQBAEAQBAEAQBAEAQBAEAQBAEAQBAEAQD//Z"/>
          <p:cNvSpPr>
            <a:spLocks noChangeAspect="1" noChangeArrowheads="1"/>
          </p:cNvSpPr>
          <p:nvPr/>
        </p:nvSpPr>
        <p:spPr bwMode="auto">
          <a:xfrm>
            <a:off x="155575" y="-125062"/>
            <a:ext cx="304800" cy="263876"/>
          </a:xfrm>
          <a:prstGeom prst="rect">
            <a:avLst/>
          </a:prstGeom>
          <a:noFill/>
        </p:spPr>
        <p:txBody>
          <a:bodyPr vert="horz" wrap="square" lIns="91388" tIns="45696" rIns="91388" bIns="45696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data:image/jpeg;base64,/9j/4AAQSkZJRgABAQAAAQABAAD/2wCEAAkGBxQREhQQEhQRFhAWGBUVFRgVFBQVFRIYFBYYFhcUFBgZHCggGBolGxQUITEhJSkrLi4uGB8zODMsNygtLisBCgoKDg0OGxAQGywkICQ0LCwsLDQsLSwyLCwsLCwsLSwsLCwtLCwsLCwsLCwsLCwsLCwsLCwsLCwsLCwsLCwsLP/AABEIAMQBAQMBEQACEQEDEQH/xAAcAAEAAQUBAQAAAAAAAAAAAAAABgEDBAUHAgj/xABBEAACAgECAwYDBAgEBAcAAAABAgADEQQSBSExBhMiQVFhBzJxI4GRsRRCUmJygqHBM5Ky0WODosIXJEOj4eLw/8QAGgEBAAMBAQEAAAAAAAAAAAAAAAIDBAUBBv/EADgRAAICAQIDBQcDAQgDAAAAAAABAhEDBCESMUETIlFxgQVhobHB0fAykeHxFBUjQlJykqIzYsL/2gAMAwEAAhEDEQA/AO4wBAEAQBAEAQBAEAQBAEAQBAEAQBAEAQBAEAQBAEAQBAEAQBAEAQBAEAQBAEAQBAEAQBAEAQBAEAQBAEAQBAEAQBAEAQBAMW3iFa2pQXAtcEqvmQvMn8/wPpI8Svh6nlq6MqSPRAEAQBAEAQBAEAQBAEAQBAEAQBAEAQBAEAQBAEAQBAEAQBAEAQDRdp+0a6Rdow17Dwr5KP2n9vbz/rM+fOsarqV5Mij5kO7E2NfxHvLCWYVWuSfUtWg+nJm5TNpG5ZHJlWG3JtnTp0TSIAgCAIAgCAIAgCAIAgCAIAgCAIAgCAIAgCAIAgCAIAgCAIAgGm7ScXbTp4ELWtnby8K46sx9s9Jm1GfsltzZVlycCOWWWPdbjx2XWEnkCzMQMk4A6AD6CctKU3fNmTeTJl8PeD203XWW1sgKVqm4EZ8TluR+iToaSEo3ao04YtXZOptLxAEAQBAEAQBAEAQBAEAQBAEAQBAEAQBAEAQBAEAQBAEAQBAEAi/bzindU90pw9uR7hB8345A+8zJq8nDDhXNlOaVKl1Nd8NeFcn1rDm+a6vatT4mH8TD8FHrPNJjqPExhjSsnM2FwgCAIAgCAIAgCAIAgCAIAgCAIAgCAIAgCAIAgCAIAgCAIAgCAIBybtLqW1us7us/O4pr9gDgv9PnacnI3lzUvIxy78ySaft/w+hFpRrNiKFXFT/Kgx6e02f2nFHu+Gxv7JpWev8AxM0XUG8jGf8ACP8AvD1mJHqxyas9L8SdEQW+2wP+H/8AMi9diuj3sZGfwXtppdXaKKjZ3hBIBQgYUZPOWY9TDI6iRljlFWyRTQQEAQBAEAQBAEAQBAEAQBAEAQBAEAQBAEAQBAEAQBAEAQDVdp9f3GmssHzY2r/E/hB+7OfulOefBjbIZJcMWzlOnq+w1ep3Mnc1BaiMgm60jaqkcwcLt/5k5+CPdlJlelj3rIe6A1nIByw/Vz58vxyZlTfHt8zp5P0nttMOmF+vdnnI9o/H4kqLncDA8K5HQd2efvI8e/P4ntHUfg/Ue6udkGN42WEDJ5bWUHqANq/5p1NAnTbXqZ873R0OdAoEAQBAEAQBAEAQBAEAQBAEAQBAEAQBAEAQBAEAQBAEAQCCfEzW/wCFRn1sb/Sv/fOfrZco+pmzvki1wrS6dOFhNXZRUdVvsU27cBm/wmAYjJVRWfqJbjjFYal1L8CaSo5VqqVrsfSixLArDZdvKJZhVOVHPzJHU9Jzs0FGXFF2vcrNv6lT2L6EMMjbjJGO/fyPXp0mRpp1/wDKLE7/AKl0J/D6D7Zzj+khf5wo9Jh8OeIX6azuDVa9FzIFIL93Vknc/NcHO4c+XSdTRZpXw09/gUZYrmdZnWMwgCAIAgCAIAgCAIAgCAIAgCAIAgCAIAgCAIAgCAYXFeKV6ZN9rYB5AdWY+gEryZY41ciMpKKtkbb4hU5OKdS+MZ2Krbc9Nx3YEzrWRe7Tr0K1mXgbzgfH6NYpNLeJfmRhtdP4lPl7jlNEMkZq0WRkpcjmvbO86jWvWp5l0oT2OQn+osZzsvfzV6GafemTD4g8P0w0Ye6hrVo2ipVd0KbtqBsqegwCc56TfmjHg3XI3Y7ukcfqawqLCeYG2sKFxlhgA5HrPn5KCfAvN8+hsldX1NklbYyS+4+yf7TK5Rukl8SaTrct36QsNhaweZ5V9P8ALJwyJPiSXx+4as6P8Mr77EYtcLNIqiupTs3oa2KkEKoIGFwM9Z9BopZZQvJ6GPMop7E6m0pEAQBAEAQBAEAQBAEAQBAEAQBAEAQBAEAQBAEA8W2BVLMQFAJJPQADJJhg49rdZbxTWBEJG87Uz0qrHMsR64BJ9Scek5bvNk/ORkffkdV4dwiqikadEHdYwQRnfnqz+pM6KxxUeGtjSopKjmfaqh+GatL6iQObVk9GXI30v6jp9xB6znvG8GS48vzYzuLxy25GD2Hb9K4jUx54Nl7fcDj/AK3We6eN5L9RjVyOg/EVtQNIRpnRCTttLNWv2RRwwU2eHOdvvjOJtzOaj3eZshV7nFqNPhfs7A1TbgzsgOzKk7jgjz5T5+U7fej3tqSfP5m2vB7GfVRZsHjpI8vsG5/+5M8pw4t0/wDkvsTSdfx/J77luQPd588Utn/XIqa3av8A5L7CjofwssqKW7VsF52G3cqhCMuE7rBJxjPXnznf9nrGoVF2+pkz3dsnk6BQIAgCAIAgCAIAgCAIAgCAIAgCAIAgCAIAgCAIBEfiXxPutL3QOHuO3+Reb/8Aav8ANM2pnUK8SrLKlRrfhTwvC26thzY90n8K83I+rYH8khpYbOR5hj1Np2m7d1aK00mnU2uACe7RSq7uYBYsPL2lmTVY8cuFvc1RxykrOdfEHt9VrtK9P6NalikPW5dfCy9RgDzUsuPf2lfbxyUqIzxbEd+GfbFdFbbdZW9hKCsYIXbltzHmOfyr+Ek5LE7ohjx7kw7Wdt9JxKgUvVrEdG72vCVOrOqsAr+Inad3PAleXNCcaexohBpnPeMZUB6wxpYKHWsMioT4fHjlkkE8wPSY9Ok7U33t6b3vrsXTdb9CScP2tXuUYUcgDe+c8ufnynMzcSnT5/7UWqq/kydr8vk3H/iueXuNsruPvryX3Jbk7+GGuJFmndat6hWV66ineJkjFjljvYE+3XpO/wCzsuOcWoxprn4v3sxZ4tO2T2dIoEAQBAEAQBAEAQBAEAQBAEAQBAEAQBAEAQBAEA5F8T+I79X3Y5ilAuP3m8bf0KD7pztTK514GbK7lR0TQ6VtHoVRFBsqqzg5wz43HOOeCxM1SfY4m6ukacceUTk3aLiWtsfv7KqCPlbuiEz0C5Lkk45j75wJ6nBq3u6l5M3xhLEvcYmk1Viu27T6hVbc3MJZ4mPlsbpjPlM2THjlFcM4trzW3qiUbjLk6M6m7OfC4Y+RqcfnKJRrqq80WJ/lFnV65aUUuWG4noAWOOZwPpiTx4ZZJPhXIOVLci/FuH1oe9W3OmuNZxVa5s8TAeIEgc8k+fWdXBmnJcDj343u0q5dCiUVzvZkg4dwwLWWpbUd0eYG6k9PD+sPYec52bO3NLIo36+fQuUaWzfwL9rXYBRGLnkDa9aj2P2YP5SEVitpvb3J/Ud46N8N6rO5Zr6tOloIUNSLMOuMnJsJPX0OOk+i0DxSTljhw/Uw5uJNJuyYToFIgCAIAgCAIAgCAIAgCAIAgCAIAgCAIAgGLreI1U/4jquegJ5n6DqZCeSMP1OiMpKPMxae0WlY4F9QPozbCfoGxIQz45cmeLJF8mbLcMZ8uufLHrLiZxHhDfpvE0J5iy82n+FSbMH22ric2Hfy37zLHvTO3mdI1HK+K8MaprQ1jWKSWcXKbPEOfgcYx0HXM+FyZZvM45V306tOr81/Q66S4LjyNPpdUh3WPbUFOGVO+51DaMr5c8gn75PJjkqjGLvlfDz35kYvm2/4Leqv03zNcuPbVOPyeSxwz/pjH/ovsHw87+Jq7bdEp3rSl7ZyWRGt2BRnLWMpHl5tNcI6qS4ZTcV4NpX6X9CD4OisxOId1cqW6e1N1Newq7IHTn+yfnHhXoPL3l+LtMTcMsX3naaun69Ov4hJqVOL5Ei4duvrDC1dy+F9tPIOACVPP3H4zl5qwzacXvuu90LUr6nm3RuTg23A5GQldS8vZmU4/GSjlhz4V6tv5P6Hjiyc/DbV6gq9Fif+XrH2Lvc9t5BY5FpJI9cYbkBjE+i9n6tZlwXbXN1S8l5eRgzYuHfxJvOmUCAIAgCAIAgCAIAgCAIAgCAIAgFMwCsAQCJdt+1w0g7mrB1LDPqKgf1mHmT5D7z758+bgVLmV5J8PIinZzs9fxEm+13Wgnm/Wy0jqEJ6AdM9PIZ8suLTvI+KRVDHxbsmy9iNEENfcKcj5iWL/UMTkH6TZ2GOqou7OPgc/wCPNqeCs1SOW0lyute7moLKRj9yxc55cm/EChxni2XIracdkePg1T3mrtsPSqvH0NjAD+ivPdPCpWMS3Ou8QDmpxWcWbTtOAdrY5HB5Hn5S7USnHFJwVunS95pgk5K+Rxrj2r1umO82i4ZxYrMQSCdoIJBKHKsOXSfKY1h1U32qal411Xjy93M6dShG48jW8K1Op3BUob9Gd2b7QrYy5bLbSrDzLdRLNRj0/Dcp99LpaXu5r6nkeJOq2JFaF+YYDDqO7PL3M5sb/S+XmWs0+u1+nfOnt1BKuPtEQoBjoQxA3L16ZzNuLDnj/iwhuuTd/wBH+xU3F91s1fFOG0ae2gIldiszWbXG9FrQDxZJO7LMvU+Y9Jrw5s2aE+JtNUrWzbfy2EoRjW12SBNCa6x3S6apm8W0VMuM9eSkZnNeVTn33KSW12mT4aW1IxreF6i0/aalVr5b+6pKZHXBsZyVz6jEtjqMONd3Hb6XK/gkjzhk+bOrdjNF3OkqTvGsXG5GZxZlX8SgMOq4PL2xPqdF2vZLtUk/BfD1Obl4ePu8jeTWViAIAgCAUgCAVgCAIAgCAIAgGr7Rcdq0VRutPsqj5rG8lUf38pCc1BWzxtJHMTx7XcTt2V7gDzFdZKoq+rtyyPc/cPKYZSyZXSM7cpukSTQ9itXWN663u7cZwiMVz6EkjI/l+6WR0so7qW5JYmuTLvBe11tV/wCh8QAD52raOQJPTeOmDkYYYHMcvOTx52pcE+Z7HI7qRJO03Gl0WnfUNzI5Iv7bn5V/ufYGXznwxstk6VnJeynCbOJ6pntLFM95c3QnJ5KPQnGB6AH0Ew44PJLf1M8Y8T3Oyam6vTUlztSmtfIclVRyAA/DE3yahG3yRpSvZHKuO9r+IbiG3ULk4VFGPb7TBLH3BH0nBftKWXfHJV+eptWBR5ohnafjL2UP39tzr5BrWPi/VI3ZAPPrj1k9PPNPIlxP1PMkYKO6MXshxJ0R2qtuQkrnDFDgAlclW8XzNz/pLNZLJCSp15WV4IRpkz4d2x1tZBFrWL6WDvAfqfm/AyiGtywfO/MueGL6F/iXFETTmw6ezu7FNoGzvULMpbw7csgPLOQMZz7zkQxSy6h99cV1zp8/fSfu3NUZKMd1sRbslxKkV7b73CooAL3W0lyxJyviHT+86PtDDkcrxQ3fhFS+hRinGt38aM+6zhzDL2JZu6BtTbZ69QXOZmjHXJ1GLVf+qX0Jvs+f1LB1GkoXfVp0HPZ3ppZUr35G4OygkjPILk5lqhqcrqeR+NcW7r3J/Ojy4R5IwuNii4V2KiHUYDvWig7ldim5XHVVK5APi5cxNGm7XHxRbfDyTb5Ur5e/9vBkZKLp1v8AnyN53FbqHAsDdMHU3huXsDyGJz3OcZcLaa/2xospPl8y1boguDt0a56Pe9l4U/tbXwM+nPrJRyt7XN10ilH5XseVXh8zp3w74bbRQe9vsuV9rIWI2gEHJrGThTkHGceg9e/7OlmlBucOGO3CvcYs6ins7fUlk6JQIAgCAIAgCAIAgCAIAgCAW77lRWdiAqgsxPQADJJ9sQDh3GNfbxfWjaDtJ2UIeQVeuW9CcbmPljHkJz5zeSVL0M0nxPY7B2d4HXo6hUnNurtjm7ep9B6DymzHjUFSL4xUVRtZYSIL8U+Eh6RqgPFXhX90Y4H4MR/mMy6nHa4l0KssbVnN+0faO3Vrp6HzipCM9TY2SN59TsCj67vWUSyOSV9CpybR2TsVwP8AQ9KlZH2reOz+Ij5f5RgfcfWbMUOCNGiEaRmdos/o1uNmduMWfI2SBtb2PT7+h6TN7SdaWfPl05+a8i/B/wCRHFO1PaG6oHSvWEyNj4ZbMk4wEOQcbcdRn2nA0Oiwzfbxd9V0/f195uy5Go8LMmjjenNVYsrYnA3E6S1gDzzzCEHy6SmWlzLJJwl/3X3JccaSa+Bcs4tphgVU2HlzKaO0Z5H9wfnIx02d25yXrNfdnvFFcl8DC4pxuw7CadiGytB3rKpcM2NqoCW555nIwMmaNPpMab71tJva3y9+y+5Cc3tse+M6+nSITusNBDq1T7jtd1DDu3BAB2tjofm54xmeabDlzy6cVpqSrknW6818OpPJKOO0YHZfiPdk90av0cHKZYbgm0BVOW6jPXz6y7W4FNLjT4uvnfPkQhOuXLobnUcWrGWbUomefIKTz8hnImKOmyOksd0Scl4kce3SalxWbNRqL8jYmWCE5wPlCqOZ6zpKOpwx4lGMI9Xt9bZV3JOt2y7xjhValT+i30vtwT3DhQxOdxsoLZAyB18pHBqJyTXaRkr/ANS5eUqJSUV/la9Pqi/VodKFJbUWbx5DU3D/AKWOZVLLqOKlBV/tX0CUau/ieOFaPRpelmwuQcqWaxwGHQ9cdfWTzT1c4OCdXt0X8nkeCMrO88L1lXdoiMMKoAB8PQYn0WDH2WOMPBJfsYJy4pN+JsAZaRKwBAEAQBAEAQBAEAQBAEAgPxZ4z3dK6RD47ub+orU9P5mwPorTNqJ0q8SvJKlR4+FPAtlbath4nylfsoPib72GPovvPNND/OyOKPU6DNRcaTjfarS6Q7bbR3n7C5d/bIHy/fiVZM8Mf6mSjCUuRC+0HxGpvpt06ae0rYjJl2VCNwI3ADd06zJPXQaqmWf2dtbnNuzvElW+q4oLO7O4qTtB2kEAnB/WC/hITl2VSasy4cXFOjqmk+KKn/E07AfuWBz+BC/nPY+0o9UbXp30ZvdVrNNxTSWoh3LgF1OVdMHcMj+U4PMHEavK8umk8D3W/wC25HHHgyLiRxTtNrtOrvS+57AVNLsHDVkptAcEgttK5w3PDenTn6PFmlFTjsuq2p79PC75rwNWScLp+hu+z3E3FWyx60qI5EFd27OT58l5jymDWaeDycUE3L15FkJOtzK4hxCnYVfXlOZ8Kdzk5PrsY+cpxYcnHccN+9390SclW8iNC/h7WqK2ttuyTvs71lTbkqSWwB0AGB1InU4NbGDckox8FSsoTxuSS5kr4hoNVSt9JpS+lyGJqcV3JyA8SWeFvl8jOaniWSPG3jnHapK0/Vb/AALrlwulaZGaNDQrA6jTakLyGLNE5HLz3puDZ9RN08uaUf8ACyRv3TXydUVVG94teg1TaQtirTgKOn2L4P3FYgtSo3Oe/mvuG49ESLspxWgPWn6P4VbeyqiBRt5hsD3x1xPdPo8k9SpylaXr6epGeVLG0ludTq0mmvAZMfysVI+q55fhOtk9l6PJ+rGvl8qM0dRkjyZruIdiKrck3agZ6jeMf0AP9Z5D2XpYfph8X9w9RkfNmFR2AqqIZMMw6F9xI/EnE0w0+OG6RBzk+ZsV4U6+Q+4zQQLiLYnTcIBk169x15wDJr4gD15QDITUA+cAuB4B6BgFYAgCAIAgCAIBw3juobiHEW2c99gpq8wFU7Q30+Z/vM52RvJk+Bml3pHa9FplqrSpBhEUKv0UYE3pUqRpSouv0M9fIHz1x/hz6ewixwxYsdxPicjmxYHnnnzny+LM8ybp31XgzpSjw+RiVVkgkBiB1wCcH0k20nTPDXdn9PeWbfTaNw5P3TLnn0Jxgnn9eU06ueJRXDNbdLRRhUr3XrRI7tC1ah7AEXyLECc2ORTlwx3ZqapWz12R46TdqNNS4DW1bFsBwEIbPXHPIBXI6cpuySlptO5SXPZ+X9ClLtJ14GF2x1dtq1pq6LarU/8AUrr76lwp9RzXPpz6yn2fjxY3J4JqSfRvha+/wJ55NpKSow+ENw1kY2ip35bcb0K4HnnbLdQtfGS4G0vR/cjF4mi/pm0XM91U/tlm/AAnP4Sua1X+po97ngSHhnENKVSsUgAt/hoirnnzOMeQ55I8pmjpM+TPUpvfm7t11JvLFQ5HYu6q1CAlVZSOWRzAPoeon1MsUMkUpxT81ZzlJxezNHxPsRp7ehuX276wr+BaUf3fpk7UEifbT8TTWdgqkOdhb+d/yzJLSYlyiR7SXiXaODpVyVAo9lxL1FJUkRbbMumkqcryMkeG50vED0b8YBnLfmGD1vhKkChM9B5KAwC2aB6QDydMPKeg9KpHnAMipjAL2YB6gCAIAgCeA03bDiX6No77gcMEKqf3n8C/1YGQyS4YtkZOkc0+FGkV9U1zEBKU5ZOPHZ4Vxn90Wf0mXTx71voVYlvZ2FHB6EH6HM2l5UmGD5y7a6qjUs99AsS0l2sr3H9ZwQyqcjJB54HUc5wtM8iyS46cW7i/O9n5f0N00uHbmivZzh+qsVhp9QEBAZtwB3Y5A5Cn1mfWZtPjaeWF9PzcshGbWzNsnAddYNj6zA9ifL22iY3rNJB8ccX5+5NQm9my3X2HRm+2ustYfcD9ck/2kpe1pRjeOCivzyPOxTe7Nt2Z4DVVraB9mg3Z8yXKdA3rzAHObPZ+fJnypt7Lf887Kc0VCJNOPdklY76XtrI/VVsr/KGzt+g5TqT9m6aVvgSvw2/gzLPkXUir9jMsWNthPnuCkyP9340qVpHvbyLlXYpAcmyw+w2gflJLQ4lzth5pGz0HZ2qn5FAPrzJP1J5zXDHGC2RW5N8zeaHdWQATt9JJESQ025EkC71gFqygHqJ4DDt0A8uUAx20ZEAomVnj5Aya7J6naBdDT0FwGAVgFcQBiAe0E9BcgHqAIAgGJxTiVemra65gta9SfM+QA6kn0EhKairZ6k3sjmXG/ifa5K6VBWnk7gPYffb8q/8AVOdk175QRojhXUg3aLtBfamb77GXIyGchSfLCDw58+krwZcmSdNtkM+NcGxg6Hmu4jqc8/T/APfnKtTLvUuhLTQ4YGXW+05UlT6g4P4iZ1JrdM0E17C9rtQL001rtbVZlRvO50O0kFWPMjl0P3TfpdRNyUJO0yjLBU2jWdpezbWNv7recnx1thj/ABL6+4lMdHmwXHG7j0XgS/tEZfq5kfp4LbT4UfVV/Ws/1yJGfHP9eK/3PYySVJmRXodRuyLNQx/dpH9lMgsTlGuy+ZLjSfM2+k4Nq3YHNoHra5A/yL1+hEnD2dKSpxUfz1fxIvOlyZMezHZjZYLHJd+WWPLGDkKo8hmdPBpoYY1EzzyOb3J+V5TSVmHqdErfWAYFmjx7zzcHldOfSHyBlU6E9TPQZ6V4gF0CAJ6ChEA8FJ4C21Qhg8dwJ6D0K4BUJAPWIBXE9AxPAe1noPUA9QBAEA578V9O1worRvEpdthOA5O3GCeW4AHl6Ezk+1MvZ8LfLf08PqadOrs5hfpXQ4dHX+JSPznNjOMl3XZoaa5mFr9OLEKH6j6jpL8M3CaZCcbVFns5pbNhrFdhwfCQrEY9AceR/OWaycOLitEMN1VEno7OWkB7CtSerEZ/AH8yJy563Gnwx3ZpWN82TfsZ2VQWJeoYovPe3Vzjog9OfX850vZ+n1E5rLlXClyXj5mfPkglwx3JnfwtTzHKdyjEYrcM9gYoBOFk+Qij0yquFjzgGdXWFGAJ6D3APJEApsgFQkA9AQCs9AgCAUgFJ4ChEAYkgUxAK4gDEAYgDEAqBAPUArAEAQDU8b4GmpGGAP4jp0II5gyGTHHJHhkrR6m07RF7uxtyn7O9wPRgH/uJycnsbBLlsaI6qa5mM/ZDVsc98o/5X/2lcfYuOO3F8P5JPVPwM9Oxlz473UvgfsBV/wB5Zi9i6eHvIy1U2bjh/ZLT1EMVNjjobCWx9M9PunQxaXDi/RFIplklLmzfDly8poIFDAGJ5QKiAVnoEApAEArAEAQBAEAQBAKQBAGJ6BAEAQBAEACAVgFYAgCAUgCAIBQzwFIAxAK4gCAVAgCAIAgDEAQCs9BSeAQBAEAQBAKQBPQIAgCAIBWABAKwBAEAQBAEAQCmIAxAKwBAEAQBAEAQBAEAQBAEAQBAEAQBAEApiAMQCsAQBAEAQBAEAQBAEAQBAEAQBAEAQBAEAQBAEAQBAEAQBAEAQBAEAQBAEAQBAEAQD//Z"/>
          <p:cNvSpPr>
            <a:spLocks noChangeAspect="1" noChangeArrowheads="1"/>
          </p:cNvSpPr>
          <p:nvPr/>
        </p:nvSpPr>
        <p:spPr bwMode="auto">
          <a:xfrm>
            <a:off x="155575" y="-125062"/>
            <a:ext cx="304800" cy="263876"/>
          </a:xfrm>
          <a:prstGeom prst="rect">
            <a:avLst/>
          </a:prstGeom>
          <a:noFill/>
        </p:spPr>
        <p:txBody>
          <a:bodyPr vert="horz" wrap="square" lIns="91388" tIns="45696" rIns="91388" bIns="45696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data:image/jpeg;base64,/9j/4AAQSkZJRgABAQAAAQABAAD/2wCEAAkGBxQREhQQEhQRFhAWGBUVFRgVFBQVFRIYFBYYFhcUFBgZHCggGBolGxQUITEhJSkrLi4uGB8zODMsNygtLisBCgoKDg0OGxAQGywkICQ0LCwsLDQsLSwyLCwsLCwsLSwsLCwtLCwsLCwsLCwsLCwsLCwsLCwsLCwsLCwsLCwsLP/AABEIAMQBAQMBEQACEQEDEQH/xAAcAAEAAQUBAQAAAAAAAAAAAAAABgEDBAUHAgj/xABBEAACAgECAwYDBAgEBAcAAAABAgADEQQSBSExBhMiQVFhBzJxI4GRsRRCUmJygqHBM5Ky0WODosIXJEOj4eLw/8QAGgEBAAMBAQEAAAAAAAAAAAAAAAIDBAUBBv/EADgRAAICAQIDBQcDAQgDAAAAAAABAhEDBCESMUETIlFxgQVhobHB0fAykeHxFBUjQlJykqIzYsL/2gAMAwEAAhEDEQA/AO4wBAEAQBAEAQBAEAQBAEAQBAEAQBAEAQBAEAQBAEAQBAEAQBAEAQBAEAQBAEAQBAEAQBAEAQBAEAQBAEAQBAEAQBAEAQBAMW3iFa2pQXAtcEqvmQvMn8/wPpI8Svh6nlq6MqSPRAEAQBAEAQBAEAQBAEAQBAEAQBAEAQBAEAQBAEAQBAEAQBAEAQDRdp+0a6Rdow17Dwr5KP2n9vbz/rM+fOsarqV5Mij5kO7E2NfxHvLCWYVWuSfUtWg+nJm5TNpG5ZHJlWG3JtnTp0TSIAgCAIAgCAIAgCAIAgCAIAgCAIAgCAIAgCAIAgCAIAgCAIAgGm7ScXbTp4ELWtnby8K46sx9s9Jm1GfsltzZVlycCOWWWPdbjx2XWEnkCzMQMk4A6AD6CctKU3fNmTeTJl8PeD203XWW1sgKVqm4EZ8TluR+iToaSEo3ao04YtXZOptLxAEAQBAEAQBAEAQBAEAQBAEAQBAEAQBAEAQBAEAQBAEAQBAEAi/bzindU90pw9uR7hB8345A+8zJq8nDDhXNlOaVKl1Nd8NeFcn1rDm+a6vatT4mH8TD8FHrPNJjqPExhjSsnM2FwgCAIAgCAIAgCAIAgCAIAgCAIAgCAIAgCAIAgCAIAgCAIAgCAIBybtLqW1us7us/O4pr9gDgv9PnacnI3lzUvIxy78ySaft/w+hFpRrNiKFXFT/Kgx6e02f2nFHu+Gxv7JpWev8AxM0XUG8jGf8ACP8AvD1mJHqxyas9L8SdEQW+2wP+H/8AMi9diuj3sZGfwXtppdXaKKjZ3hBIBQgYUZPOWY9TDI6iRljlFWyRTQQEAQBAEAQBAEAQBAEAQBAEAQBAEAQBAEAQBAEAQBAEAQDVdp9f3GmssHzY2r/E/hB+7OfulOefBjbIZJcMWzlOnq+w1ep3Mnc1BaiMgm60jaqkcwcLt/5k5+CPdlJlelj3rIe6A1nIByw/Vz58vxyZlTfHt8zp5P0nttMOmF+vdnnI9o/H4kqLncDA8K5HQd2efvI8e/P4ntHUfg/Ue6udkGN42WEDJ5bWUHqANq/5p1NAnTbXqZ873R0OdAoEAQBAEAQBAEAQBAEAQBAEAQBAEAQBAEAQBAEAQBAEAQCCfEzW/wCFRn1sb/Sv/fOfrZco+pmzvki1wrS6dOFhNXZRUdVvsU27cBm/wmAYjJVRWfqJbjjFYal1L8CaSo5VqqVrsfSixLArDZdvKJZhVOVHPzJHU9Jzs0FGXFF2vcrNv6lT2L6EMMjbjJGO/fyPXp0mRpp1/wDKLE7/AKl0J/D6D7Zzj+khf5wo9Jh8OeIX6azuDVa9FzIFIL93Vknc/NcHO4c+XSdTRZpXw09/gUZYrmdZnWMwgCAIAgCAIAgCAIAgCAIAgCAIAgCAIAgCAIAgCAYXFeKV6ZN9rYB5AdWY+gEryZY41ciMpKKtkbb4hU5OKdS+MZ2Krbc9Nx3YEzrWRe7Tr0K1mXgbzgfH6NYpNLeJfmRhtdP4lPl7jlNEMkZq0WRkpcjmvbO86jWvWp5l0oT2OQn+osZzsvfzV6GafemTD4g8P0w0Ye6hrVo2ipVd0KbtqBsqegwCc56TfmjHg3XI3Y7ukcfqawqLCeYG2sKFxlhgA5HrPn5KCfAvN8+hsldX1NklbYyS+4+yf7TK5Rukl8SaTrct36QsNhaweZ5V9P8ALJwyJPiSXx+4as6P8Mr77EYtcLNIqiupTs3oa2KkEKoIGFwM9Z9BopZZQvJ6GPMop7E6m0pEAQBAEAQBAEAQBAEAQBAEAQBAEAQBAEAQBAEA8W2BVLMQFAJJPQADJJhg49rdZbxTWBEJG87Uz0qrHMsR64BJ9Scek5bvNk/ORkffkdV4dwiqikadEHdYwQRnfnqz+pM6KxxUeGtjSopKjmfaqh+GatL6iQObVk9GXI30v6jp9xB6znvG8GS48vzYzuLxy25GD2Hb9K4jUx54Nl7fcDj/AK3We6eN5L9RjVyOg/EVtQNIRpnRCTttLNWv2RRwwU2eHOdvvjOJtzOaj3eZshV7nFqNPhfs7A1TbgzsgOzKk7jgjz5T5+U7fej3tqSfP5m2vB7GfVRZsHjpI8vsG5/+5M8pw4t0/wDkvsTSdfx/J77luQPd588Utn/XIqa3av8A5L7CjofwssqKW7VsF52G3cqhCMuE7rBJxjPXnznf9nrGoVF2+pkz3dsnk6BQIAgCAIAgCAIAgCAIAgCAIAgCAIAgCAIAgCAIBEfiXxPutL3QOHuO3+Reb/8Aav8ANM2pnUK8SrLKlRrfhTwvC26thzY90n8K83I+rYH8khpYbOR5hj1Np2m7d1aK00mnU2uACe7RSq7uYBYsPL2lmTVY8cuFvc1RxykrOdfEHt9VrtK9P6NalikPW5dfCy9RgDzUsuPf2lfbxyUqIzxbEd+GfbFdFbbdZW9hKCsYIXbltzHmOfyr+Ek5LE7ohjx7kw7Wdt9JxKgUvVrEdG72vCVOrOqsAr+Inad3PAleXNCcaexohBpnPeMZUB6wxpYKHWsMioT4fHjlkkE8wPSY9Ok7U33t6b3vrsXTdb9CScP2tXuUYUcgDe+c8ufnynMzcSnT5/7UWqq/kydr8vk3H/iueXuNsruPvryX3Jbk7+GGuJFmndat6hWV66ineJkjFjljvYE+3XpO/wCzsuOcWoxprn4v3sxZ4tO2T2dIoEAQBAEAQBAEAQBAEAQBAEAQBAEAQBAEAQBAEA5F8T+I79X3Y5ilAuP3m8bf0KD7pztTK514GbK7lR0TQ6VtHoVRFBsqqzg5wz43HOOeCxM1SfY4m6ukacceUTk3aLiWtsfv7KqCPlbuiEz0C5Lkk45j75wJ6nBq3u6l5M3xhLEvcYmk1Viu27T6hVbc3MJZ4mPlsbpjPlM2THjlFcM4trzW3qiUbjLk6M6m7OfC4Y+RqcfnKJRrqq80WJ/lFnV65aUUuWG4noAWOOZwPpiTx4ZZJPhXIOVLci/FuH1oe9W3OmuNZxVa5s8TAeIEgc8k+fWdXBmnJcDj343u0q5dCiUVzvZkg4dwwLWWpbUd0eYG6k9PD+sPYec52bO3NLIo36+fQuUaWzfwL9rXYBRGLnkDa9aj2P2YP5SEVitpvb3J/Ud46N8N6rO5Zr6tOloIUNSLMOuMnJsJPX0OOk+i0DxSTljhw/Uw5uJNJuyYToFIgCAIAgCAIAgCAIAgCAIAgCAIAgCAIAgGLreI1U/4jquegJ5n6DqZCeSMP1OiMpKPMxae0WlY4F9QPozbCfoGxIQz45cmeLJF8mbLcMZ8uufLHrLiZxHhDfpvE0J5iy82n+FSbMH22ric2Hfy37zLHvTO3mdI1HK+K8MaprQ1jWKSWcXKbPEOfgcYx0HXM+FyZZvM45V306tOr81/Q66S4LjyNPpdUh3WPbUFOGVO+51DaMr5c8gn75PJjkqjGLvlfDz35kYvm2/4Leqv03zNcuPbVOPyeSxwz/pjH/ovsHw87+Jq7bdEp3rSl7ZyWRGt2BRnLWMpHl5tNcI6qS4ZTcV4NpX6X9CD4OisxOId1cqW6e1N1Newq7IHTn+yfnHhXoPL3l+LtMTcMsX3naaun69Ov4hJqVOL5Ei4duvrDC1dy+F9tPIOACVPP3H4zl5qwzacXvuu90LUr6nm3RuTg23A5GQldS8vZmU4/GSjlhz4V6tv5P6Hjiyc/DbV6gq9Fif+XrH2Lvc9t5BY5FpJI9cYbkBjE+i9n6tZlwXbXN1S8l5eRgzYuHfxJvOmUCAIAgCAIAgCAIAgCAIAgCAIAgFMwCsAQCJdt+1w0g7mrB1LDPqKgf1mHmT5D7z758+bgVLmV5J8PIinZzs9fxEm+13Wgnm/Wy0jqEJ6AdM9PIZ8suLTvI+KRVDHxbsmy9iNEENfcKcj5iWL/UMTkH6TZ2GOqou7OPgc/wCPNqeCs1SOW0lyute7moLKRj9yxc55cm/EChxni2XIracdkePg1T3mrtsPSqvH0NjAD+ivPdPCpWMS3Ou8QDmpxWcWbTtOAdrY5HB5Hn5S7USnHFJwVunS95pgk5K+Rxrj2r1umO82i4ZxYrMQSCdoIJBKHKsOXSfKY1h1U32qal411Xjy93M6dShG48jW8K1Op3BUob9Gd2b7QrYy5bLbSrDzLdRLNRj0/Dcp99LpaXu5r6nkeJOq2JFaF+YYDDqO7PL3M5sb/S+XmWs0+u1+nfOnt1BKuPtEQoBjoQxA3L16ZzNuLDnj/iwhuuTd/wBH+xU3F91s1fFOG0ae2gIldiszWbXG9FrQDxZJO7LMvU+Y9Jrw5s2aE+JtNUrWzbfy2EoRjW12SBNCa6x3S6apm8W0VMuM9eSkZnNeVTn33KSW12mT4aW1IxreF6i0/aalVr5b+6pKZHXBsZyVz6jEtjqMONd3Hb6XK/gkjzhk+bOrdjNF3OkqTvGsXG5GZxZlX8SgMOq4PL2xPqdF2vZLtUk/BfD1Obl4ePu8jeTWViAIAgCAUgCAVgCAIAgCAIAgGr7Rcdq0VRutPsqj5rG8lUf38pCc1BWzxtJHMTx7XcTt2V7gDzFdZKoq+rtyyPc/cPKYZSyZXSM7cpukSTQ9itXWN663u7cZwiMVz6EkjI/l+6WR0so7qW5JYmuTLvBe11tV/wCh8QAD52raOQJPTeOmDkYYYHMcvOTx52pcE+Z7HI7qRJO03Gl0WnfUNzI5Iv7bn5V/ufYGXznwxstk6VnJeynCbOJ6pntLFM95c3QnJ5KPQnGB6AH0Ew44PJLf1M8Y8T3Oyam6vTUlztSmtfIclVRyAA/DE3yahG3yRpSvZHKuO9r+IbiG3ULk4VFGPb7TBLH3BH0nBftKWXfHJV+eptWBR5ohnafjL2UP39tzr5BrWPi/VI3ZAPPrj1k9PPNPIlxP1PMkYKO6MXshxJ0R2qtuQkrnDFDgAlclW8XzNz/pLNZLJCSp15WV4IRpkz4d2x1tZBFrWL6WDvAfqfm/AyiGtywfO/MueGL6F/iXFETTmw6ezu7FNoGzvULMpbw7csgPLOQMZz7zkQxSy6h99cV1zp8/fSfu3NUZKMd1sRbslxKkV7b73CooAL3W0lyxJyviHT+86PtDDkcrxQ3fhFS+hRinGt38aM+6zhzDL2JZu6BtTbZ69QXOZmjHXJ1GLVf+qX0Jvs+f1LB1GkoXfVp0HPZ3ppZUr35G4OygkjPILk5lqhqcrqeR+NcW7r3J/Ojy4R5IwuNii4V2KiHUYDvWig7ldim5XHVVK5APi5cxNGm7XHxRbfDyTb5Ur5e/9vBkZKLp1v8AnyN53FbqHAsDdMHU3huXsDyGJz3OcZcLaa/2xospPl8y1boguDt0a56Pe9l4U/tbXwM+nPrJRyt7XN10ilH5XseVXh8zp3w74bbRQe9vsuV9rIWI2gEHJrGThTkHGceg9e/7OlmlBucOGO3CvcYs6ins7fUlk6JQIAgCAIAgCAIAgCAIAgCAW77lRWdiAqgsxPQADJJ9sQDh3GNfbxfWjaDtJ2UIeQVeuW9CcbmPljHkJz5zeSVL0M0nxPY7B2d4HXo6hUnNurtjm7ep9B6DymzHjUFSL4xUVRtZYSIL8U+Eh6RqgPFXhX90Y4H4MR/mMy6nHa4l0KssbVnN+0faO3Vrp6HzipCM9TY2SN59TsCj67vWUSyOSV9CpybR2TsVwP8AQ9KlZH2reOz+Ij5f5RgfcfWbMUOCNGiEaRmdos/o1uNmduMWfI2SBtb2PT7+h6TN7SdaWfPl05+a8i/B/wCRHFO1PaG6oHSvWEyNj4ZbMk4wEOQcbcdRn2nA0Oiwzfbxd9V0/f195uy5Go8LMmjjenNVYsrYnA3E6S1gDzzzCEHy6SmWlzLJJwl/3X3JccaSa+Bcs4tphgVU2HlzKaO0Z5H9wfnIx02d25yXrNfdnvFFcl8DC4pxuw7CadiGytB3rKpcM2NqoCW555nIwMmaNPpMab71tJva3y9+y+5Cc3tse+M6+nSITusNBDq1T7jtd1DDu3BAB2tjofm54xmeabDlzy6cVpqSrknW6818OpPJKOO0YHZfiPdk90av0cHKZYbgm0BVOW6jPXz6y7W4FNLjT4uvnfPkQhOuXLobnUcWrGWbUomefIKTz8hnImKOmyOksd0Scl4kce3SalxWbNRqL8jYmWCE5wPlCqOZ6zpKOpwx4lGMI9Xt9bZV3JOt2y7xjhValT+i30vtwT3DhQxOdxsoLZAyB18pHBqJyTXaRkr/ANS5eUqJSUV/la9Pqi/VodKFJbUWbx5DU3D/AKWOZVLLqOKlBV/tX0CUau/ieOFaPRpelmwuQcqWaxwGHQ9cdfWTzT1c4OCdXt0X8nkeCMrO88L1lXdoiMMKoAB8PQYn0WDH2WOMPBJfsYJy4pN+JsAZaRKwBAEAQBAEAQBAEAQBAEAgPxZ4z3dK6RD47ub+orU9P5mwPorTNqJ0q8SvJKlR4+FPAtlbath4nylfsoPib72GPovvPNND/OyOKPU6DNRcaTjfarS6Q7bbR3n7C5d/bIHy/fiVZM8Mf6mSjCUuRC+0HxGpvpt06ae0rYjJl2VCNwI3ADd06zJPXQaqmWf2dtbnNuzvElW+q4oLO7O4qTtB2kEAnB/WC/hITl2VSasy4cXFOjqmk+KKn/E07AfuWBz+BC/nPY+0o9UbXp30ZvdVrNNxTSWoh3LgF1OVdMHcMj+U4PMHEavK8umk8D3W/wC25HHHgyLiRxTtNrtOrvS+57AVNLsHDVkptAcEgttK5w3PDenTn6PFmlFTjsuq2p79PC75rwNWScLp+hu+z3E3FWyx60qI5EFd27OT58l5jymDWaeDycUE3L15FkJOtzK4hxCnYVfXlOZ8Kdzk5PrsY+cpxYcnHccN+9390SclW8iNC/h7WqK2ttuyTvs71lTbkqSWwB0AGB1InU4NbGDckox8FSsoTxuSS5kr4hoNVSt9JpS+lyGJqcV3JyA8SWeFvl8jOaniWSPG3jnHapK0/Vb/AALrlwulaZGaNDQrA6jTakLyGLNE5HLz3puDZ9RN08uaUf8ACyRv3TXydUVVG94teg1TaQtirTgKOn2L4P3FYgtSo3Oe/mvuG49ESLspxWgPWn6P4VbeyqiBRt5hsD3x1xPdPo8k9SpylaXr6epGeVLG0ludTq0mmvAZMfysVI+q55fhOtk9l6PJ+rGvl8qM0dRkjyZruIdiKrck3agZ6jeMf0AP9Z5D2XpYfph8X9w9RkfNmFR2AqqIZMMw6F9xI/EnE0w0+OG6RBzk+ZsV4U6+Q+4zQQLiLYnTcIBk169x15wDJr4gD15QDITUA+cAuB4B6BgFYAgCAIAgCAIBw3juobiHEW2c99gpq8wFU7Q30+Z/vM52RvJk+Bml3pHa9FplqrSpBhEUKv0UYE3pUqRpSouv0M9fIHz1x/hz6ewixwxYsdxPicjmxYHnnnzny+LM8ybp31XgzpSjw+RiVVkgkBiB1wCcH0k20nTPDXdn9PeWbfTaNw5P3TLnn0Jxgnn9eU06ueJRXDNbdLRRhUr3XrRI7tC1ah7AEXyLECc2ORTlwx3ZqapWz12R46TdqNNS4DW1bFsBwEIbPXHPIBXI6cpuySlptO5SXPZ+X9ClLtJ14GF2x1dtq1pq6LarU/8AUrr76lwp9RzXPpz6yn2fjxY3J4JqSfRvha+/wJ55NpKSow+ENw1kY2ip35bcb0K4HnnbLdQtfGS4G0vR/cjF4mi/pm0XM91U/tlm/AAnP4Sua1X+po97ngSHhnENKVSsUgAt/hoirnnzOMeQ55I8pmjpM+TPUpvfm7t11JvLFQ5HYu6q1CAlVZSOWRzAPoeon1MsUMkUpxT81ZzlJxezNHxPsRp7ehuX276wr+BaUf3fpk7UEifbT8TTWdgqkOdhb+d/yzJLSYlyiR7SXiXaODpVyVAo9lxL1FJUkRbbMumkqcryMkeG50vED0b8YBnLfmGD1vhKkChM9B5KAwC2aB6QDydMPKeg9KpHnAMipjAL2YB6gCAIAgCeA03bDiX6No77gcMEKqf3n8C/1YGQyS4YtkZOkc0+FGkV9U1zEBKU5ZOPHZ4Vxn90Wf0mXTx71voVYlvZ2FHB6EH6HM2l5UmGD5y7a6qjUs99AsS0l2sr3H9ZwQyqcjJB54HUc5wtM8iyS46cW7i/O9n5f0N00uHbmivZzh+qsVhp9QEBAZtwB3Y5A5Cn1mfWZtPjaeWF9PzcshGbWzNsnAddYNj6zA9ifL22iY3rNJB8ccX5+5NQm9my3X2HRm+2ustYfcD9ck/2kpe1pRjeOCivzyPOxTe7Nt2Z4DVVraB9mg3Z8yXKdA3rzAHObPZ+fJnypt7Lf887Kc0VCJNOPdklY76XtrI/VVsr/KGzt+g5TqT9m6aVvgSvw2/gzLPkXUir9jMsWNthPnuCkyP9340qVpHvbyLlXYpAcmyw+w2gflJLQ4lzth5pGz0HZ2qn5FAPrzJP1J5zXDHGC2RW5N8zeaHdWQATt9JJESQ025EkC71gFqygHqJ4DDt0A8uUAx20ZEAomVnj5Aya7J6naBdDT0FwGAVgFcQBiAe0E9BcgHqAIAgGJxTiVemra65gta9SfM+QA6kn0EhKairZ6k3sjmXG/ifa5K6VBWnk7gPYffb8q/8AVOdk175QRojhXUg3aLtBfamb77GXIyGchSfLCDw58+krwZcmSdNtkM+NcGxg6Hmu4jqc8/T/APfnKtTLvUuhLTQ4YGXW+05UlT6g4P4iZ1JrdM0E17C9rtQL001rtbVZlRvO50O0kFWPMjl0P3TfpdRNyUJO0yjLBU2jWdpezbWNv7recnx1thj/ABL6+4lMdHmwXHG7j0XgS/tEZfq5kfp4LbT4UfVV/Ws/1yJGfHP9eK/3PYySVJmRXodRuyLNQx/dpH9lMgsTlGuy+ZLjSfM2+k4Nq3YHNoHra5A/yL1+hEnD2dKSpxUfz1fxIvOlyZMezHZjZYLHJd+WWPLGDkKo8hmdPBpoYY1EzzyOb3J+V5TSVmHqdErfWAYFmjx7zzcHldOfSHyBlU6E9TPQZ6V4gF0CAJ6ChEA8FJ4C21Qhg8dwJ6D0K4BUJAPWIBXE9AxPAe1noPUA9QBAEA578V9O1worRvEpdthOA5O3GCeW4AHl6Ezk+1MvZ8LfLf08PqadOrs5hfpXQ4dHX+JSPznNjOMl3XZoaa5mFr9OLEKH6j6jpL8M3CaZCcbVFns5pbNhrFdhwfCQrEY9AceR/OWaycOLitEMN1VEno7OWkB7CtSerEZ/AH8yJy563Gnwx3ZpWN82TfsZ2VQWJeoYovPe3Vzjog9OfX850vZ+n1E5rLlXClyXj5mfPkglwx3JnfwtTzHKdyjEYrcM9gYoBOFk+Qij0yquFjzgGdXWFGAJ6D3APJEApsgFQkA9AQCs9AgCAUgFJ4ChEAYkgUxAK4gDEAYgDEAqBAPUArAEAQDU8b4GmpGGAP4jp0II5gyGTHHJHhkrR6m07RF7uxtyn7O9wPRgH/uJycnsbBLlsaI6qa5mM/ZDVsc98o/5X/2lcfYuOO3F8P5JPVPwM9Oxlz473UvgfsBV/wB5Zi9i6eHvIy1U2bjh/ZLT1EMVNjjobCWx9M9PunQxaXDi/RFIplklLmzfDly8poIFDAGJ5QKiAVnoEApAEArAEAQBAEAQBAKQBAGJ6BAEAQBAEACAVgFYAgCAUgCAIBQzwFIAxAK4gCAVAgCAIAgDEAQCs9BSeAQBAEAQBAKQBPQIAgCAIBWABAKwBAEAQBAEAQCmIAxAKwBAEAQBAEAQBAEAQBAEAQBAEAQBAEApiAMQCsAQBAEAQBAEAQBAEAQBAEAQBAEAQBAEAQBAEAQBAEAQBAEAQBAEAQBAEAQBAEAQD//Z"/>
          <p:cNvSpPr>
            <a:spLocks noChangeAspect="1" noChangeArrowheads="1"/>
          </p:cNvSpPr>
          <p:nvPr/>
        </p:nvSpPr>
        <p:spPr bwMode="auto">
          <a:xfrm>
            <a:off x="155575" y="-125062"/>
            <a:ext cx="304800" cy="263876"/>
          </a:xfrm>
          <a:prstGeom prst="rect">
            <a:avLst/>
          </a:prstGeom>
          <a:noFill/>
        </p:spPr>
        <p:txBody>
          <a:bodyPr vert="horz" wrap="square" lIns="91388" tIns="45696" rIns="91388" bIns="45696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8" name="AutoShape 8" descr="data:image/jpeg;base64,/9j/4AAQSkZJRgABAQAAAQABAAD/2wCEAAkGBxQREhQQEhQRFhAWGBUVFRgVFBQVFRIYFBYYFhcUFBgZHCggGBolGxQUITEhJSkrLi4uGB8zODMsNygtLisBCgoKDg0OGxAQGywkICQ0LCwsLDQsLSwyLCwsLCwsLSwsLCwtLCwsLCwsLCwsLCwsLCwsLCwsLCwsLCwsLCwsLP/AABEIAMQBAQMBEQACEQEDEQH/xAAcAAEAAQUBAQAAAAAAAAAAAAAABgEDBAUHAgj/xABBEAACAgECAwYDBAgEBAcAAAABAgADEQQSBSExBhMiQVFhBzJxI4GRsRRCUmJygqHBM5Ky0WODosIXJEOj4eLw/8QAGgEBAAMBAQEAAAAAAAAAAAAAAAIDBAUBBv/EADgRAAICAQIDBQcDAQgDAAAAAAABAhEDBCESMUETIlFxgQVhobHB0fAykeHxFBUjQlJykqIzYsL/2gAMAwEAAhEDEQA/AO4wBAEAQBAEAQBAEAQBAEAQBAEAQBAEAQBAEAQBAEAQBAEAQBAEAQBAEAQBAEAQBAEAQBAEAQBAEAQBAEAQBAEAQBAEAQBAMW3iFa2pQXAtcEqvmQvMn8/wPpI8Svh6nlq6MqSPRAEAQBAEAQBAEAQBAEAQBAEAQBAEAQBAEAQBAEAQBAEAQBAEAQDRdp+0a6Rdow17Dwr5KP2n9vbz/rM+fOsarqV5Mij5kO7E2NfxHvLCWYVWuSfUtWg+nJm5TNpG5ZHJlWG3JtnTp0TSIAgCAIAgCAIAgCAIAgCAIAgCAIAgCAIAgCAIAgCAIAgCAIAgGm7ScXbTp4ELWtnby8K46sx9s9Jm1GfsltzZVlycCOWWWPdbjx2XWEnkCzMQMk4A6AD6CctKU3fNmTeTJl8PeD203XWW1sgKVqm4EZ8TluR+iToaSEo3ao04YtXZOptLxAEAQBAEAQBAEAQBAEAQBAEAQBAEAQBAEAQBAEAQBAEAQBAEAi/bzindU90pw9uR7hB8345A+8zJq8nDDhXNlOaVKl1Nd8NeFcn1rDm+a6vatT4mH8TD8FHrPNJjqPExhjSsnM2FwgCAIAgCAIAgCAIAgCAIAgCAIAgCAIAgCAIAgCAIAgCAIAgCAIBybtLqW1us7us/O4pr9gDgv9PnacnI3lzUvIxy78ySaft/w+hFpRrNiKFXFT/Kgx6e02f2nFHu+Gxv7JpWev8AxM0XUG8jGf8ACP8AvD1mJHqxyas9L8SdEQW+2wP+H/8AMi9diuj3sZGfwXtppdXaKKjZ3hBIBQgYUZPOWY9TDI6iRljlFWyRTQQEAQBAEAQBAEAQBAEAQBAEAQBAEAQBAEAQBAEAQBAEAQDVdp9f3GmssHzY2r/E/hB+7OfulOefBjbIZJcMWzlOnq+w1ep3Mnc1BaiMgm60jaqkcwcLt/5k5+CPdlJlelj3rIe6A1nIByw/Vz58vxyZlTfHt8zp5P0nttMOmF+vdnnI9o/H4kqLncDA8K5HQd2efvI8e/P4ntHUfg/Ue6udkGN42WEDJ5bWUHqANq/5p1NAnTbXqZ873R0OdAoEAQBAEAQBAEAQBAEAQBAEAQBAEAQBAEAQBAEAQBAEAQCCfEzW/wCFRn1sb/Sv/fOfrZco+pmzvki1wrS6dOFhNXZRUdVvsU27cBm/wmAYjJVRWfqJbjjFYal1L8CaSo5VqqVrsfSixLArDZdvKJZhVOVHPzJHU9Jzs0FGXFF2vcrNv6lT2L6EMMjbjJGO/fyPXp0mRpp1/wDKLE7/AKl0J/D6D7Zzj+khf5wo9Jh8OeIX6azuDVa9FzIFIL93Vknc/NcHO4c+XSdTRZpXw09/gUZYrmdZnWMwgCAIAgCAIAgCAIAgCAIAgCAIAgCAIAgCAIAgCAYXFeKV6ZN9rYB5AdWY+gEryZY41ciMpKKtkbb4hU5OKdS+MZ2Krbc9Nx3YEzrWRe7Tr0K1mXgbzgfH6NYpNLeJfmRhtdP4lPl7jlNEMkZq0WRkpcjmvbO86jWvWp5l0oT2OQn+osZzsvfzV6GafemTD4g8P0w0Ye6hrVo2ipVd0KbtqBsqegwCc56TfmjHg3XI3Y7ukcfqawqLCeYG2sKFxlhgA5HrPn5KCfAvN8+hsldX1NklbYyS+4+yf7TK5Rukl8SaTrct36QsNhaweZ5V9P8ALJwyJPiSXx+4as6P8Mr77EYtcLNIqiupTs3oa2KkEKoIGFwM9Z9BopZZQvJ6GPMop7E6m0pEAQBAEAQBAEAQBAEAQBAEAQBAEAQBAEAQBAEA8W2BVLMQFAJJPQADJJhg49rdZbxTWBEJG87Uz0qrHMsR64BJ9Scek5bvNk/ORkffkdV4dwiqikadEHdYwQRnfnqz+pM6KxxUeGtjSopKjmfaqh+GatL6iQObVk9GXI30v6jp9xB6znvG8GS48vzYzuLxy25GD2Hb9K4jUx54Nl7fcDj/AK3We6eN5L9RjVyOg/EVtQNIRpnRCTttLNWv2RRwwU2eHOdvvjOJtzOaj3eZshV7nFqNPhfs7A1TbgzsgOzKk7jgjz5T5+U7fej3tqSfP5m2vB7GfVRZsHjpI8vsG5/+5M8pw4t0/wDkvsTSdfx/J77luQPd588Utn/XIqa3av8A5L7CjofwssqKW7VsF52G3cqhCMuE7rBJxjPXnznf9nrGoVF2+pkz3dsnk6BQIAgCAIAgCAIAgCAIAgCAIAgCAIAgCAIAgCAIBEfiXxPutL3QOHuO3+Reb/8Aav8ANM2pnUK8SrLKlRrfhTwvC26thzY90n8K83I+rYH8khpYbOR5hj1Np2m7d1aK00mnU2uACe7RSq7uYBYsPL2lmTVY8cuFvc1RxykrOdfEHt9VrtK9P6NalikPW5dfCy9RgDzUsuPf2lfbxyUqIzxbEd+GfbFdFbbdZW9hKCsYIXbltzHmOfyr+Ek5LE7ohjx7kw7Wdt9JxKgUvVrEdG72vCVOrOqsAr+Inad3PAleXNCcaexohBpnPeMZUB6wxpYKHWsMioT4fHjlkkE8wPSY9Ok7U33t6b3vrsXTdb9CScP2tXuUYUcgDe+c8ufnynMzcSnT5/7UWqq/kydr8vk3H/iueXuNsruPvryX3Jbk7+GGuJFmndat6hWV66ineJkjFjljvYE+3XpO/wCzsuOcWoxprn4v3sxZ4tO2T2dIoEAQBAEAQBAEAQBAEAQBAEAQBAEAQBAEAQBAEA5F8T+I79X3Y5ilAuP3m8bf0KD7pztTK514GbK7lR0TQ6VtHoVRFBsqqzg5wz43HOOeCxM1SfY4m6ukacceUTk3aLiWtsfv7KqCPlbuiEz0C5Lkk45j75wJ6nBq3u6l5M3xhLEvcYmk1Viu27T6hVbc3MJZ4mPlsbpjPlM2THjlFcM4trzW3qiUbjLk6M6m7OfC4Y+RqcfnKJRrqq80WJ/lFnV65aUUuWG4noAWOOZwPpiTx4ZZJPhXIOVLci/FuH1oe9W3OmuNZxVa5s8TAeIEgc8k+fWdXBmnJcDj343u0q5dCiUVzvZkg4dwwLWWpbUd0eYG6k9PD+sPYec52bO3NLIo36+fQuUaWzfwL9rXYBRGLnkDa9aj2P2YP5SEVitpvb3J/Ud46N8N6rO5Zr6tOloIUNSLMOuMnJsJPX0OOk+i0DxSTljhw/Uw5uJNJuyYToFIgCAIAgCAIAgCAIAgCAIAgCAIAgCAIAgGLreI1U/4jquegJ5n6DqZCeSMP1OiMpKPMxae0WlY4F9QPozbCfoGxIQz45cmeLJF8mbLcMZ8uufLHrLiZxHhDfpvE0J5iy82n+FSbMH22ric2Hfy37zLHvTO3mdI1HK+K8MaprQ1jWKSWcXKbPEOfgcYx0HXM+FyZZvM45V306tOr81/Q66S4LjyNPpdUh3WPbUFOGVO+51DaMr5c8gn75PJjkqjGLvlfDz35kYvm2/4Leqv03zNcuPbVOPyeSxwz/pjH/ovsHw87+Jq7bdEp3rSl7ZyWRGt2BRnLWMpHl5tNcI6qS4ZTcV4NpX6X9CD4OisxOId1cqW6e1N1Newq7IHTn+yfnHhXoPL3l+LtMTcMsX3naaun69Ov4hJqVOL5Ei4duvrDC1dy+F9tPIOACVPP3H4zl5qwzacXvuu90LUr6nm3RuTg23A5GQldS8vZmU4/GSjlhz4V6tv5P6Hjiyc/DbV6gq9Fif+XrH2Lvc9t5BY5FpJI9cYbkBjE+i9n6tZlwXbXN1S8l5eRgzYuHfxJvOmUCAIAgCAIAgCAIAgCAIAgCAIAgFMwCsAQCJdt+1w0g7mrB1LDPqKgf1mHmT5D7z758+bgVLmV5J8PIinZzs9fxEm+13Wgnm/Wy0jqEJ6AdM9PIZ8suLTvI+KRVDHxbsmy9iNEENfcKcj5iWL/UMTkH6TZ2GOqou7OPgc/wCPNqeCs1SOW0lyute7moLKRj9yxc55cm/EChxni2XIracdkePg1T3mrtsPSqvH0NjAD+ivPdPCpWMS3Ou8QDmpxWcWbTtOAdrY5HB5Hn5S7USnHFJwVunS95pgk5K+Rxrj2r1umO82i4ZxYrMQSCdoIJBKHKsOXSfKY1h1U32qal411Xjy93M6dShG48jW8K1Op3BUob9Gd2b7QrYy5bLbSrDzLdRLNRj0/Dcp99LpaXu5r6nkeJOq2JFaF+YYDDqO7PL3M5sb/S+XmWs0+u1+nfOnt1BKuPtEQoBjoQxA3L16ZzNuLDnj/iwhuuTd/wBH+xU3F91s1fFOG0ae2gIldiszWbXG9FrQDxZJO7LMvU+Y9Jrw5s2aE+JtNUrWzbfy2EoRjW12SBNCa6x3S6apm8W0VMuM9eSkZnNeVTn33KSW12mT4aW1IxreF6i0/aalVr5b+6pKZHXBsZyVz6jEtjqMONd3Hb6XK/gkjzhk+bOrdjNF3OkqTvGsXG5GZxZlX8SgMOq4PL2xPqdF2vZLtUk/BfD1Obl4ePu8jeTWViAIAgCAUgCAVgCAIAgCAIAgGr7Rcdq0VRutPsqj5rG8lUf38pCc1BWzxtJHMTx7XcTt2V7gDzFdZKoq+rtyyPc/cPKYZSyZXSM7cpukSTQ9itXWN663u7cZwiMVz6EkjI/l+6WR0so7qW5JYmuTLvBe11tV/wCh8QAD52raOQJPTeOmDkYYYHMcvOTx52pcE+Z7HI7qRJO03Gl0WnfUNzI5Iv7bn5V/ufYGXznwxstk6VnJeynCbOJ6pntLFM95c3QnJ5KPQnGB6AH0Ew44PJLf1M8Y8T3Oyam6vTUlztSmtfIclVRyAA/DE3yahG3yRpSvZHKuO9r+IbiG3ULk4VFGPb7TBLH3BH0nBftKWXfHJV+eptWBR5ohnafjL2UP39tzr5BrWPi/VI3ZAPPrj1k9PPNPIlxP1PMkYKO6MXshxJ0R2qtuQkrnDFDgAlclW8XzNz/pLNZLJCSp15WV4IRpkz4d2x1tZBFrWL6WDvAfqfm/AyiGtywfO/MueGL6F/iXFETTmw6ezu7FNoGzvULMpbw7csgPLOQMZz7zkQxSy6h99cV1zp8/fSfu3NUZKMd1sRbslxKkV7b73CooAL3W0lyxJyviHT+86PtDDkcrxQ3fhFS+hRinGt38aM+6zhzDL2JZu6BtTbZ69QXOZmjHXJ1GLVf+qX0Jvs+f1LB1GkoXfVp0HPZ3ppZUr35G4OygkjPILk5lqhqcrqeR+NcW7r3J/Ojy4R5IwuNii4V2KiHUYDvWig7ldim5XHVVK5APi5cxNGm7XHxRbfDyTb5Ur5e/9vBkZKLp1v8AnyN53FbqHAsDdMHU3huXsDyGJz3OcZcLaa/2xospPl8y1boguDt0a56Pe9l4U/tbXwM+nPrJRyt7XN10ilH5XseVXh8zp3w74bbRQe9vsuV9rIWI2gEHJrGThTkHGceg9e/7OlmlBucOGO3CvcYs6ins7fUlk6JQIAgCAIAgCAIAgCAIAgCAW77lRWdiAqgsxPQADJJ9sQDh3GNfbxfWjaDtJ2UIeQVeuW9CcbmPljHkJz5zeSVL0M0nxPY7B2d4HXo6hUnNurtjm7ep9B6DymzHjUFSL4xUVRtZYSIL8U+Eh6RqgPFXhX90Y4H4MR/mMy6nHa4l0KssbVnN+0faO3Vrp6HzipCM9TY2SN59TsCj67vWUSyOSV9CpybR2TsVwP8AQ9KlZH2reOz+Ij5f5RgfcfWbMUOCNGiEaRmdos/o1uNmduMWfI2SBtb2PT7+h6TN7SdaWfPl05+a8i/B/wCRHFO1PaG6oHSvWEyNj4ZbMk4wEOQcbcdRn2nA0Oiwzfbxd9V0/f195uy5Go8LMmjjenNVYsrYnA3E6S1gDzzzCEHy6SmWlzLJJwl/3X3JccaSa+Bcs4tphgVU2HlzKaO0Z5H9wfnIx02d25yXrNfdnvFFcl8DC4pxuw7CadiGytB3rKpcM2NqoCW555nIwMmaNPpMab71tJva3y9+y+5Cc3tse+M6+nSITusNBDq1T7jtd1DDu3BAB2tjofm54xmeabDlzy6cVpqSrknW6818OpPJKOO0YHZfiPdk90av0cHKZYbgm0BVOW6jPXz6y7W4FNLjT4uvnfPkQhOuXLobnUcWrGWbUomefIKTz8hnImKOmyOksd0Scl4kce3SalxWbNRqL8jYmWCE5wPlCqOZ6zpKOpwx4lGMI9Xt9bZV3JOt2y7xjhValT+i30vtwT3DhQxOdxsoLZAyB18pHBqJyTXaRkr/ANS5eUqJSUV/la9Pqi/VodKFJbUWbx5DU3D/AKWOZVLLqOKlBV/tX0CUau/ieOFaPRpelmwuQcqWaxwGHQ9cdfWTzT1c4OCdXt0X8nkeCMrO88L1lXdoiMMKoAB8PQYn0WDH2WOMPBJfsYJy4pN+JsAZaRKwBAEAQBAEAQBAEAQBAEAgPxZ4z3dK6RD47ub+orU9P5mwPorTNqJ0q8SvJKlR4+FPAtlbath4nylfsoPib72GPovvPNND/OyOKPU6DNRcaTjfarS6Q7bbR3n7C5d/bIHy/fiVZM8Mf6mSjCUuRC+0HxGpvpt06ae0rYjJl2VCNwI3ADd06zJPXQaqmWf2dtbnNuzvElW+q4oLO7O4qTtB2kEAnB/WC/hITl2VSasy4cXFOjqmk+KKn/E07AfuWBz+BC/nPY+0o9UbXp30ZvdVrNNxTSWoh3LgF1OVdMHcMj+U4PMHEavK8umk8D3W/wC25HHHgyLiRxTtNrtOrvS+57AVNLsHDVkptAcEgttK5w3PDenTn6PFmlFTjsuq2p79PC75rwNWScLp+hu+z3E3FWyx60qI5EFd27OT58l5jymDWaeDycUE3L15FkJOtzK4hxCnYVfXlOZ8Kdzk5PrsY+cpxYcnHccN+9390SclW8iNC/h7WqK2ttuyTvs71lTbkqSWwB0AGB1InU4NbGDckox8FSsoTxuSS5kr4hoNVSt9JpS+lyGJqcV3JyA8SWeFvl8jOaniWSPG3jnHapK0/Vb/AALrlwulaZGaNDQrA6jTakLyGLNE5HLz3puDZ9RN08uaUf8ACyRv3TXydUVVG94teg1TaQtirTgKOn2L4P3FYgtSo3Oe/mvuG49ESLspxWgPWn6P4VbeyqiBRt5hsD3x1xPdPo8k9SpylaXr6epGeVLG0ludTq0mmvAZMfysVI+q55fhOtk9l6PJ+rGvl8qM0dRkjyZruIdiKrck3agZ6jeMf0AP9Z5D2XpYfph8X9w9RkfNmFR2AqqIZMMw6F9xI/EnE0w0+OG6RBzk+ZsV4U6+Q+4zQQLiLYnTcIBk169x15wDJr4gD15QDITUA+cAuB4B6BgFYAgCAIAgCAIBw3juobiHEW2c99gpq8wFU7Q30+Z/vM52RvJk+Bml3pHa9FplqrSpBhEUKv0UYE3pUqRpSouv0M9fIHz1x/hz6ewixwxYsdxPicjmxYHnnnzny+LM8ybp31XgzpSjw+RiVVkgkBiB1wCcH0k20nTPDXdn9PeWbfTaNw5P3TLnn0Jxgnn9eU06ueJRXDNbdLRRhUr3XrRI7tC1ah7AEXyLECc2ORTlwx3ZqapWz12R46TdqNNS4DW1bFsBwEIbPXHPIBXI6cpuySlptO5SXPZ+X9ClLtJ14GF2x1dtq1pq6LarU/8AUrr76lwp9RzXPpz6yn2fjxY3J4JqSfRvha+/wJ55NpKSow+ENw1kY2ip35bcb0K4HnnbLdQtfGS4G0vR/cjF4mi/pm0XM91U/tlm/AAnP4Sua1X+po97ngSHhnENKVSsUgAt/hoirnnzOMeQ55I8pmjpM+TPUpvfm7t11JvLFQ5HYu6q1CAlVZSOWRzAPoeon1MsUMkUpxT81ZzlJxezNHxPsRp7ehuX276wr+BaUf3fpk7UEifbT8TTWdgqkOdhb+d/yzJLSYlyiR7SXiXaODpVyVAo9lxL1FJUkRbbMumkqcryMkeG50vED0b8YBnLfmGD1vhKkChM9B5KAwC2aB6QDydMPKeg9KpHnAMipjAL2YB6gCAIAgCeA03bDiX6No77gcMEKqf3n8C/1YGQyS4YtkZOkc0+FGkV9U1zEBKU5ZOPHZ4Vxn90Wf0mXTx71voVYlvZ2FHB6EH6HM2l5UmGD5y7a6qjUs99AsS0l2sr3H9ZwQyqcjJB54HUc5wtM8iyS46cW7i/O9n5f0N00uHbmivZzh+qsVhp9QEBAZtwB3Y5A5Cn1mfWZtPjaeWF9PzcshGbWzNsnAddYNj6zA9ifL22iY3rNJB8ccX5+5NQm9my3X2HRm+2ustYfcD9ck/2kpe1pRjeOCivzyPOxTe7Nt2Z4DVVraB9mg3Z8yXKdA3rzAHObPZ+fJnypt7Lf887Kc0VCJNOPdklY76XtrI/VVsr/KGzt+g5TqT9m6aVvgSvw2/gzLPkXUir9jMsWNthPnuCkyP9340qVpHvbyLlXYpAcmyw+w2gflJLQ4lzth5pGz0HZ2qn5FAPrzJP1J5zXDHGC2RW5N8zeaHdWQATt9JJESQ025EkC71gFqygHqJ4DDt0A8uUAx20ZEAomVnj5Aya7J6naBdDT0FwGAVgFcQBiAe0E9BcgHqAIAgGJxTiVemra65gta9SfM+QA6kn0EhKairZ6k3sjmXG/ifa5K6VBWnk7gPYffb8q/8AVOdk175QRojhXUg3aLtBfamb77GXIyGchSfLCDw58+krwZcmSdNtkM+NcGxg6Hmu4jqc8/T/APfnKtTLvUuhLTQ4YGXW+05UlT6g4P4iZ1JrdM0E17C9rtQL001rtbVZlRvO50O0kFWPMjl0P3TfpdRNyUJO0yjLBU2jWdpezbWNv7recnx1thj/ABL6+4lMdHmwXHG7j0XgS/tEZfq5kfp4LbT4UfVV/Ws/1yJGfHP9eK/3PYySVJmRXodRuyLNQx/dpH9lMgsTlGuy+ZLjSfM2+k4Nq3YHNoHra5A/yL1+hEnD2dKSpxUfz1fxIvOlyZMezHZjZYLHJd+WWPLGDkKo8hmdPBpoYY1EzzyOb3J+V5TSVmHqdErfWAYFmjx7zzcHldOfSHyBlU6E9TPQZ6V4gF0CAJ6ChEA8FJ4C21Qhg8dwJ6D0K4BUJAPWIBXE9AxPAe1noPUA9QBAEA578V9O1worRvEpdthOA5O3GCeW4AHl6Ezk+1MvZ8LfLf08PqadOrs5hfpXQ4dHX+JSPznNjOMl3XZoaa5mFr9OLEKH6j6jpL8M3CaZCcbVFns5pbNhrFdhwfCQrEY9AceR/OWaycOLitEMN1VEno7OWkB7CtSerEZ/AH8yJy563Gnwx3ZpWN82TfsZ2VQWJeoYovPe3Vzjog9OfX850vZ+n1E5rLlXClyXj5mfPkglwx3JnfwtTzHKdyjEYrcM9gYoBOFk+Qij0yquFjzgGdXWFGAJ6D3APJEApsgFQkA9AQCs9AgCAUgFJ4ChEAYkgUxAK4gDEAYgDEAqBAPUArAEAQDU8b4GmpGGAP4jp0II5gyGTHHJHhkrR6m07RF7uxtyn7O9wPRgH/uJycnsbBLlsaI6qa5mM/ZDVsc98o/5X/2lcfYuOO3F8P5JPVPwM9Oxlz473UvgfsBV/wB5Zi9i6eHvIy1U2bjh/ZLT1EMVNjjobCWx9M9PunQxaXDi/RFIplklLmzfDly8poIFDAGJ5QKiAVnoEApAEArAEAQBAEAQBAKQBAGJ6BAEAQBAEACAVgFYAgCAUgCAIBQzwFIAxAK4gCAVAgCAIAgDEAQCs9BSeAQBAEAQBAKQBPQIAgCAIBWABAKwBAEAQBAEAQCmIAxAKwBAEAQBAEAQBAEAQBAEAQBAEAQBAEApiAMQCsAQBAEAQBAEAQBAEAQBAEAQBAEAQBAEAQBAEAQBAEAQBAEAQBAEAQBAEAQBAEAQD//Z"/>
          <p:cNvSpPr>
            <a:spLocks noChangeAspect="1" noChangeArrowheads="1"/>
          </p:cNvSpPr>
          <p:nvPr/>
        </p:nvSpPr>
        <p:spPr bwMode="auto">
          <a:xfrm>
            <a:off x="155575" y="-125062"/>
            <a:ext cx="304800" cy="263876"/>
          </a:xfrm>
          <a:prstGeom prst="rect">
            <a:avLst/>
          </a:prstGeom>
          <a:noFill/>
        </p:spPr>
        <p:txBody>
          <a:bodyPr vert="horz" wrap="square" lIns="91388" tIns="45696" rIns="91388" bIns="45696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30" name="AutoShape 10" descr="data:image/jpeg;base64,/9j/4AAQSkZJRgABAQAAAQABAAD/2wCEAAkGBxQREhQQEhQRFhAWGBUVFRgVFBQVFRIYFBYYFhcUFBgZHCggGBolGxQUITEhJSkrLi4uGB8zODMsNygtLisBCgoKDg0OGxAQGywkICQ0LCwsLDQsLSwyLCwsLCwsLSwsLCwtLCwsLCwsLCwsLCwsLCwsLCwsLCwsLCwsLCwsLP/AABEIAMQBAQMBEQACEQEDEQH/xAAcAAEAAQUBAQAAAAAAAAAAAAAABgEDBAUHAgj/xABBEAACAgECAwYDBAgEBAcAAAABAgADEQQSBSExBhMiQVFhBzJxI4GRsRRCUmJygqHBM5Ky0WODosIXJEOj4eLw/8QAGgEBAAMBAQEAAAAAAAAAAAAAAAIDBAUBBv/EADgRAAICAQIDBQcDAQgDAAAAAAABAhEDBCESMUETIlFxgQVhobHB0fAykeHxFBUjQlJykqIzYsL/2gAMAwEAAhEDEQA/AO4wBAEAQBAEAQBAEAQBAEAQBAEAQBAEAQBAEAQBAEAQBAEAQBAEAQBAEAQBAEAQBAEAQBAEAQBAEAQBAEAQBAEAQBAEAQBAMW3iFa2pQXAtcEqvmQvMn8/wPpI8Svh6nlq6MqSPRAEAQBAEAQBAEAQBAEAQBAEAQBAEAQBAEAQBAEAQBAEAQBAEAQDRdp+0a6Rdow17Dwr5KP2n9vbz/rM+fOsarqV5Mij5kO7E2NfxHvLCWYVWuSfUtWg+nJm5TNpG5ZHJlWG3JtnTp0TSIAgCAIAgCAIAgCAIAgCAIAgCAIAgCAIAgCAIAgCAIAgCAIAgGm7ScXbTp4ELWtnby8K46sx9s9Jm1GfsltzZVlycCOWWWPdbjx2XWEnkCzMQMk4A6AD6CctKU3fNmTeTJl8PeD203XWW1sgKVqm4EZ8TluR+iToaSEo3ao04YtXZOptLxAEAQBAEAQBAEAQBAEAQBAEAQBAEAQBAEAQBAEAQBAEAQBAEAi/bzindU90pw9uR7hB8345A+8zJq8nDDhXNlOaVKl1Nd8NeFcn1rDm+a6vatT4mH8TD8FHrPNJjqPExhjSsnM2FwgCAIAgCAIAgCAIAgCAIAgCAIAgCAIAgCAIAgCAIAgCAIAgCAIBybtLqW1us7us/O4pr9gDgv9PnacnI3lzUvIxy78ySaft/w+hFpRrNiKFXFT/Kgx6e02f2nFHu+Gxv7JpWev8AxM0XUG8jGf8ACP8AvD1mJHqxyas9L8SdEQW+2wP+H/8AMi9diuj3sZGfwXtppdXaKKjZ3hBIBQgYUZPOWY9TDI6iRljlFWyRTQQEAQBAEAQBAEAQBAEAQBAEAQBAEAQBAEAQBAEAQBAEAQDVdp9f3GmssHzY2r/E/hB+7OfulOefBjbIZJcMWzlOnq+w1ep3Mnc1BaiMgm60jaqkcwcLt/5k5+CPdlJlelj3rIe6A1nIByw/Vz58vxyZlTfHt8zp5P0nttMOmF+vdnnI9o/H4kqLncDA8K5HQd2efvI8e/P4ntHUfg/Ue6udkGN42WEDJ5bWUHqANq/5p1NAnTbXqZ873R0OdAoEAQBAEAQBAEAQBAEAQBAEAQBAEAQBAEAQBAEAQBAEAQCCfEzW/wCFRn1sb/Sv/fOfrZco+pmzvki1wrS6dOFhNXZRUdVvsU27cBm/wmAYjJVRWfqJbjjFYal1L8CaSo5VqqVrsfSixLArDZdvKJZhVOVHPzJHU9Jzs0FGXFF2vcrNv6lT2L6EMMjbjJGO/fyPXp0mRpp1/wDKLE7/AKl0J/D6D7Zzj+khf5wo9Jh8OeIX6azuDVa9FzIFIL93Vknc/NcHO4c+XSdTRZpXw09/gUZYrmdZnWMwgCAIAgCAIAgCAIAgCAIAgCAIAgCAIAgCAIAgCAYXFeKV6ZN9rYB5AdWY+gEryZY41ciMpKKtkbb4hU5OKdS+MZ2Krbc9Nx3YEzrWRe7Tr0K1mXgbzgfH6NYpNLeJfmRhtdP4lPl7jlNEMkZq0WRkpcjmvbO86jWvWp5l0oT2OQn+osZzsvfzV6GafemTD4g8P0w0Ye6hrVo2ipVd0KbtqBsqegwCc56TfmjHg3XI3Y7ukcfqawqLCeYG2sKFxlhgA5HrPn5KCfAvN8+hsldX1NklbYyS+4+yf7TK5Rukl8SaTrct36QsNhaweZ5V9P8ALJwyJPiSXx+4as6P8Mr77EYtcLNIqiupTs3oa2KkEKoIGFwM9Z9BopZZQvJ6GPMop7E6m0pEAQBAEAQBAEAQBAEAQBAEAQBAEAQBAEAQBAEA8W2BVLMQFAJJPQADJJhg49rdZbxTWBEJG87Uz0qrHMsR64BJ9Scek5bvNk/ORkffkdV4dwiqikadEHdYwQRnfnqz+pM6KxxUeGtjSopKjmfaqh+GatL6iQObVk9GXI30v6jp9xB6znvG8GS48vzYzuLxy25GD2Hb9K4jUx54Nl7fcDj/AK3We6eN5L9RjVyOg/EVtQNIRpnRCTttLNWv2RRwwU2eHOdvvjOJtzOaj3eZshV7nFqNPhfs7A1TbgzsgOzKk7jgjz5T5+U7fej3tqSfP5m2vB7GfVRZsHjpI8vsG5/+5M8pw4t0/wDkvsTSdfx/J77luQPd588Utn/XIqa3av8A5L7CjofwssqKW7VsF52G3cqhCMuE7rBJxjPXnznf9nrGoVF2+pkz3dsnk6BQIAgCAIAgCAIAgCAIAgCAIAgCAIAgCAIAgCAIBEfiXxPutL3QOHuO3+Reb/8Aav8ANM2pnUK8SrLKlRrfhTwvC26thzY90n8K83I+rYH8khpYbOR5hj1Np2m7d1aK00mnU2uACe7RSq7uYBYsPL2lmTVY8cuFvc1RxykrOdfEHt9VrtK9P6NalikPW5dfCy9RgDzUsuPf2lfbxyUqIzxbEd+GfbFdFbbdZW9hKCsYIXbltzHmOfyr+Ek5LE7ohjx7kw7Wdt9JxKgUvVrEdG72vCVOrOqsAr+Inad3PAleXNCcaexohBpnPeMZUB6wxpYKHWsMioT4fHjlkkE8wPSY9Ok7U33t6b3vrsXTdb9CScP2tXuUYUcgDe+c8ufnynMzcSnT5/7UWqq/kydr8vk3H/iueXuNsruPvryX3Jbk7+GGuJFmndat6hWV66ineJkjFjljvYE+3XpO/wCzsuOcWoxprn4v3sxZ4tO2T2dIoEAQBAEAQBAEAQBAEAQBAEAQBAEAQBAEAQBAEA5F8T+I79X3Y5ilAuP3m8bf0KD7pztTK514GbK7lR0TQ6VtHoVRFBsqqzg5wz43HOOeCxM1SfY4m6ukacceUTk3aLiWtsfv7KqCPlbuiEz0C5Lkk45j75wJ6nBq3u6l5M3xhLEvcYmk1Viu27T6hVbc3MJZ4mPlsbpjPlM2THjlFcM4trzW3qiUbjLk6M6m7OfC4Y+RqcfnKJRrqq80WJ/lFnV65aUUuWG4noAWOOZwPpiTx4ZZJPhXIOVLci/FuH1oe9W3OmuNZxVa5s8TAeIEgc8k+fWdXBmnJcDj343u0q5dCiUVzvZkg4dwwLWWpbUd0eYG6k9PD+sPYec52bO3NLIo36+fQuUaWzfwL9rXYBRGLnkDa9aj2P2YP5SEVitpvb3J/Ud46N8N6rO5Zr6tOloIUNSLMOuMnJsJPX0OOk+i0DxSTljhw/Uw5uJNJuyYToFIgCAIAgCAIAgCAIAgCAIAgCAIAgCAIAgGLreI1U/4jquegJ5n6DqZCeSMP1OiMpKPMxae0WlY4F9QPozbCfoGxIQz45cmeLJF8mbLcMZ8uufLHrLiZxHhDfpvE0J5iy82n+FSbMH22ric2Hfy37zLHvTO3mdI1HK+K8MaprQ1jWKSWcXKbPEOfgcYx0HXM+FyZZvM45V306tOr81/Q66S4LjyNPpdUh3WPbUFOGVO+51DaMr5c8gn75PJjkqjGLvlfDz35kYvm2/4Leqv03zNcuPbVOPyeSxwz/pjH/ovsHw87+Jq7bdEp3rSl7ZyWRGt2BRnLWMpHl5tNcI6qS4ZTcV4NpX6X9CD4OisxOId1cqW6e1N1Newq7IHTn+yfnHhXoPL3l+LtMTcMsX3naaun69Ov4hJqVOL5Ei4duvrDC1dy+F9tPIOACVPP3H4zl5qwzacXvuu90LUr6nm3RuTg23A5GQldS8vZmU4/GSjlhz4V6tv5P6Hjiyc/DbV6gq9Fif+XrH2Lvc9t5BY5FpJI9cYbkBjE+i9n6tZlwXbXN1S8l5eRgzYuHfxJvOmUCAIAgCAIAgCAIAgCAIAgCAIAgFMwCsAQCJdt+1w0g7mrB1LDPqKgf1mHmT5D7z758+bgVLmV5J8PIinZzs9fxEm+13Wgnm/Wy0jqEJ6AdM9PIZ8suLTvI+KRVDHxbsmy9iNEENfcKcj5iWL/UMTkH6TZ2GOqou7OPgc/wCPNqeCs1SOW0lyute7moLKRj9yxc55cm/EChxni2XIracdkePg1T3mrtsPSqvH0NjAD+ivPdPCpWMS3Ou8QDmpxWcWbTtOAdrY5HB5Hn5S7USnHFJwVunS95pgk5K+Rxrj2r1umO82i4ZxYrMQSCdoIJBKHKsOXSfKY1h1U32qal411Xjy93M6dShG48jW8K1Op3BUob9Gd2b7QrYy5bLbSrDzLdRLNRj0/Dcp99LpaXu5r6nkeJOq2JFaF+YYDDqO7PL3M5sb/S+XmWs0+u1+nfOnt1BKuPtEQoBjoQxA3L16ZzNuLDnj/iwhuuTd/wBH+xU3F91s1fFOG0ae2gIldiszWbXG9FrQDxZJO7LMvU+Y9Jrw5s2aE+JtNUrWzbfy2EoRjW12SBNCa6x3S6apm8W0VMuM9eSkZnNeVTn33KSW12mT4aW1IxreF6i0/aalVr5b+6pKZHXBsZyVz6jEtjqMONd3Hb6XK/gkjzhk+bOrdjNF3OkqTvGsXG5GZxZlX8SgMOq4PL2xPqdF2vZLtUk/BfD1Obl4ePu8jeTWViAIAgCAUgCAVgCAIAgCAIAgGr7Rcdq0VRutPsqj5rG8lUf38pCc1BWzxtJHMTx7XcTt2V7gDzFdZKoq+rtyyPc/cPKYZSyZXSM7cpukSTQ9itXWN663u7cZwiMVz6EkjI/l+6WR0so7qW5JYmuTLvBe11tV/wCh8QAD52raOQJPTeOmDkYYYHMcvOTx52pcE+Z7HI7qRJO03Gl0WnfUNzI5Iv7bn5V/ufYGXznwxstk6VnJeynCbOJ6pntLFM95c3QnJ5KPQnGB6AH0Ew44PJLf1M8Y8T3Oyam6vTUlztSmtfIclVRyAA/DE3yahG3yRpSvZHKuO9r+IbiG3ULk4VFGPb7TBLH3BH0nBftKWXfHJV+eptWBR5ohnafjL2UP39tzr5BrWPi/VI3ZAPPrj1k9PPNPIlxP1PMkYKO6MXshxJ0R2qtuQkrnDFDgAlclW8XzNz/pLNZLJCSp15WV4IRpkz4d2x1tZBFrWL6WDvAfqfm/AyiGtywfO/MueGL6F/iXFETTmw6ezu7FNoGzvULMpbw7csgPLOQMZz7zkQxSy6h99cV1zp8/fSfu3NUZKMd1sRbslxKkV7b73CooAL3W0lyxJyviHT+86PtDDkcrxQ3fhFS+hRinGt38aM+6zhzDL2JZu6BtTbZ69QXOZmjHXJ1GLVf+qX0Jvs+f1LB1GkoXfVp0HPZ3ppZUr35G4OygkjPILk5lqhqcrqeR+NcW7r3J/Ojy4R5IwuNii4V2KiHUYDvWig7ldim5XHVVK5APi5cxNGm7XHxRbfDyTb5Ur5e/9vBkZKLp1v8AnyN53FbqHAsDdMHU3huXsDyGJz3OcZcLaa/2xospPl8y1boguDt0a56Pe9l4U/tbXwM+nPrJRyt7XN10ilH5XseVXh8zp3w74bbRQe9vsuV9rIWI2gEHJrGThTkHGceg9e/7OlmlBucOGO3CvcYs6ins7fUlk6JQIAgCAIAgCAIAgCAIAgCAW77lRWdiAqgsxPQADJJ9sQDh3GNfbxfWjaDtJ2UIeQVeuW9CcbmPljHkJz5zeSVL0M0nxPY7B2d4HXo6hUnNurtjm7ep9B6DymzHjUFSL4xUVRtZYSIL8U+Eh6RqgPFXhX90Y4H4MR/mMy6nHa4l0KssbVnN+0faO3Vrp6HzipCM9TY2SN59TsCj67vWUSyOSV9CpybR2TsVwP8AQ9KlZH2reOz+Ij5f5RgfcfWbMUOCNGiEaRmdos/o1uNmduMWfI2SBtb2PT7+h6TN7SdaWfPl05+a8i/B/wCRHFO1PaG6oHSvWEyNj4ZbMk4wEOQcbcdRn2nA0Oiwzfbxd9V0/f195uy5Go8LMmjjenNVYsrYnA3E6S1gDzzzCEHy6SmWlzLJJwl/3X3JccaSa+Bcs4tphgVU2HlzKaO0Z5H9wfnIx02d25yXrNfdnvFFcl8DC4pxuw7CadiGytB3rKpcM2NqoCW555nIwMmaNPpMab71tJva3y9+y+5Cc3tse+M6+nSITusNBDq1T7jtd1DDu3BAB2tjofm54xmeabDlzy6cVpqSrknW6818OpPJKOO0YHZfiPdk90av0cHKZYbgm0BVOW6jPXz6y7W4FNLjT4uvnfPkQhOuXLobnUcWrGWbUomefIKTz8hnImKOmyOksd0Scl4kce3SalxWbNRqL8jYmWCE5wPlCqOZ6zpKOpwx4lGMI9Xt9bZV3JOt2y7xjhValT+i30vtwT3DhQxOdxsoLZAyB18pHBqJyTXaRkr/ANS5eUqJSUV/la9Pqi/VodKFJbUWbx5DU3D/AKWOZVLLqOKlBV/tX0CUau/ieOFaPRpelmwuQcqWaxwGHQ9cdfWTzT1c4OCdXt0X8nkeCMrO88L1lXdoiMMKoAB8PQYn0WDH2WOMPBJfsYJy4pN+JsAZaRKwBAEAQBAEAQBAEAQBAEAgPxZ4z3dK6RD47ub+orU9P5mwPorTNqJ0q8SvJKlR4+FPAtlbath4nylfsoPib72GPovvPNND/OyOKPU6DNRcaTjfarS6Q7bbR3n7C5d/bIHy/fiVZM8Mf6mSjCUuRC+0HxGpvpt06ae0rYjJl2VCNwI3ADd06zJPXQaqmWf2dtbnNuzvElW+q4oLO7O4qTtB2kEAnB/WC/hITl2VSasy4cXFOjqmk+KKn/E07AfuWBz+BC/nPY+0o9UbXp30ZvdVrNNxTSWoh3LgF1OVdMHcMj+U4PMHEavK8umk8D3W/wC25HHHgyLiRxTtNrtOrvS+57AVNLsHDVkptAcEgttK5w3PDenTn6PFmlFTjsuq2p79PC75rwNWScLp+hu+z3E3FWyx60qI5EFd27OT58l5jymDWaeDycUE3L15FkJOtzK4hxCnYVfXlOZ8Kdzk5PrsY+cpxYcnHccN+9390SclW8iNC/h7WqK2ttuyTvs71lTbkqSWwB0AGB1InU4NbGDckox8FSsoTxuSS5kr4hoNVSt9JpS+lyGJqcV3JyA8SWeFvl8jOaniWSPG3jnHapK0/Vb/AALrlwulaZGaNDQrA6jTakLyGLNE5HLz3puDZ9RN08uaUf8ACyRv3TXydUVVG94teg1TaQtirTgKOn2L4P3FYgtSo3Oe/mvuG49ESLspxWgPWn6P4VbeyqiBRt5hsD3x1xPdPo8k9SpylaXr6epGeVLG0ludTq0mmvAZMfysVI+q55fhOtk9l6PJ+rGvl8qM0dRkjyZruIdiKrck3agZ6jeMf0AP9Z5D2XpYfph8X9w9RkfNmFR2AqqIZMMw6F9xI/EnE0w0+OG6RBzk+ZsV4U6+Q+4zQQLiLYnTcIBk169x15wDJr4gD15QDITUA+cAuB4B6BgFYAgCAIAgCAIBw3juobiHEW2c99gpq8wFU7Q30+Z/vM52RvJk+Bml3pHa9FplqrSpBhEUKv0UYE3pUqRpSouv0M9fIHz1x/hz6ewixwxYsdxPicjmxYHnnnzny+LM8ybp31XgzpSjw+RiVVkgkBiB1wCcH0k20nTPDXdn9PeWbfTaNw5P3TLnn0Jxgnn9eU06ueJRXDNbdLRRhUr3XrRI7tC1ah7AEXyLECc2ORTlwx3ZqapWz12R46TdqNNS4DW1bFsBwEIbPXHPIBXI6cpuySlptO5SXPZ+X9ClLtJ14GF2x1dtq1pq6LarU/8AUrr76lwp9RzXPpz6yn2fjxY3J4JqSfRvha+/wJ55NpKSow+ENw1kY2ip35bcb0K4HnnbLdQtfGS4G0vR/cjF4mi/pm0XM91U/tlm/AAnP4Sua1X+po97ngSHhnENKVSsUgAt/hoirnnzOMeQ55I8pmjpM+TPUpvfm7t11JvLFQ5HYu6q1CAlVZSOWRzAPoeon1MsUMkUpxT81ZzlJxezNHxPsRp7ehuX276wr+BaUf3fpk7UEifbT8TTWdgqkOdhb+d/yzJLSYlyiR7SXiXaODpVyVAo9lxL1FJUkRbbMumkqcryMkeG50vED0b8YBnLfmGD1vhKkChM9B5KAwC2aB6QDydMPKeg9KpHnAMipjAL2YB6gCAIAgCeA03bDiX6No77gcMEKqf3n8C/1YGQyS4YtkZOkc0+FGkV9U1zEBKU5ZOPHZ4Vxn90Wf0mXTx71voVYlvZ2FHB6EH6HM2l5UmGD5y7a6qjUs99AsS0l2sr3H9ZwQyqcjJB54HUc5wtM8iyS46cW7i/O9n5f0N00uHbmivZzh+qsVhp9QEBAZtwB3Y5A5Cn1mfWZtPjaeWF9PzcshGbWzNsnAddYNj6zA9ifL22iY3rNJB8ccX5+5NQm9my3X2HRm+2ustYfcD9ck/2kpe1pRjeOCivzyPOxTe7Nt2Z4DVVraB9mg3Z8yXKdA3rzAHObPZ+fJnypt7Lf887Kc0VCJNOPdklY76XtrI/VVsr/KGzt+g5TqT9m6aVvgSvw2/gzLPkXUir9jMsWNthPnuCkyP9340qVpHvbyLlXYpAcmyw+w2gflJLQ4lzth5pGz0HZ2qn5FAPrzJP1J5zXDHGC2RW5N8zeaHdWQATt9JJESQ025EkC71gFqygHqJ4DDt0A8uUAx20ZEAomVnj5Aya7J6naBdDT0FwGAVgFcQBiAe0E9BcgHqAIAgGJxTiVemra65gta9SfM+QA6kn0EhKairZ6k3sjmXG/ifa5K6VBWnk7gPYffb8q/8AVOdk175QRojhXUg3aLtBfamb77GXIyGchSfLCDw58+krwZcmSdNtkM+NcGxg6Hmu4jqc8/T/APfnKtTLvUuhLTQ4YGXW+05UlT6g4P4iZ1JrdM0E17C9rtQL001rtbVZlRvO50O0kFWPMjl0P3TfpdRNyUJO0yjLBU2jWdpezbWNv7recnx1thj/ABL6+4lMdHmwXHG7j0XgS/tEZfq5kfp4LbT4UfVV/Ws/1yJGfHP9eK/3PYySVJmRXodRuyLNQx/dpH9lMgsTlGuy+ZLjSfM2+k4Nq3YHNoHra5A/yL1+hEnD2dKSpxUfz1fxIvOlyZMezHZjZYLHJd+WWPLGDkKo8hmdPBpoYY1EzzyOb3J+V5TSVmHqdErfWAYFmjx7zzcHldOfSHyBlU6E9TPQZ6V4gF0CAJ6ChEA8FJ4C21Qhg8dwJ6D0K4BUJAPWIBXE9AxPAe1noPUA9QBAEA578V9O1worRvEpdthOA5O3GCeW4AHl6Ezk+1MvZ8LfLf08PqadOrs5hfpXQ4dHX+JSPznNjOMl3XZoaa5mFr9OLEKH6j6jpL8M3CaZCcbVFns5pbNhrFdhwfCQrEY9AceR/OWaycOLitEMN1VEno7OWkB7CtSerEZ/AH8yJy563Gnwx3ZpWN82TfsZ2VQWJeoYovPe3Vzjog9OfX850vZ+n1E5rLlXClyXj5mfPkglwx3JnfwtTzHKdyjEYrcM9gYoBOFk+Qij0yquFjzgGdXWFGAJ6D3APJEApsgFQkA9AQCs9AgCAUgFJ4ChEAYkgUxAK4gDEAYgDEAqBAPUArAEAQDU8b4GmpGGAP4jp0II5gyGTHHJHhkrR6m07RF7uxtyn7O9wPRgH/uJycnsbBLlsaI6qa5mM/ZDVsc98o/5X/2lcfYuOO3F8P5JPVPwM9Oxlz473UvgfsBV/wB5Zi9i6eHvIy1U2bjh/ZLT1EMVNjjobCWx9M9PunQxaXDi/RFIplklLmzfDly8poIFDAGJ5QKiAVnoEApAEArAEAQBAEAQBAKQBAGJ6BAEAQBAEACAVgFYAgCAUgCAIBQzwFIAxAK4gCAVAgCAIAgDEAQCs9BSeAQBAEAQBAKQBPQIAgCAIBWABAKwBAEAQBAEAQCmIAxAKwBAEAQBAEAQBAEAQBAEAQBAEAQBAEApiAMQCsAQBAEAQBAEAQBAEAQBAEAQBAEAQBAEAQBAEAQBAEAQBAEAQBAEAQBAEAQBAEAQD//Z"/>
          <p:cNvSpPr>
            <a:spLocks noChangeAspect="1" noChangeArrowheads="1"/>
          </p:cNvSpPr>
          <p:nvPr/>
        </p:nvSpPr>
        <p:spPr bwMode="auto">
          <a:xfrm>
            <a:off x="155575" y="-125062"/>
            <a:ext cx="304800" cy="263876"/>
          </a:xfrm>
          <a:prstGeom prst="rect">
            <a:avLst/>
          </a:prstGeom>
          <a:noFill/>
        </p:spPr>
        <p:txBody>
          <a:bodyPr vert="horz" wrap="square" lIns="91388" tIns="45696" rIns="91388" bIns="45696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32" name="Picture 12" descr="http://sdelanounas.ru/i/d/3/d3d3LmZyZXNoZXIucnUvaW1hZ2VzOC9la3NwZXJpbWVudC1uYS1zZWJlLW1vemhuby1saS16YXJhYm90YXQtbmEtZm9yZWtzZS8zLmpwZw==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8539"/>
            <a:ext cx="3286116" cy="2288307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Совместное предприятие 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/>
              <a:t>	</a:t>
            </a:r>
            <a:r>
              <a:rPr lang="ru-RU" b="1" dirty="0">
                <a:solidFill>
                  <a:srgbClr val="0070C0"/>
                </a:solidFill>
              </a:rPr>
              <a:t>это фирма, корпорация или иное объединение, образованное двумя или большим числом юридических и физических лиц разных стран, которые объединили свои усилия с целью создания долгосрочного прибыльного бизнеса. </a:t>
            </a:r>
          </a:p>
          <a:p>
            <a:pPr>
              <a:buNone/>
            </a:pPr>
            <a:r>
              <a:rPr lang="ru-RU" dirty="0"/>
              <a:t> 	</a:t>
            </a:r>
          </a:p>
          <a:p>
            <a:pPr>
              <a:buNone/>
            </a:pPr>
            <a:r>
              <a:rPr lang="ru-RU" dirty="0"/>
              <a:t>	Название «совместное предприятие» не отражает организационно-правовую форму предприятия, а является признаком отношения предприятия к международным формам бизнеса.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70C0"/>
                </a:solidFill>
              </a:rPr>
              <a:t>Цели создания СП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85860"/>
            <a:ext cx="8501122" cy="5214974"/>
          </a:xfrm>
          <a:solidFill>
            <a:srgbClr val="FFFF66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514350" indent="-514350">
              <a:buAutoNum type="arabicParenR"/>
            </a:pPr>
            <a:r>
              <a:rPr lang="ru-RU" sz="3400" dirty="0"/>
              <a:t>получение современных зарубежных технологий,  преодоление барьеров протекционизма в международной передаче технологий;</a:t>
            </a:r>
          </a:p>
          <a:p>
            <a:pPr>
              <a:buNone/>
            </a:pPr>
            <a:r>
              <a:rPr lang="ru-RU" sz="3400" dirty="0"/>
              <a:t>2)	повышение конкурентоспособности продукта на рынке;</a:t>
            </a:r>
          </a:p>
          <a:p>
            <a:pPr>
              <a:buNone/>
            </a:pPr>
            <a:r>
              <a:rPr lang="ru-RU" sz="3400" dirty="0"/>
              <a:t>3)	расширение экспорта продукции, выход на внешний рынок;</a:t>
            </a:r>
          </a:p>
          <a:p>
            <a:pPr>
              <a:buNone/>
            </a:pPr>
            <a:r>
              <a:rPr lang="ru-RU" sz="3400" dirty="0"/>
              <a:t>4)	привлечение дополнительных финансовых и материальных ресурсов;</a:t>
            </a:r>
          </a:p>
          <a:p>
            <a:pPr>
              <a:buNone/>
            </a:pPr>
            <a:r>
              <a:rPr lang="ru-RU" sz="3400" dirty="0"/>
              <a:t>5)	снижение затрат на производство продукции на основе использования трансфертного (внутрифирменного) ценообразования, экономия издержек на сбыт продукции;</a:t>
            </a:r>
          </a:p>
          <a:p>
            <a:pPr>
              <a:buNone/>
            </a:pPr>
            <a:r>
              <a:rPr lang="ru-RU" sz="3400" dirty="0"/>
              <a:t>6)	улучшение материально-технического обеспечения за счет получения от зарубежного партнера дефицитных материальных ресурсов, </a:t>
            </a:r>
            <a:r>
              <a:rPr lang="ru-RU" sz="3400" dirty="0" err="1"/>
              <a:t>неизготавливаемых</a:t>
            </a:r>
            <a:r>
              <a:rPr lang="ru-RU" sz="3400" dirty="0"/>
              <a:t> полуфабрикатов, комплектующих узлов и деталей («отверточное» производство).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«Отверточное» производство или сборка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500174"/>
            <a:ext cx="8786874" cy="5000660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/>
              <a:t>Под термином «отверточная сборка» </a:t>
            </a:r>
            <a:r>
              <a:rPr lang="ru-RU" dirty="0"/>
              <a:t>понимается изготовление готовой продукции из комплектов, поставляемых производителем в готовом виде. </a:t>
            </a:r>
          </a:p>
          <a:p>
            <a:r>
              <a:rPr lang="ru-RU" dirty="0"/>
              <a:t>Эта технология организации производства с успехом применяется в автомобилестроении, производстве бытовой техники, приборостроении и многих других отраслях. </a:t>
            </a:r>
          </a:p>
          <a:p>
            <a:endParaRPr lang="ru-RU" dirty="0"/>
          </a:p>
          <a:p>
            <a:r>
              <a:rPr lang="ru-RU" b="1" dirty="0"/>
              <a:t>Отверточная сборка - </a:t>
            </a:r>
            <a:r>
              <a:rPr lang="ru-RU" b="1" i="1" dirty="0">
                <a:solidFill>
                  <a:srgbClr val="FF0000"/>
                </a:solidFill>
              </a:rPr>
              <a:t>это яркий пример технологической зависимости, которая ни в одном государстве не является плюсом как для власти, так и для </a:t>
            </a:r>
            <a:r>
              <a:rPr lang="ru-RU" b="1" i="1" dirty="0" err="1">
                <a:solidFill>
                  <a:srgbClr val="FF0000"/>
                </a:solidFill>
              </a:rPr>
              <a:t>бизнес-сообщества</a:t>
            </a:r>
            <a:r>
              <a:rPr lang="ru-RU" b="1" i="1" dirty="0">
                <a:solidFill>
                  <a:srgbClr val="FF0000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85728"/>
            <a:ext cx="9144000" cy="868346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0070C0"/>
                </a:solidFill>
              </a:rPr>
              <a:t>ОСНОВНЫЕ КЛАССИФИКАЦИОННЫЕ ПРИЗНАКИ СП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2844" y="3286124"/>
            <a:ext cx="1643074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Критерии классификации совместных предприятий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57422" y="1785926"/>
            <a:ext cx="1785950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Состав учредителей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28860" y="3429000"/>
            <a:ext cx="1857388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Соотношение долей участия в капитале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28860" y="5429264"/>
            <a:ext cx="1785950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Участие в управлении</a:t>
            </a:r>
          </a:p>
        </p:txBody>
      </p:sp>
      <p:cxnSp>
        <p:nvCxnSpPr>
          <p:cNvPr id="9" name="Прямая со стрелкой 8"/>
          <p:cNvCxnSpPr>
            <a:stCxn id="4" idx="0"/>
            <a:endCxn id="5" idx="1"/>
          </p:cNvCxnSpPr>
          <p:nvPr/>
        </p:nvCxnSpPr>
        <p:spPr>
          <a:xfrm rot="5400000" flipH="1" flipV="1">
            <a:off x="1072385" y="2001088"/>
            <a:ext cx="1177032" cy="139304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4" idx="3"/>
            <a:endCxn id="6" idx="1"/>
          </p:cNvCxnSpPr>
          <p:nvPr/>
        </p:nvCxnSpPr>
        <p:spPr>
          <a:xfrm>
            <a:off x="1785918" y="3886289"/>
            <a:ext cx="642942" cy="43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4" idx="2"/>
            <a:endCxn id="7" idx="1"/>
          </p:cNvCxnSpPr>
          <p:nvPr/>
        </p:nvCxnSpPr>
        <p:spPr>
          <a:xfrm rot="16200000" flipH="1">
            <a:off x="1063632" y="4387201"/>
            <a:ext cx="1265977" cy="14644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5715008" y="1142984"/>
            <a:ext cx="2143140" cy="40862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Частные лица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643570" y="1643050"/>
            <a:ext cx="3143272" cy="40862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Предприятия и организации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357818" y="2214554"/>
            <a:ext cx="3500462" cy="40862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Национальные органы власти</a:t>
            </a:r>
          </a:p>
        </p:txBody>
      </p:sp>
      <p:cxnSp>
        <p:nvCxnSpPr>
          <p:cNvPr id="31" name="Прямая со стрелкой 30"/>
          <p:cNvCxnSpPr>
            <a:stCxn id="5" idx="3"/>
            <a:endCxn id="27" idx="1"/>
          </p:cNvCxnSpPr>
          <p:nvPr/>
        </p:nvCxnSpPr>
        <p:spPr>
          <a:xfrm flipV="1">
            <a:off x="4143372" y="1347296"/>
            <a:ext cx="1571636" cy="7617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stCxn id="5" idx="3"/>
            <a:endCxn id="28" idx="1"/>
          </p:cNvCxnSpPr>
          <p:nvPr/>
        </p:nvCxnSpPr>
        <p:spPr>
          <a:xfrm flipV="1">
            <a:off x="4143372" y="1847362"/>
            <a:ext cx="1500198" cy="2617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>
            <a:stCxn id="5" idx="3"/>
            <a:endCxn id="29" idx="1"/>
          </p:cNvCxnSpPr>
          <p:nvPr/>
        </p:nvCxnSpPr>
        <p:spPr>
          <a:xfrm>
            <a:off x="4143372" y="2109092"/>
            <a:ext cx="1214446" cy="3097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5429256" y="2928934"/>
            <a:ext cx="3143272" cy="40862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Паритетное участие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429256" y="3429000"/>
            <a:ext cx="3143272" cy="715089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Преобладание национального капитала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500694" y="4286256"/>
            <a:ext cx="3071834" cy="715089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Преобладание иностранного капитала</a:t>
            </a:r>
          </a:p>
        </p:txBody>
      </p:sp>
      <p:cxnSp>
        <p:nvCxnSpPr>
          <p:cNvPr id="50" name="Прямая со стрелкой 49"/>
          <p:cNvCxnSpPr>
            <a:stCxn id="6" idx="3"/>
            <a:endCxn id="39" idx="1"/>
          </p:cNvCxnSpPr>
          <p:nvPr/>
        </p:nvCxnSpPr>
        <p:spPr>
          <a:xfrm flipV="1">
            <a:off x="4286248" y="3133246"/>
            <a:ext cx="1143008" cy="7574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>
            <a:stCxn id="6" idx="3"/>
            <a:endCxn id="40" idx="1"/>
          </p:cNvCxnSpPr>
          <p:nvPr/>
        </p:nvCxnSpPr>
        <p:spPr>
          <a:xfrm flipV="1">
            <a:off x="4286248" y="3786545"/>
            <a:ext cx="1143008" cy="104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>
            <a:stCxn id="6" idx="3"/>
            <a:endCxn id="41" idx="1"/>
          </p:cNvCxnSpPr>
          <p:nvPr/>
        </p:nvCxnSpPr>
        <p:spPr>
          <a:xfrm>
            <a:off x="4286248" y="3890665"/>
            <a:ext cx="1214446" cy="753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5429256" y="5234931"/>
            <a:ext cx="3071834" cy="40862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Паритетное участие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429256" y="5715016"/>
            <a:ext cx="3143272" cy="40862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Национальный менеджмент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357818" y="6215082"/>
            <a:ext cx="3214710" cy="40862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Иностранный менеджмент</a:t>
            </a:r>
          </a:p>
        </p:txBody>
      </p:sp>
      <p:cxnSp>
        <p:nvCxnSpPr>
          <p:cNvPr id="61" name="Прямая со стрелкой 60"/>
          <p:cNvCxnSpPr>
            <a:stCxn id="7" idx="3"/>
            <a:endCxn id="57" idx="1"/>
          </p:cNvCxnSpPr>
          <p:nvPr/>
        </p:nvCxnSpPr>
        <p:spPr>
          <a:xfrm flipV="1">
            <a:off x="4214810" y="5439243"/>
            <a:ext cx="1214446" cy="3131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>
            <a:stCxn id="7" idx="3"/>
            <a:endCxn id="58" idx="1"/>
          </p:cNvCxnSpPr>
          <p:nvPr/>
        </p:nvCxnSpPr>
        <p:spPr>
          <a:xfrm>
            <a:off x="4214810" y="5752430"/>
            <a:ext cx="1214446" cy="1668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>
            <a:stCxn id="7" idx="3"/>
            <a:endCxn id="59" idx="1"/>
          </p:cNvCxnSpPr>
          <p:nvPr/>
        </p:nvCxnSpPr>
        <p:spPr>
          <a:xfrm>
            <a:off x="4214810" y="5752430"/>
            <a:ext cx="1143008" cy="6669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14290"/>
            <a:ext cx="9001156" cy="785818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преимущества совместного предприятия</a:t>
            </a:r>
            <a:endParaRPr lang="ru-RU" sz="32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071546"/>
            <a:ext cx="8501122" cy="5429288"/>
          </a:xfrm>
          <a:solidFill>
            <a:srgbClr val="FFFF66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/>
              <a:t>1)	получение синергетического эффекта за счет объединения финансовых, производственных и интеллектуальных ресурсов партнеров;</a:t>
            </a:r>
          </a:p>
          <a:p>
            <a:pPr>
              <a:buNone/>
            </a:pPr>
            <a:r>
              <a:rPr lang="ru-RU" dirty="0"/>
              <a:t>2)	возможность получения ресурсов, отсутствующих у одного из партнеров, от другого партнера;</a:t>
            </a:r>
          </a:p>
          <a:p>
            <a:pPr>
              <a:buNone/>
            </a:pPr>
            <a:r>
              <a:rPr lang="ru-RU" dirty="0"/>
              <a:t>3)	расширение географии деятельности партнеров, освоение новых рынков сбыта;</a:t>
            </a:r>
          </a:p>
          <a:p>
            <a:pPr>
              <a:buNone/>
            </a:pPr>
            <a:r>
              <a:rPr lang="ru-RU" dirty="0"/>
              <a:t>4)	использование преимуществ международного разделения труда;</a:t>
            </a:r>
          </a:p>
          <a:p>
            <a:pPr>
              <a:buNone/>
            </a:pPr>
            <a:r>
              <a:rPr lang="ru-RU" dirty="0"/>
              <a:t>5)	снижение требуемого объема начальных капиталовложений, производимых каждым из партнеров;</a:t>
            </a:r>
          </a:p>
          <a:p>
            <a:pPr>
              <a:buNone/>
            </a:pPr>
            <a:r>
              <a:rPr lang="ru-RU" dirty="0"/>
              <a:t>6)	возможность использования сети деловых связей каждого из партнеров;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785818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преимущества совместного предприятия</a:t>
            </a:r>
            <a:endParaRPr lang="ru-RU" sz="2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142984"/>
            <a:ext cx="8643998" cy="5500726"/>
          </a:xfrm>
          <a:solidFill>
            <a:srgbClr val="FFFF66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/>
              <a:t>7)	участие в технологическом обмене и обмене опытом организации и ведения бизнеса;</a:t>
            </a:r>
          </a:p>
          <a:p>
            <a:pPr>
              <a:buNone/>
            </a:pPr>
            <a:r>
              <a:rPr lang="ru-RU" dirty="0"/>
              <a:t>8)	достижение снижения себестоимости производимой продукции и затрат на ее доведение до потребителя по сравнению с теми же затратами в случае самостоятельной деятельности партнеров;</a:t>
            </a:r>
          </a:p>
          <a:p>
            <a:pPr>
              <a:buNone/>
            </a:pPr>
            <a:r>
              <a:rPr lang="ru-RU" dirty="0"/>
              <a:t>9)	возможность нанимать на руководящую работу местных управляющих;</a:t>
            </a:r>
          </a:p>
          <a:p>
            <a:pPr>
              <a:buNone/>
            </a:pPr>
            <a:r>
              <a:rPr lang="ru-RU" dirty="0"/>
              <a:t>10) предложение на национальном рынке труда новых рабочих мест управленческого и производственного персонала;</a:t>
            </a:r>
          </a:p>
          <a:p>
            <a:pPr>
              <a:buNone/>
            </a:pPr>
            <a:r>
              <a:rPr lang="ru-RU" dirty="0"/>
              <a:t>11) снижение риска партнеров, связанного с деятельностью в незнакомой деловой среде.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582594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Недостатки совместного предприятия: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071546"/>
            <a:ext cx="8501122" cy="535785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ru-RU" dirty="0"/>
              <a:t>Сложность определения степени участия каждого из партнеров в управлении вновь создаваемым совместным предприятием;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Необходимость согласования применяемых подходов к управлению, стандартов, форм отчетности, наличие языковых и психологических барьеров при совместной работе менеджеров разных стран;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Частичная потеря контроля над деятельностью и прибылью компании, действующей на территории страны;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Конфликт интересов иностранного и национального партнеров.</a:t>
            </a:r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401080" cy="1225536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Свободные экономические зоны (СЭЗ), или особые экономические зоны (ОЭЗ)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600200"/>
            <a:ext cx="8429684" cy="504351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ru-RU" dirty="0"/>
              <a:t>В 1960-1970-е гг. в мире преобладали </a:t>
            </a:r>
            <a:r>
              <a:rPr lang="ru-RU" b="1" i="1" dirty="0"/>
              <a:t>свободные торговые зоны: </a:t>
            </a:r>
            <a:r>
              <a:rPr lang="ru-RU" dirty="0"/>
              <a:t>Киотская конвенция, май 1973 г. заложила в основу создания этих зон принцип таможенной экстерриториальности.</a:t>
            </a:r>
          </a:p>
          <a:p>
            <a:r>
              <a:rPr lang="ru-RU" b="1" dirty="0"/>
              <a:t>СТЗ – это часть территории страны, на которой товары рассматриваются как объекты, находящиеся за пределами национальной таможенной территории, поэтому они не подвергаются обычному таможенному контролю и налогообложению</a:t>
            </a:r>
            <a:endParaRPr lang="ru-RU" b="1" i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401080" cy="939784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Свободные экономические зоны (СЭЗ), или особые экономические зоны (ОЭЗ)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85860"/>
            <a:ext cx="8786874" cy="542928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/>
              <a:t>В 1970-1980-е гг. во всем мире, в особенности в развивающихся странах, широкое распространение получили 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экспортно-производственные зоны (ЭПЗ).</a:t>
            </a:r>
          </a:p>
          <a:p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ru-RU" b="1" dirty="0"/>
              <a:t>Всемирный банк</a:t>
            </a:r>
            <a:r>
              <a:rPr lang="ru-RU" dirty="0"/>
              <a:t> (1992), </a:t>
            </a:r>
            <a:r>
              <a:rPr lang="ru-RU" b="1" dirty="0">
                <a:solidFill>
                  <a:srgbClr val="FF0000"/>
                </a:solidFill>
              </a:rPr>
              <a:t>ЭПЗ – это встроенные в территорию страны промышленные платформы, специализирующиеся на экспортно-ориентированном обрабатывающем производстве и предлагающие фирмам, зарегистрированным в ЭПЗ, режим беспошлинной торговли, либеральное налоговое и иное регулирование. </a:t>
            </a:r>
          </a:p>
          <a:p>
            <a:endParaRPr lang="ru-RU" b="1" dirty="0">
              <a:solidFill>
                <a:srgbClr val="FF0000"/>
              </a:solidFill>
            </a:endParaRPr>
          </a:p>
          <a:p>
            <a:r>
              <a:rPr lang="ru-RU" b="1" dirty="0"/>
              <a:t>Международная организация труда</a:t>
            </a:r>
            <a:r>
              <a:rPr lang="ru-RU" dirty="0"/>
              <a:t> (1998),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ЭПЗ – это промышленные зоны со специальной системой льгот для привлечения иностранных инвесторов, где импортируемые материалы подвергаются определенной переработке, а затем реэкспортируются. </a:t>
            </a:r>
          </a:p>
          <a:p>
            <a:endParaRPr lang="ru-RU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401080" cy="1225536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Свободные экономические зоны (СЭЗ), или особые экономические зоны (ОЭЗ)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600200"/>
            <a:ext cx="8715436" cy="504351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b="1" dirty="0"/>
              <a:t>	Это ограниченная часть национально-государственной территории, на которой действуют особые льготные экономические условия для иностранных и национальных предприятий (льготы таможенного,  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b="1" dirty="0"/>
              <a:t>	арендного,  налогового, визового, трудового режима и т.д.), что создает условия для развития промышленности и инвестирования иностранного капитала.</a:t>
            </a:r>
            <a:r>
              <a:rPr lang="ru-RU" dirty="0"/>
              <a:t> </a:t>
            </a:r>
          </a:p>
          <a:p>
            <a:endParaRPr lang="ru-RU" dirty="0"/>
          </a:p>
          <a:p>
            <a:pPr>
              <a:buNone/>
            </a:pPr>
            <a:r>
              <a:rPr lang="ru-RU" sz="2000" i="1" dirty="0"/>
              <a:t>«Большой экономический словарь»</a:t>
            </a:r>
            <a:endParaRPr lang="ru-RU" sz="2000" b="1" i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001156" cy="1143000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В зависимости от вида деятельности различают 5 типов зон: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357298"/>
            <a:ext cx="8786874" cy="5214974"/>
          </a:xfrm>
          <a:solidFill>
            <a:srgbClr val="FFFF66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sz="4800" dirty="0"/>
              <a:t>1) </a:t>
            </a:r>
            <a:r>
              <a:rPr lang="ru-RU" sz="4800" b="1" dirty="0"/>
              <a:t>пределы национальной таможенной территории</a:t>
            </a:r>
            <a:r>
              <a:rPr lang="ru-RU" sz="4800" dirty="0"/>
              <a:t>, в рамках которых осуществляются операции по складированию и адаптации товаров к условиям рынков сбыта;</a:t>
            </a:r>
          </a:p>
          <a:p>
            <a:pPr>
              <a:buNone/>
            </a:pPr>
            <a:r>
              <a:rPr lang="ru-RU" sz="4800" dirty="0"/>
              <a:t>2)	</a:t>
            </a:r>
            <a:r>
              <a:rPr lang="ru-RU" sz="4800" b="1" dirty="0"/>
              <a:t>промышленно-производственные зоны </a:t>
            </a:r>
            <a:r>
              <a:rPr lang="ru-RU" sz="4800" dirty="0"/>
              <a:t>— со специальным таможенным режимом, в которых промышленные компании производят экспортную и импортозамещающую продукцию, используя систему стимулов;</a:t>
            </a:r>
          </a:p>
          <a:p>
            <a:pPr>
              <a:buNone/>
            </a:pPr>
            <a:r>
              <a:rPr lang="ru-RU" sz="4800" dirty="0"/>
              <a:t>3)	</a:t>
            </a:r>
            <a:r>
              <a:rPr lang="ru-RU" sz="4800" b="1" dirty="0"/>
              <a:t>технико-внедренческие зоны </a:t>
            </a:r>
            <a:r>
              <a:rPr lang="ru-RU" sz="4800" dirty="0"/>
              <a:t>— в них находятся национальные и зарубежные исследовательские, проектные и научно-производственные компании, пользующиеся действующей системой льгот;</a:t>
            </a:r>
          </a:p>
          <a:p>
            <a:pPr>
              <a:buNone/>
            </a:pPr>
            <a:r>
              <a:rPr lang="ru-RU" sz="4800" dirty="0"/>
              <a:t>4)	</a:t>
            </a:r>
            <a:r>
              <a:rPr lang="ru-RU" sz="4800" b="1" dirty="0"/>
              <a:t>сервисные зоны </a:t>
            </a:r>
            <a:r>
              <a:rPr lang="ru-RU" sz="4800" dirty="0"/>
              <a:t>— территории с льготным режимом для предпринимательской деятельности фирм и институтов, оказывающих разные виды финансовых и нефинансовых услуг;</a:t>
            </a:r>
          </a:p>
          <a:p>
            <a:pPr>
              <a:buNone/>
            </a:pPr>
            <a:r>
              <a:rPr lang="ru-RU" sz="4800" dirty="0"/>
              <a:t>5)	</a:t>
            </a:r>
            <a:r>
              <a:rPr lang="ru-RU" sz="4800" b="1" dirty="0"/>
              <a:t>комплексные зоны </a:t>
            </a:r>
            <a:r>
              <a:rPr lang="ru-RU" sz="4800" dirty="0"/>
              <a:t>— с льготным режимом хозяйственной деятельности на территории одного административного района.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Базовые льготы одинаковы для всех видов зон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571612"/>
            <a:ext cx="8715436" cy="492922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/>
              <a:t>— внешнеторговые — беспошлинный ввоз и вывоз товаров на территорию СЭЗ;</a:t>
            </a:r>
          </a:p>
          <a:p>
            <a:pPr>
              <a:buNone/>
            </a:pPr>
            <a:r>
              <a:rPr lang="ru-RU" dirty="0"/>
              <a:t>—	налоговые — </a:t>
            </a:r>
            <a:r>
              <a:rPr lang="ru-RU" dirty="0" err="1"/>
              <a:t>налоговые</a:t>
            </a:r>
            <a:r>
              <a:rPr lang="ru-RU" dirty="0"/>
              <a:t> каникулы на срок 5-20 лет, полное или частичное освобождение от налогов реинвестируемых прибылей на срок пять лет, скидки с налога на прибыль. Иностранные инвесторы освобождаются от уплаты налогов на собственность, налога с оборота;</a:t>
            </a:r>
          </a:p>
          <a:p>
            <a:pPr>
              <a:buNone/>
            </a:pPr>
            <a:r>
              <a:rPr lang="ru-RU" dirty="0"/>
              <a:t>—	финансовые — инвестиционные субсидии новым вкладчикам капитала, льготные государственные кредиты и т.д.;</a:t>
            </a:r>
          </a:p>
          <a:p>
            <a:pPr>
              <a:buNone/>
            </a:pPr>
            <a:r>
              <a:rPr lang="ru-RU" dirty="0"/>
              <a:t>—	административные — упрощенный порядок регистрации компаний, упрощенный порядок въезда-выезда иностранных граждан и т.д.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Цели создания ОЭЗ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04311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u="sng" dirty="0"/>
              <a:t>Экономические цели создания ОЭЗ:</a:t>
            </a:r>
            <a:endParaRPr lang="ru-RU" dirty="0"/>
          </a:p>
          <a:p>
            <a:r>
              <a:rPr lang="ru-RU" u="sng" dirty="0"/>
              <a:t>Социальные цели создания ОЭЗ:</a:t>
            </a:r>
            <a:endParaRPr lang="ru-RU" dirty="0"/>
          </a:p>
          <a:p>
            <a:r>
              <a:rPr lang="ru-RU" u="sng" dirty="0"/>
              <a:t>Научно-технические цели создания ОЭЗ:</a:t>
            </a:r>
            <a:endParaRPr lang="ru-RU" dirty="0"/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85720" y="3857628"/>
            <a:ext cx="8572560" cy="2569934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300" dirty="0"/>
              <a:t>В результате применения комплекса льгот норма прибыли в особой (свободной) экономической зоне составляет </a:t>
            </a:r>
            <a:r>
              <a:rPr lang="ru-RU" sz="2300" b="1" dirty="0"/>
              <a:t>30-35%</a:t>
            </a:r>
            <a:r>
              <a:rPr lang="ru-RU" sz="2300" dirty="0"/>
              <a:t>, а иногда и больше: например, транснациональные компании получают в азиатских особых зонах в среднем </a:t>
            </a:r>
            <a:r>
              <a:rPr lang="ru-RU" sz="2300" b="1" dirty="0"/>
              <a:t>40% прибыли в год</a:t>
            </a:r>
            <a:r>
              <a:rPr lang="ru-RU" sz="2300" dirty="0"/>
              <a:t>. </a:t>
            </a:r>
          </a:p>
          <a:p>
            <a:r>
              <a:rPr lang="ru-RU" sz="2300" dirty="0"/>
              <a:t>Существенно </a:t>
            </a:r>
            <a:r>
              <a:rPr lang="ru-RU" sz="2300" b="1" dirty="0"/>
              <a:t>сокращаются (в 2-3 раза) сроки окупаемости инвестиционных проектов </a:t>
            </a:r>
            <a:r>
              <a:rPr lang="ru-RU" sz="2300" dirty="0"/>
              <a:t>(для свободных зон считается нормальным, когда эти сроки не превышают четырех-пяти лет).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29642" cy="511156"/>
          </a:xfrm>
        </p:spPr>
        <p:txBody>
          <a:bodyPr>
            <a:normAutofit fontScale="90000"/>
          </a:bodyPr>
          <a:lstStyle/>
          <a:p>
            <a:r>
              <a:rPr lang="ru-RU" dirty="0"/>
              <a:t>СЭЗ России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5429264"/>
            <a:ext cx="8643998" cy="1428736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/>
              <a:t>Свободные таможенные зоны в Таможенном союзе </a:t>
            </a:r>
          </a:p>
          <a:p>
            <a:r>
              <a:rPr lang="ru-RU" dirty="0"/>
              <a:t>Подпункт 15 пункта 1 ст. 202 Таможенного кодекса таможенного союза устанавливает в качестве одного из видов таможенных процедур процедуру свободной таможенной зоны.</a:t>
            </a:r>
            <a:endParaRPr lang="ru-RU" b="1" dirty="0"/>
          </a:p>
          <a:p>
            <a:endParaRPr lang="ru-RU" dirty="0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928670"/>
            <a:ext cx="8673446" cy="4408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43604" y="642918"/>
            <a:ext cx="3000396" cy="4214842"/>
          </a:xfrm>
        </p:spPr>
        <p:txBody>
          <a:bodyPr>
            <a:normAutofit fontScale="92500" lnSpcReduction="20000"/>
          </a:bodyPr>
          <a:lstStyle/>
          <a:p>
            <a:endParaRPr lang="ru-RU" b="1" dirty="0"/>
          </a:p>
          <a:p>
            <a:r>
              <a:rPr lang="ru-RU" b="1" u="sng" dirty="0">
                <a:hlinkClick r:id="rId2"/>
              </a:rPr>
              <a:t>ОЭЗ ПТ «Ульяновск»</a:t>
            </a:r>
            <a:br>
              <a:rPr lang="ru-RU" b="1" u="sng" dirty="0">
                <a:hlinkClick r:id="rId2"/>
              </a:rPr>
            </a:br>
            <a:r>
              <a:rPr lang="ru-RU" b="1" u="sng" dirty="0">
                <a:hlinkClick r:id="rId2"/>
              </a:rPr>
              <a:t>Ульяновская область</a:t>
            </a:r>
            <a:endParaRPr lang="ru-RU" b="1" dirty="0"/>
          </a:p>
          <a:p>
            <a:r>
              <a:rPr lang="ru-RU" b="1" u="sng" dirty="0">
                <a:hlinkClick r:id="rId3"/>
              </a:rPr>
              <a:t>ОЭЗ ПТ «Советская Гавань»</a:t>
            </a:r>
            <a:br>
              <a:rPr lang="ru-RU" b="1" u="sng" dirty="0">
                <a:hlinkClick r:id="rId3"/>
              </a:rPr>
            </a:br>
            <a:r>
              <a:rPr lang="ru-RU" b="1" u="sng" dirty="0">
                <a:hlinkClick r:id="rId3"/>
              </a:rPr>
              <a:t>Хабаровский край</a:t>
            </a:r>
            <a:endParaRPr lang="ru-RU" b="1" dirty="0"/>
          </a:p>
          <a:p>
            <a:endParaRPr lang="ru-RU" b="1" dirty="0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928670"/>
            <a:ext cx="6261398" cy="3824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dirty="0"/>
              <a:t>СЭЗ России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4643446"/>
            <a:ext cx="8786842" cy="20313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/>
              <a:t>Портовая СЭЗ </a:t>
            </a:r>
            <a:r>
              <a:rPr lang="ru-RU" dirty="0"/>
              <a:t>создается на территории морского, речного и воздушного порта, за исключением территории, на которой расположены имущественные комплексы, предназначенные для обслуживания пассажиров.</a:t>
            </a:r>
          </a:p>
          <a:p>
            <a:r>
              <a:rPr lang="ru-RU" dirty="0"/>
              <a:t> </a:t>
            </a:r>
          </a:p>
          <a:p>
            <a:r>
              <a:rPr lang="ru-RU" b="1" dirty="0"/>
              <a:t>Логистическая СЭЗ </a:t>
            </a:r>
            <a:r>
              <a:rPr lang="ru-RU" dirty="0"/>
              <a:t>создается на территории, прилегающей к автомобильному или железнодорожному пункту пропуска через таможенную границу государства - члена Таможенного союза.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00760" y="1600200"/>
            <a:ext cx="3143240" cy="4614882"/>
          </a:xfrm>
        </p:spPr>
        <p:txBody>
          <a:bodyPr>
            <a:normAutofit fontScale="70000" lnSpcReduction="20000"/>
          </a:bodyPr>
          <a:lstStyle/>
          <a:p>
            <a:pPr marL="144000" indent="-144000"/>
            <a:endParaRPr lang="ru-RU" b="1" dirty="0"/>
          </a:p>
          <a:p>
            <a:pPr marL="144000" indent="-144000"/>
            <a:r>
              <a:rPr lang="ru-RU" b="1" u="sng" dirty="0">
                <a:hlinkClick r:id="rId2"/>
              </a:rPr>
              <a:t>ОЭЗ ППТ «Липецк»</a:t>
            </a:r>
            <a:br>
              <a:rPr lang="ru-RU" b="1" u="sng" dirty="0">
                <a:hlinkClick r:id="rId2"/>
              </a:rPr>
            </a:br>
            <a:r>
              <a:rPr lang="ru-RU" b="1" u="sng" dirty="0">
                <a:hlinkClick r:id="rId2"/>
              </a:rPr>
              <a:t>Липецкая область</a:t>
            </a:r>
            <a:endParaRPr lang="ru-RU" b="1" dirty="0"/>
          </a:p>
          <a:p>
            <a:pPr marL="144000" indent="-144000"/>
            <a:r>
              <a:rPr lang="ru-RU" b="1" u="sng" dirty="0">
                <a:hlinkClick r:id="rId3"/>
              </a:rPr>
              <a:t>ОЭЗ ППТ «</a:t>
            </a:r>
            <a:r>
              <a:rPr lang="ru-RU" b="1" u="sng" dirty="0" err="1">
                <a:hlinkClick r:id="rId3"/>
              </a:rPr>
              <a:t>Алабуга</a:t>
            </a:r>
            <a:r>
              <a:rPr lang="ru-RU" b="1" u="sng" dirty="0">
                <a:hlinkClick r:id="rId3"/>
              </a:rPr>
              <a:t>»</a:t>
            </a:r>
            <a:br>
              <a:rPr lang="ru-RU" b="1" u="sng" dirty="0">
                <a:hlinkClick r:id="rId3"/>
              </a:rPr>
            </a:br>
            <a:r>
              <a:rPr lang="ru-RU" b="1" u="sng" dirty="0">
                <a:hlinkClick r:id="rId3"/>
              </a:rPr>
              <a:t>Республика Татарстан</a:t>
            </a:r>
            <a:endParaRPr lang="ru-RU" b="1" dirty="0"/>
          </a:p>
          <a:p>
            <a:pPr marL="144000" indent="-144000"/>
            <a:r>
              <a:rPr lang="ru-RU" b="1" u="sng" dirty="0">
                <a:hlinkClick r:id="rId4"/>
              </a:rPr>
              <a:t>ОЭЗ ППТ «</a:t>
            </a:r>
            <a:r>
              <a:rPr lang="ru-RU" b="1" u="sng" dirty="0" err="1">
                <a:hlinkClick r:id="rId4"/>
              </a:rPr>
              <a:t>Моглино</a:t>
            </a:r>
            <a:r>
              <a:rPr lang="ru-RU" b="1" u="sng" dirty="0">
                <a:hlinkClick r:id="rId4"/>
              </a:rPr>
              <a:t>»</a:t>
            </a:r>
            <a:br>
              <a:rPr lang="ru-RU" b="1" u="sng" dirty="0">
                <a:hlinkClick r:id="rId4"/>
              </a:rPr>
            </a:br>
            <a:r>
              <a:rPr lang="ru-RU" b="1" u="sng" dirty="0">
                <a:hlinkClick r:id="rId4"/>
              </a:rPr>
              <a:t>Псковская область</a:t>
            </a:r>
            <a:endParaRPr lang="ru-RU" b="1" dirty="0"/>
          </a:p>
          <a:p>
            <a:pPr marL="144000" indent="-144000"/>
            <a:r>
              <a:rPr lang="ru-RU" b="1" u="sng" dirty="0">
                <a:hlinkClick r:id="rId5"/>
              </a:rPr>
              <a:t>ОЭЗ ППТ «Тольятти»</a:t>
            </a:r>
            <a:br>
              <a:rPr lang="ru-RU" b="1" u="sng" dirty="0">
                <a:hlinkClick r:id="rId5"/>
              </a:rPr>
            </a:br>
            <a:r>
              <a:rPr lang="ru-RU" b="1" u="sng" dirty="0">
                <a:hlinkClick r:id="rId5"/>
              </a:rPr>
              <a:t>Самарская область</a:t>
            </a:r>
            <a:endParaRPr lang="ru-RU" b="1" dirty="0"/>
          </a:p>
          <a:p>
            <a:pPr marL="144000" indent="-144000"/>
            <a:r>
              <a:rPr lang="ru-RU" b="1" u="sng" dirty="0">
                <a:hlinkClick r:id="rId2"/>
              </a:rPr>
              <a:t>ОЭЗ ППТ «Людиново»</a:t>
            </a:r>
            <a:br>
              <a:rPr lang="ru-RU" b="1" u="sng" dirty="0">
                <a:hlinkClick r:id="rId2"/>
              </a:rPr>
            </a:br>
            <a:r>
              <a:rPr lang="ru-RU" b="1" u="sng" dirty="0">
                <a:hlinkClick r:id="rId2"/>
              </a:rPr>
              <a:t>Калужская область</a:t>
            </a:r>
            <a:endParaRPr lang="ru-RU" b="1" dirty="0"/>
          </a:p>
          <a:p>
            <a:pPr marL="144000" indent="-144000"/>
            <a:r>
              <a:rPr lang="ru-RU" b="1" u="sng" dirty="0">
                <a:hlinkClick r:id="rId6"/>
              </a:rPr>
              <a:t>ОЭЗ ППТ «Титановая дол</a:t>
            </a:r>
            <a:endParaRPr lang="ru-RU" b="1" dirty="0"/>
          </a:p>
          <a:p>
            <a:pPr marL="144000" indent="-144000"/>
            <a:endParaRPr lang="ru-RU" dirty="0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785926"/>
            <a:ext cx="595185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СЭЗ России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СЭЗ России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2400" dirty="0"/>
          </a:p>
          <a:p>
            <a:endParaRPr lang="ru-RU" sz="2400" dirty="0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00240"/>
            <a:ext cx="6340418" cy="3929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6357950" y="1643050"/>
            <a:ext cx="27860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/>
          </a:p>
          <a:p>
            <a:pPr>
              <a:buFont typeface="Arial" pitchFamily="34" charset="0"/>
              <a:buChar char="•"/>
            </a:pPr>
            <a:r>
              <a:rPr lang="ru-RU" sz="2400" b="1" u="sng" dirty="0">
                <a:hlinkClick r:id="rId3"/>
              </a:rPr>
              <a:t>ОЭЗ ТВТ «Зеленоград»</a:t>
            </a:r>
            <a:br>
              <a:rPr lang="ru-RU" sz="2400" b="1" u="sng" dirty="0">
                <a:hlinkClick r:id="rId3"/>
              </a:rPr>
            </a:br>
            <a:r>
              <a:rPr lang="ru-RU" sz="2400" b="1" u="sng" dirty="0">
                <a:hlinkClick r:id="rId3"/>
              </a:rPr>
              <a:t>Москва</a:t>
            </a:r>
            <a:endParaRPr lang="ru-RU" sz="2400" b="1" dirty="0"/>
          </a:p>
          <a:p>
            <a:pPr>
              <a:buFont typeface="Arial" pitchFamily="34" charset="0"/>
              <a:buChar char="•"/>
            </a:pPr>
            <a:r>
              <a:rPr lang="ru-RU" sz="2400" b="1" u="sng" dirty="0">
                <a:hlinkClick r:id="rId4"/>
              </a:rPr>
              <a:t>ОЭЗ ТВТ «Дубна»</a:t>
            </a:r>
            <a:br>
              <a:rPr lang="ru-RU" sz="2400" b="1" u="sng" dirty="0">
                <a:hlinkClick r:id="rId4"/>
              </a:rPr>
            </a:br>
            <a:r>
              <a:rPr lang="ru-RU" sz="2400" b="1" u="sng" dirty="0">
                <a:hlinkClick r:id="rId4"/>
              </a:rPr>
              <a:t>Московская область</a:t>
            </a:r>
            <a:endParaRPr lang="ru-RU" sz="2400" b="1" dirty="0"/>
          </a:p>
          <a:p>
            <a:pPr>
              <a:buFont typeface="Arial" pitchFamily="34" charset="0"/>
              <a:buChar char="•"/>
            </a:pPr>
            <a:r>
              <a:rPr lang="ru-RU" sz="2400" b="1" u="sng" dirty="0">
                <a:hlinkClick r:id="rId5"/>
              </a:rPr>
              <a:t>ОЭЗ ТВТ «Санкт-Петербург»</a:t>
            </a:r>
            <a:br>
              <a:rPr lang="ru-RU" sz="2400" b="1" u="sng" dirty="0">
                <a:hlinkClick r:id="rId5"/>
              </a:rPr>
            </a:br>
            <a:r>
              <a:rPr lang="ru-RU" sz="2400" b="1" u="sng" dirty="0">
                <a:hlinkClick r:id="rId5"/>
              </a:rPr>
              <a:t>Санкт-Петербург</a:t>
            </a:r>
            <a:endParaRPr lang="ru-RU" sz="2400" b="1" dirty="0"/>
          </a:p>
          <a:p>
            <a:pPr>
              <a:buFont typeface="Arial" pitchFamily="34" charset="0"/>
              <a:buChar char="•"/>
            </a:pPr>
            <a:r>
              <a:rPr lang="ru-RU" sz="2400" b="1" u="sng" dirty="0">
                <a:hlinkClick r:id="rId6"/>
              </a:rPr>
              <a:t>ОЭЗ ТВТ «Томск»</a:t>
            </a:r>
            <a:br>
              <a:rPr lang="ru-RU" sz="2400" b="1" u="sng" dirty="0">
                <a:hlinkClick r:id="rId6"/>
              </a:rPr>
            </a:br>
            <a:r>
              <a:rPr lang="ru-RU" sz="2400" b="1" u="sng" dirty="0">
                <a:hlinkClick r:id="rId6"/>
              </a:rPr>
              <a:t>Томск</a:t>
            </a:r>
            <a:endParaRPr lang="ru-RU" sz="2400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15074" y="1571612"/>
            <a:ext cx="2928926" cy="4525963"/>
          </a:xfrm>
        </p:spPr>
        <p:txBody>
          <a:bodyPr>
            <a:normAutofit fontScale="62500" lnSpcReduction="20000"/>
          </a:bodyPr>
          <a:lstStyle/>
          <a:p>
            <a:endParaRPr lang="ru-RU" dirty="0"/>
          </a:p>
          <a:p>
            <a:r>
              <a:rPr lang="ru-RU" b="1" u="sng" dirty="0">
                <a:hlinkClick r:id="rId2"/>
              </a:rPr>
              <a:t>ОЭЗ ТРТ «Долина Алтая»</a:t>
            </a:r>
            <a:br>
              <a:rPr lang="ru-RU" b="1" u="sng" dirty="0">
                <a:hlinkClick r:id="rId2"/>
              </a:rPr>
            </a:br>
            <a:r>
              <a:rPr lang="ru-RU" b="1" u="sng" dirty="0">
                <a:hlinkClick r:id="rId2"/>
              </a:rPr>
              <a:t>Республика Алтай</a:t>
            </a:r>
            <a:r>
              <a:rPr lang="ru-RU" b="1" dirty="0"/>
              <a:t> </a:t>
            </a:r>
          </a:p>
          <a:p>
            <a:r>
              <a:rPr lang="ru-RU" b="1" u="sng" dirty="0">
                <a:hlinkClick r:id="rId3"/>
              </a:rPr>
              <a:t>ОЭЗ ТРТ «Байкальская гавань»</a:t>
            </a:r>
            <a:br>
              <a:rPr lang="ru-RU" b="1" u="sng" dirty="0">
                <a:hlinkClick r:id="rId3"/>
              </a:rPr>
            </a:br>
            <a:r>
              <a:rPr lang="ru-RU" b="1" u="sng" dirty="0">
                <a:hlinkClick r:id="rId3"/>
              </a:rPr>
              <a:t>Республика Бурятия</a:t>
            </a:r>
            <a:r>
              <a:rPr lang="ru-RU" b="1" dirty="0"/>
              <a:t> </a:t>
            </a:r>
          </a:p>
          <a:p>
            <a:r>
              <a:rPr lang="ru-RU" b="1" u="sng" dirty="0">
                <a:hlinkClick r:id="rId4"/>
              </a:rPr>
              <a:t>ОЭЗ ТРТ «Бирюзовая Катунь»</a:t>
            </a:r>
            <a:br>
              <a:rPr lang="ru-RU" b="1" u="sng" dirty="0">
                <a:hlinkClick r:id="rId4"/>
              </a:rPr>
            </a:br>
            <a:r>
              <a:rPr lang="ru-RU" b="1" u="sng" dirty="0">
                <a:hlinkClick r:id="rId4"/>
              </a:rPr>
              <a:t>Алтайский край</a:t>
            </a:r>
            <a:r>
              <a:rPr lang="ru-RU" b="1" dirty="0"/>
              <a:t> </a:t>
            </a:r>
          </a:p>
          <a:p>
            <a:r>
              <a:rPr lang="ru-RU" b="1" u="sng" dirty="0">
                <a:hlinkClick r:id="rId5"/>
              </a:rPr>
              <a:t>ОЭЗ ТРТ «Ворота–Байкала»</a:t>
            </a:r>
            <a:br>
              <a:rPr lang="ru-RU" b="1" u="sng" dirty="0">
                <a:hlinkClick r:id="rId5"/>
              </a:rPr>
            </a:br>
            <a:r>
              <a:rPr lang="ru-RU" b="1" u="sng" dirty="0">
                <a:hlinkClick r:id="rId5"/>
              </a:rPr>
              <a:t>Иркутская область</a:t>
            </a:r>
            <a:endParaRPr lang="ru-RU" b="1" dirty="0"/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СЭЗ России</a:t>
            </a: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571612"/>
            <a:ext cx="6286512" cy="3557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Стимулирование притока иностранного капитала с помощью оффшорных операций</a:t>
            </a:r>
            <a:endParaRPr lang="ru-RU" sz="28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85720" y="1600200"/>
            <a:ext cx="8501122" cy="4829196"/>
          </a:xfrm>
          <a:solidFill>
            <a:srgbClr val="FFFF66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/>
              <a:t>		</a:t>
            </a:r>
            <a:r>
              <a:rPr lang="ru-RU" b="1" dirty="0"/>
              <a:t>Оффшор (от англ. </a:t>
            </a:r>
            <a:r>
              <a:rPr lang="ru-RU" b="1" dirty="0" err="1"/>
              <a:t>offshore</a:t>
            </a:r>
            <a:r>
              <a:rPr lang="ru-RU" b="1" dirty="0"/>
              <a:t> — «вне берега», «вне границ») </a:t>
            </a:r>
            <a:r>
              <a:rPr lang="ru-RU" dirty="0"/>
              <a:t>— один из самых известных и эффективных методов налогового планирования и оптимизации при осуществлении международной инвестиционной деятельности. </a:t>
            </a:r>
          </a:p>
          <a:p>
            <a:pPr>
              <a:buNone/>
            </a:pPr>
            <a:r>
              <a:rPr lang="ru-RU" dirty="0"/>
              <a:t>		</a:t>
            </a:r>
            <a:r>
              <a:rPr lang="ru-RU" b="1" dirty="0"/>
              <a:t>«</a:t>
            </a:r>
            <a:r>
              <a:rPr lang="ru-RU" b="1" dirty="0" err="1"/>
              <a:t>Оншор</a:t>
            </a:r>
            <a:r>
              <a:rPr lang="ru-RU" b="1" dirty="0"/>
              <a:t>» или просто «шорная» компания </a:t>
            </a:r>
            <a:r>
              <a:rPr lang="ru-RU" dirty="0"/>
              <a:t>- в противоположность «оффшору» переводится с английского языка как «в пределах берега», «внутри границ».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FATF (</a:t>
            </a:r>
            <a:r>
              <a:rPr lang="ru-RU" b="1" dirty="0" err="1">
                <a:solidFill>
                  <a:srgbClr val="FF0000"/>
                </a:solidFill>
              </a:rPr>
              <a:t>Financial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Action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Task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Force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on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Money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Laundering</a:t>
            </a:r>
            <a:r>
              <a:rPr lang="ru-RU" b="1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600200"/>
            <a:ext cx="8643998" cy="504351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ru-RU" dirty="0"/>
              <a:t>межправительственная организация, которая занимается выработкой мировых стандартов в сфере противодействия отмыванию преступных доходов и финансированию терроризма, а также осуществляет оценки соответствия национальных систем этим стандартам. </a:t>
            </a:r>
          </a:p>
          <a:p>
            <a:r>
              <a:rPr lang="ru-RU" dirty="0"/>
              <a:t>ФАТФ была создана в 1989 году по решению стран «Большой семерки», на данный момент 36 стран-членов.</a:t>
            </a:r>
          </a:p>
          <a:p>
            <a:r>
              <a:rPr lang="ru-RU" dirty="0"/>
              <a:t>Основным инструментом ФАТФ являются 40 рекомендаций в сфере, которые подвергаются ревизии в среднем один раз в пять лет.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/>
              <a:t>Основные черты и преимущества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14422"/>
            <a:ext cx="8429684" cy="535785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4200" b="1" dirty="0"/>
              <a:t>Налогообложение. </a:t>
            </a:r>
            <a:r>
              <a:rPr lang="ru-RU" sz="4200" dirty="0"/>
              <a:t>Низкое налогообложение в этих зонах позволяет оптимизировать общую налоговую нагрузку компаний. 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4200" b="1" dirty="0"/>
              <a:t>Простота в создании и управлении </a:t>
            </a:r>
            <a:r>
              <a:rPr lang="ru-RU" sz="4200" dirty="0"/>
              <a:t>в отличии от многих регулируемых бизнесов (финансовые институты). 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4200" b="1" dirty="0"/>
              <a:t>Юридическая защита. </a:t>
            </a:r>
            <a:r>
              <a:rPr lang="ru-RU" sz="4200" dirty="0"/>
              <a:t>Во многих зонах действуют жесткие нормы препятствующие раскрытию информации о корпорациях и проникновению в них по решению судов. Считается, что по правилам корпоративного управления действует суд именно этой юрисдикции. 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4200" b="1" dirty="0"/>
              <a:t>Платежи и сборы. </a:t>
            </a:r>
            <a:r>
              <a:rPr lang="ru-RU" sz="4200" dirty="0"/>
              <a:t>Ряд зон устанавливает более высокие сборы за регистрацию, чем другие. Могут быть и более высокими платежи за поддержание и управление компанией. 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4200" b="1" dirty="0"/>
              <a:t>Отчетность. </a:t>
            </a:r>
            <a:r>
              <a:rPr lang="ru-RU" sz="4200" dirty="0"/>
              <a:t>Уровень требуемой отчетной информации отличается в разных зонах. </a:t>
            </a:r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/>
              <a:t>Основные черты и преимущества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14422"/>
            <a:ext cx="8429684" cy="535785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4200" b="1" dirty="0"/>
              <a:t>Защита активов. </a:t>
            </a:r>
            <a:r>
              <a:rPr lang="ru-RU" sz="4200" dirty="0"/>
              <a:t>С помощью оффшорных компаний можно так организовать управление активами, что они будут защищены от возможных судебных исков.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4200" b="1" dirty="0"/>
              <a:t>Анонимность. </a:t>
            </a:r>
            <a:r>
              <a:rPr lang="ru-RU" sz="4200" dirty="0"/>
              <a:t>Осуществляя операции от имени частной оффшорной компании, имя бенефициара или принципала не указывается в документах. Именно поэтому в связи с борьбой против отмывания денег многие банки требуют раскрытия конечных владельцев. 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4200" b="1" dirty="0"/>
              <a:t>Небольшая капитализация. </a:t>
            </a:r>
            <a:r>
              <a:rPr lang="ru-RU" sz="4200" dirty="0"/>
              <a:t>Как правило, не требуется достаточность капитала при проведении определенных сделок (за исключением регулируемых организаций – банков и страховых компаний). Достаточно номинального размера капитала.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4200" b="1" dirty="0"/>
              <a:t>Финансовые услуги. </a:t>
            </a:r>
            <a:r>
              <a:rPr lang="ru-RU" sz="4200" dirty="0"/>
              <a:t>Как правило, оффшорным компаниям разрешены т.н. финансовые услуги при осуществлении сделок со своими акциями, что позволяет в некоторых финансовых операциях избегать операций по «отмыванию».</a:t>
            </a:r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СПИСОК ОФШОРНЫХ ЗОН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14422"/>
            <a:ext cx="8643998" cy="5357850"/>
          </a:xfrm>
          <a:solidFill>
            <a:srgbClr val="FFFF66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  <a:buNone/>
            </a:pPr>
            <a:r>
              <a:rPr lang="ru-RU" dirty="0"/>
              <a:t> 1. </a:t>
            </a:r>
            <a:r>
              <a:rPr lang="ru-RU" b="1" dirty="0"/>
              <a:t>Государства, где нет налогов и не требуется отчетность. </a:t>
            </a:r>
            <a:r>
              <a:rPr lang="ru-RU" dirty="0"/>
              <a:t>Перечень оффшорных зон, которые относятся сюда, включает – Британские Виргинские острова, Багамские острова, Белиз, Каймановы острова (это наиболее известные оффшоры). </a:t>
            </a:r>
          </a:p>
          <a:p>
            <a:pPr>
              <a:lnSpc>
                <a:spcPct val="120000"/>
              </a:lnSpc>
              <a:buNone/>
            </a:pPr>
            <a:r>
              <a:rPr lang="ru-RU" dirty="0"/>
              <a:t>   2. </a:t>
            </a:r>
            <a:r>
              <a:rPr lang="ru-RU" b="1" dirty="0"/>
              <a:t>Зона оффшора с повышенной респектабельностью. </a:t>
            </a:r>
            <a:r>
              <a:rPr lang="ru-RU" dirty="0"/>
              <a:t>В список оффшорных зон, относящихся к этой группе, входят: Ирландия, Гонконг, Гибралтар, остров Мэн (коронное владение британской короной). </a:t>
            </a:r>
          </a:p>
          <a:p>
            <a:pPr>
              <a:lnSpc>
                <a:spcPct val="120000"/>
              </a:lnSpc>
              <a:buNone/>
            </a:pPr>
            <a:r>
              <a:rPr lang="ru-RU" dirty="0"/>
              <a:t>   3. В третью группу входят страны, которые не относятся к стандартным оффшорным зонам, но предоставляющие нерезидентам целый ряд налоговых преимуществ и льгот</a:t>
            </a:r>
            <a:r>
              <a:rPr lang="ru-RU"/>
              <a:t>. 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оффшорная зона, зона оффшорна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7572428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r>
              <a:rPr lang="ru-RU" dirty="0"/>
              <a:t>Таблица сравнения ОФШОРОВ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857232"/>
          <a:ext cx="9144000" cy="5673354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13490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84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59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72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85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736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2499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3235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00043">
                <a:tc>
                  <a:txBody>
                    <a:bodyPr/>
                    <a:lstStyle/>
                    <a:p>
                      <a:pPr algn="ctr" rtl="0"/>
                      <a:r>
                        <a:rPr lang="ru-RU" sz="1600" b="1" dirty="0"/>
                        <a:t>Юрисдикция</a:t>
                      </a:r>
                      <a:endParaRPr lang="ru-RU" sz="1600" b="1" dirty="0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600" b="1" dirty="0"/>
                        <a:t>Тип компании, Налог</a:t>
                      </a:r>
                      <a:endParaRPr lang="ru-RU" sz="1600" b="1" dirty="0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dirty="0" err="1"/>
                        <a:t>Миним</a:t>
                      </a:r>
                      <a:r>
                        <a:rPr lang="ru-RU" sz="1200" b="1" dirty="0"/>
                        <a:t>. количество акционеров</a:t>
                      </a:r>
                      <a:endParaRPr lang="ru-RU" sz="1200" b="1" dirty="0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dirty="0" err="1"/>
                        <a:t>Миним</a:t>
                      </a:r>
                      <a:r>
                        <a:rPr lang="ru-RU" sz="1200" b="1" dirty="0"/>
                        <a:t>. количество директоров</a:t>
                      </a:r>
                      <a:endParaRPr lang="ru-RU" sz="1200" b="1" dirty="0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dirty="0"/>
                        <a:t>Возможность корпоративных директоров </a:t>
                      </a:r>
                      <a:endParaRPr lang="ru-RU" sz="1200" b="1" dirty="0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 dirty="0"/>
                        <a:t>Доступность </a:t>
                      </a:r>
                      <a:r>
                        <a:rPr lang="ru-RU" sz="1050" b="1" dirty="0" err="1"/>
                        <a:t>инф-ции</a:t>
                      </a:r>
                      <a:r>
                        <a:rPr lang="ru-RU" sz="1050" b="1" dirty="0"/>
                        <a:t> о директорах, акционерах</a:t>
                      </a:r>
                      <a:endParaRPr lang="ru-RU" sz="1050" b="1" dirty="0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 dirty="0"/>
                        <a:t>Возможность выпуска  акций на предъявителя</a:t>
                      </a:r>
                      <a:endParaRPr lang="ru-RU" sz="1050" b="1" dirty="0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 dirty="0"/>
                        <a:t>Предоставление финансовой отчетности</a:t>
                      </a:r>
                      <a:endParaRPr lang="ru-RU" sz="1050" b="1" dirty="0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6260"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u="sng" dirty="0">
                          <a:hlinkClick r:id="rId2"/>
                        </a:rPr>
                        <a:t>Кипр</a:t>
                      </a:r>
                      <a:endParaRPr lang="ru-RU" sz="1200" b="1" dirty="0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200" b="1" u="sng" dirty="0" err="1">
                          <a:latin typeface="Arial" pitchFamily="34" charset="0"/>
                          <a:cs typeface="Arial" pitchFamily="34" charset="0"/>
                          <a:hlinkClick r:id="rId3"/>
                        </a:rPr>
                        <a:t>Resident</a:t>
                      </a:r>
                      <a:r>
                        <a:rPr lang="en-US" sz="1200" b="1" dirty="0" err="1"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en-US" sz="1200" b="1" u="sng" dirty="0" err="1">
                          <a:latin typeface="Arial" pitchFamily="34" charset="0"/>
                          <a:cs typeface="Arial" pitchFamily="34" charset="0"/>
                          <a:hlinkClick r:id="rId4"/>
                        </a:rPr>
                        <a:t>Non</a:t>
                      </a:r>
                      <a:r>
                        <a:rPr lang="en-US" sz="1200" b="1" u="sng" dirty="0">
                          <a:latin typeface="Arial" pitchFamily="34" charset="0"/>
                          <a:cs typeface="Arial" pitchFamily="34" charset="0"/>
                          <a:hlinkClick r:id="rId4"/>
                        </a:rPr>
                        <a:t> Resident</a:t>
                      </a:r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, 10%</a:t>
                      </a:r>
                      <a:endParaRPr lang="en-US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 dirty="0"/>
                        <a:t>1</a:t>
                      </a:r>
                      <a:endParaRPr lang="ru-RU" sz="1050" b="1" dirty="0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260"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u="sng" dirty="0">
                          <a:hlinkClick r:id="rId5"/>
                        </a:rPr>
                        <a:t>Сейшельские о-ва</a:t>
                      </a:r>
                      <a:endParaRPr lang="ru-RU" sz="1200" b="1" dirty="0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200" b="1" u="sng" dirty="0">
                          <a:latin typeface="Arial" pitchFamily="34" charset="0"/>
                          <a:cs typeface="Arial" pitchFamily="34" charset="0"/>
                          <a:hlinkClick r:id="rId6"/>
                        </a:rPr>
                        <a:t>IBC</a:t>
                      </a:r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lang="ru-RU" sz="1200" b="1" dirty="0">
                          <a:latin typeface="Arial" pitchFamily="34" charset="0"/>
                          <a:cs typeface="Arial" pitchFamily="34" charset="0"/>
                        </a:rPr>
                        <a:t>нет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 dirty="0"/>
                        <a:t>1</a:t>
                      </a:r>
                      <a:endParaRPr lang="ru-RU" sz="1050" b="1" dirty="0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6260">
                <a:tc>
                  <a:txBody>
                    <a:bodyPr/>
                    <a:lstStyle/>
                    <a:p>
                      <a:pPr algn="ctr" rtl="0"/>
                      <a:r>
                        <a:rPr lang="ru-RU" sz="1200" b="1" dirty="0"/>
                        <a:t>Багамские о-ва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200" b="1" u="sng" dirty="0">
                          <a:latin typeface="Arial" pitchFamily="34" charset="0"/>
                          <a:cs typeface="Arial" pitchFamily="34" charset="0"/>
                          <a:hlinkClick r:id="rId6"/>
                        </a:rPr>
                        <a:t>IBC</a:t>
                      </a:r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lang="ru-RU" sz="1200" b="1" dirty="0">
                          <a:latin typeface="Arial" pitchFamily="34" charset="0"/>
                          <a:cs typeface="Arial" pitchFamily="34" charset="0"/>
                        </a:rPr>
                        <a:t>нет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 dirty="0"/>
                        <a:t>1</a:t>
                      </a:r>
                      <a:endParaRPr lang="ru-RU" sz="105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6260">
                <a:tc>
                  <a:txBody>
                    <a:bodyPr/>
                    <a:lstStyle/>
                    <a:p>
                      <a:pPr algn="ctr"/>
                      <a:r>
                        <a:rPr lang="ru-RU" sz="1200" b="1" u="sng" dirty="0">
                          <a:hlinkClick r:id="rId7"/>
                        </a:rPr>
                        <a:t>Белиз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u="sng" dirty="0">
                          <a:latin typeface="Arial" pitchFamily="34" charset="0"/>
                          <a:cs typeface="Arial" pitchFamily="34" charset="0"/>
                          <a:hlinkClick r:id="rId6"/>
                        </a:rPr>
                        <a:t>IBC</a:t>
                      </a:r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lang="ru-RU" sz="1200" b="1" dirty="0">
                          <a:latin typeface="Arial" pitchFamily="34" charset="0"/>
                          <a:cs typeface="Arial" pitchFamily="34" charset="0"/>
                        </a:rPr>
                        <a:t>нет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/>
                        <a:t>1</a:t>
                      </a:r>
                      <a:endParaRPr lang="ru-RU" sz="105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6260">
                <a:tc>
                  <a:txBody>
                    <a:bodyPr/>
                    <a:lstStyle/>
                    <a:p>
                      <a:pPr algn="ctr"/>
                      <a:r>
                        <a:rPr lang="ru-RU" sz="1200" b="1" u="sng" dirty="0">
                          <a:hlinkClick r:id="rId8"/>
                        </a:rPr>
                        <a:t>Виргинские о-ва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u="sng" dirty="0">
                          <a:latin typeface="Arial" pitchFamily="34" charset="0"/>
                          <a:cs typeface="Arial" pitchFamily="34" charset="0"/>
                          <a:hlinkClick r:id="rId6"/>
                        </a:rPr>
                        <a:t>IBC</a:t>
                      </a:r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lang="ru-RU" sz="1200" b="1" dirty="0">
                          <a:latin typeface="Arial" pitchFamily="34" charset="0"/>
                          <a:cs typeface="Arial" pitchFamily="34" charset="0"/>
                        </a:rPr>
                        <a:t>нет 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/>
                        <a:t>Да</a:t>
                      </a:r>
                      <a:endParaRPr lang="ru-RU" sz="105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6260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Каймановы о-ва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u="sng" dirty="0">
                          <a:latin typeface="Arial" pitchFamily="34" charset="0"/>
                          <a:cs typeface="Arial" pitchFamily="34" charset="0"/>
                          <a:hlinkClick r:id="rId9"/>
                        </a:rPr>
                        <a:t>Exempt</a:t>
                      </a:r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lang="ru-RU" sz="1200" b="1" dirty="0">
                          <a:latin typeface="Arial" pitchFamily="34" charset="0"/>
                          <a:cs typeface="Arial" pitchFamily="34" charset="0"/>
                        </a:rPr>
                        <a:t>нет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/>
                        <a:t>Да</a:t>
                      </a:r>
                      <a:endParaRPr lang="ru-RU" sz="105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26260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Острова Кука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International, </a:t>
                      </a:r>
                      <a:r>
                        <a:rPr lang="ru-RU" sz="1200" b="1" dirty="0">
                          <a:latin typeface="Arial" pitchFamily="34" charset="0"/>
                          <a:cs typeface="Arial" pitchFamily="34" charset="0"/>
                        </a:rPr>
                        <a:t>нет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/>
                        <a:t>Да</a:t>
                      </a:r>
                      <a:endParaRPr lang="ru-RU" sz="105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/>
                        <a:t>Нет</a:t>
                      </a:r>
                      <a:endParaRPr lang="ru-RU" sz="105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8539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Гибралтар</a:t>
                      </a:r>
                      <a:endParaRPr lang="ru-RU" sz="1200" b="1" dirty="0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u="sng" dirty="0">
                          <a:latin typeface="Arial" pitchFamily="34" charset="0"/>
                          <a:cs typeface="Arial" pitchFamily="34" charset="0"/>
                          <a:hlinkClick r:id="rId4"/>
                        </a:rPr>
                        <a:t>Non Resident</a:t>
                      </a:r>
                      <a:endParaRPr lang="en-US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/>
                        <a:t>Да</a:t>
                      </a:r>
                      <a:endParaRPr lang="ru-RU" sz="1050" b="1" dirty="0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3980">
                <a:tc>
                  <a:txBody>
                    <a:bodyPr/>
                    <a:lstStyle/>
                    <a:p>
                      <a:pPr algn="ctr"/>
                      <a:r>
                        <a:rPr lang="ru-RU" sz="1200" b="1" u="sng" dirty="0">
                          <a:hlinkClick r:id="rId10"/>
                        </a:rPr>
                        <a:t>Гонконг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Private Limited, </a:t>
                      </a:r>
                      <a:r>
                        <a:rPr lang="en-US" sz="1200" b="1" dirty="0" err="1">
                          <a:latin typeface="Arial" pitchFamily="34" charset="0"/>
                          <a:cs typeface="Arial" pitchFamily="34" charset="0"/>
                        </a:rPr>
                        <a:t>Nill</a:t>
                      </a:r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 on foreign profits</a:t>
                      </a:r>
                      <a:endParaRPr lang="en-US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/>
                        <a:t>Да</a:t>
                      </a:r>
                      <a:endParaRPr lang="ru-RU" sz="105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26260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Ирландия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u="sng" dirty="0">
                          <a:latin typeface="Arial" pitchFamily="34" charset="0"/>
                          <a:cs typeface="Arial" pitchFamily="34" charset="0"/>
                          <a:hlinkClick r:id="rId3"/>
                        </a:rPr>
                        <a:t>Resident</a:t>
                      </a:r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b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12,5%</a:t>
                      </a:r>
                      <a:endParaRPr lang="en-US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2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2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/>
                        <a:t>Да</a:t>
                      </a:r>
                      <a:endParaRPr lang="ru-RU" sz="105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01701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Лихтенштейн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latin typeface="Arial" pitchFamily="34" charset="0"/>
                          <a:cs typeface="Arial" pitchFamily="34" charset="0"/>
                        </a:rPr>
                        <a:t>AG, 0.1% налог на капитал, 4% на дивиденды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/>
                        <a:t>Да</a:t>
                      </a:r>
                      <a:endParaRPr lang="ru-RU" sz="105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26260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Мадейра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err="1">
                          <a:latin typeface="Arial" pitchFamily="34" charset="0"/>
                          <a:cs typeface="Arial" pitchFamily="34" charset="0"/>
                        </a:rPr>
                        <a:t>Limitada</a:t>
                      </a:r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, 1-3%</a:t>
                      </a:r>
                      <a:endParaRPr lang="en-US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262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latin typeface="Arial" pitchFamily="34" charset="0"/>
                          <a:cs typeface="Arial" pitchFamily="34" charset="0"/>
                        </a:rPr>
                        <a:t>IHC, </a:t>
                      </a:r>
                      <a:r>
                        <a:rPr lang="ru-RU" sz="1200" b="1">
                          <a:latin typeface="Arial" pitchFamily="34" charset="0"/>
                          <a:cs typeface="Arial" pitchFamily="34" charset="0"/>
                        </a:rPr>
                        <a:t>кредиты/ возмещения</a:t>
                      </a:r>
                      <a:endParaRPr lang="ru-RU" sz="1200" b="1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2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/>
                        <a:t>Нет</a:t>
                      </a:r>
                      <a:endParaRPr lang="ru-RU" sz="105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26260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Маврикий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GBC1, 15%</a:t>
                      </a:r>
                      <a:endParaRPr lang="en-US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262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GBC2, </a:t>
                      </a:r>
                      <a:r>
                        <a:rPr lang="ru-RU" sz="1200" b="1" dirty="0">
                          <a:latin typeface="Arial" pitchFamily="34" charset="0"/>
                          <a:cs typeface="Arial" pitchFamily="34" charset="0"/>
                        </a:rPr>
                        <a:t>нет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/>
                        <a:t>Да</a:t>
                      </a:r>
                      <a:endParaRPr lang="ru-RU" sz="105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26260">
                <a:tc>
                  <a:txBody>
                    <a:bodyPr/>
                    <a:lstStyle/>
                    <a:p>
                      <a:pPr algn="ctr"/>
                      <a:r>
                        <a:rPr lang="ru-RU" sz="1200" b="1" u="sng" dirty="0" err="1">
                          <a:hlinkClick r:id="rId11"/>
                        </a:rPr>
                        <a:t>Невис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NBCO, </a:t>
                      </a:r>
                      <a:r>
                        <a:rPr lang="ru-RU" sz="1200" b="1" dirty="0">
                          <a:latin typeface="Arial" pitchFamily="34" charset="0"/>
                          <a:cs typeface="Arial" pitchFamily="34" charset="0"/>
                        </a:rPr>
                        <a:t>нет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/>
                        <a:t>Нет</a:t>
                      </a:r>
                      <a:endParaRPr lang="ru-RU" sz="105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26260">
                <a:tc>
                  <a:txBody>
                    <a:bodyPr/>
                    <a:lstStyle/>
                    <a:p>
                      <a:pPr algn="ctr"/>
                      <a:r>
                        <a:rPr lang="ru-RU" sz="1200" b="1" u="sng" dirty="0">
                          <a:hlinkClick r:id="rId12"/>
                        </a:rPr>
                        <a:t>Панама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u="sng" dirty="0">
                          <a:latin typeface="Arial" pitchFamily="34" charset="0"/>
                          <a:cs typeface="Arial" pitchFamily="34" charset="0"/>
                          <a:hlinkClick r:id="rId4"/>
                        </a:rPr>
                        <a:t>Non-Resident</a:t>
                      </a:r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lang="ru-RU" sz="1200" b="1" dirty="0">
                          <a:latin typeface="Arial" pitchFamily="34" charset="0"/>
                          <a:cs typeface="Arial" pitchFamily="34" charset="0"/>
                        </a:rPr>
                        <a:t>нет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3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/>
                        <a:t>Нет</a:t>
                      </a:r>
                      <a:endParaRPr lang="ru-RU" sz="105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26260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Самоа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International, </a:t>
                      </a:r>
                      <a:r>
                        <a:rPr lang="ru-RU" sz="1200" b="1" dirty="0">
                          <a:latin typeface="Arial" pitchFamily="34" charset="0"/>
                          <a:cs typeface="Arial" pitchFamily="34" charset="0"/>
                        </a:rPr>
                        <a:t>нет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/>
                        <a:t>Нет</a:t>
                      </a:r>
                      <a:endParaRPr lang="ru-RU" sz="105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26260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Сент-Винсент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u="sng" dirty="0">
                          <a:latin typeface="Arial" pitchFamily="34" charset="0"/>
                          <a:cs typeface="Arial" pitchFamily="34" charset="0"/>
                          <a:hlinkClick r:id="rId6"/>
                        </a:rPr>
                        <a:t>IBC</a:t>
                      </a:r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lang="ru-RU" sz="1200" b="1" dirty="0">
                          <a:latin typeface="Arial" pitchFamily="34" charset="0"/>
                          <a:cs typeface="Arial" pitchFamily="34" charset="0"/>
                        </a:rPr>
                        <a:t>нет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/>
                        <a:t>Нет</a:t>
                      </a:r>
                      <a:endParaRPr lang="ru-RU" sz="105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26260">
                <a:tc>
                  <a:txBody>
                    <a:bodyPr/>
                    <a:lstStyle/>
                    <a:p>
                      <a:pPr algn="ctr"/>
                      <a:r>
                        <a:rPr lang="ru-RU" sz="1200" b="1" u="sng" dirty="0">
                          <a:hlinkClick r:id="rId13"/>
                        </a:rPr>
                        <a:t>Великобритания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u="sng" dirty="0">
                          <a:latin typeface="Arial" pitchFamily="34" charset="0"/>
                          <a:cs typeface="Arial" pitchFamily="34" charset="0"/>
                          <a:hlinkClick r:id="rId3"/>
                        </a:rPr>
                        <a:t>Resident</a:t>
                      </a:r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, 19-30%</a:t>
                      </a:r>
                      <a:endParaRPr lang="en-US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Да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/>
                        <a:t>Да</a:t>
                      </a:r>
                      <a:endParaRPr lang="ru-RU" sz="105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26260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Делавэр (США)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C Corp, </a:t>
                      </a:r>
                      <a:r>
                        <a:rPr lang="ru-RU" sz="1200" b="1" dirty="0">
                          <a:latin typeface="Arial" pitchFamily="34" charset="0"/>
                          <a:cs typeface="Arial" pitchFamily="34" charset="0"/>
                        </a:rPr>
                        <a:t>разные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/>
                        <a:t>Да</a:t>
                      </a:r>
                      <a:endParaRPr lang="ru-RU" sz="105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262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u="sng" dirty="0">
                          <a:latin typeface="Arial" pitchFamily="34" charset="0"/>
                          <a:cs typeface="Arial" pitchFamily="34" charset="0"/>
                          <a:hlinkClick r:id="rId14"/>
                        </a:rPr>
                        <a:t>LLC</a:t>
                      </a:r>
                      <a:r>
                        <a:rPr lang="en-US" sz="1200" b="1" dirty="0"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lang="ru-RU" sz="1200" b="1" dirty="0">
                          <a:latin typeface="Arial" pitchFamily="34" charset="0"/>
                          <a:cs typeface="Arial" pitchFamily="34" charset="0"/>
                        </a:rPr>
                        <a:t>нет</a:t>
                      </a:r>
                      <a:endParaRPr lang="ru-RU" sz="1200" b="1" dirty="0">
                        <a:solidFill>
                          <a:srgbClr val="454D4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2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1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/>
                        <a:t>Нет</a:t>
                      </a:r>
                      <a:endParaRPr lang="ru-RU" sz="1050" b="1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/>
                        <a:t>Нет</a:t>
                      </a:r>
                      <a:endParaRPr lang="ru-RU" sz="1050" b="1" dirty="0">
                        <a:solidFill>
                          <a:srgbClr val="454D4F"/>
                        </a:solidFill>
                        <a:latin typeface="Tahoma"/>
                      </a:endParaRPr>
                    </a:p>
                  </a:txBody>
                  <a:tcPr marL="6549" marR="6549" marT="6549" marB="6549" anchor="ctr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836712"/>
            <a:ext cx="8401080" cy="5806997"/>
          </a:xfrm>
        </p:spPr>
        <p:txBody>
          <a:bodyPr>
            <a:noAutofit/>
          </a:bodyPr>
          <a:lstStyle/>
          <a:p>
            <a:r>
              <a:rPr lang="ru-RU" sz="1600" b="1" u="sng" dirty="0"/>
              <a:t>IBC, INTERNATIONAL BUSINESS COMPANY (КОМПАНИЯ МЕЖДУНАРОДНОГО БИЗНЕСА)</a:t>
            </a:r>
            <a:r>
              <a:rPr lang="ru-RU" sz="1600" dirty="0"/>
              <a:t> – в некоторых государствах (Белиз, Багамские о-ва, БВО) форма предприятия со льготным режимом налогообложения при соблюдении ряда условий. Как правило, от компании требуется не вести деятельности на территории государства регистрации или с местными субъектами хозяйствования. Ежегодно такие компании уплачивают пошлину в регистрационные органы, отчетность носит упрощенный характер.</a:t>
            </a:r>
          </a:p>
          <a:p>
            <a:r>
              <a:rPr lang="ru-RU" sz="1600" b="1" u="sng" dirty="0"/>
              <a:t>RESIDENT (РЕЗИДЕНТ)</a:t>
            </a:r>
            <a:r>
              <a:rPr lang="ru-RU" sz="1600" b="1" dirty="0"/>
              <a:t> </a:t>
            </a:r>
            <a:r>
              <a:rPr lang="ru-RU" sz="1600" dirty="0"/>
              <a:t>– налоговый термин, который употребляется по отношению к конкретной юрисдикции. Обозначает юридическое или физическое лицо, которое в полной мере является субъектом налогообложения в данной юрисдикции. </a:t>
            </a:r>
          </a:p>
          <a:p>
            <a:r>
              <a:rPr lang="ru-RU" sz="1600" b="1" u="sng" dirty="0"/>
              <a:t>EXEMPT COMPANY (ОСВОБОЖДЕННАЯ КОМПАНИЯ)</a:t>
            </a:r>
            <a:r>
              <a:rPr lang="ru-RU" sz="1600" dirty="0"/>
              <a:t> – </a:t>
            </a:r>
            <a:r>
              <a:rPr lang="ru-RU" sz="1600" dirty="0" err="1"/>
              <a:t>компания</a:t>
            </a:r>
            <a:r>
              <a:rPr lang="ru-RU" sz="1600" dirty="0"/>
              <a:t>, которая ничем не отличается от местных компаний, но выполнив ряд условий, она освобождается от налогов. Условия освобождения: не получать доход из источников в стране регистрации,  не принадлежать резидентами страны регистрации. Управление компанией с территории страны регистрации все же допускается. Освобождение предоставляется на определенный срок и затем продлевается если компания подтверждает выполнение требуемых условий. 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2208</Words>
  <Application>Microsoft Office PowerPoint</Application>
  <PresentationFormat>Экран (4:3)</PresentationFormat>
  <Paragraphs>317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1" baseType="lpstr">
      <vt:lpstr>Arial</vt:lpstr>
      <vt:lpstr>Calibri</vt:lpstr>
      <vt:lpstr>Tahoma</vt:lpstr>
      <vt:lpstr>Тема Office</vt:lpstr>
      <vt:lpstr>Презентация PowerPoint</vt:lpstr>
      <vt:lpstr>Совместное предприятие </vt:lpstr>
      <vt:lpstr>Цели создания СП</vt:lpstr>
      <vt:lpstr>«Отверточное» производство или сборка</vt:lpstr>
      <vt:lpstr>ОСНОВНЫЕ КЛАССИФИКАЦИОННЫЕ ПРИЗНАКИ СП</vt:lpstr>
      <vt:lpstr>Основные преимущества совместного предприятия</vt:lpstr>
      <vt:lpstr>Основные преимущества совместного предприятия</vt:lpstr>
      <vt:lpstr>Недостатки совместного предприятия:</vt:lpstr>
      <vt:lpstr>Свободные экономические зоны (СЭЗ), или особые экономические зоны (ОЭЗ)</vt:lpstr>
      <vt:lpstr>Свободные экономические зоны (СЭЗ), или особые экономические зоны (ОЭЗ)</vt:lpstr>
      <vt:lpstr>Свободные экономические зоны (СЭЗ), или особые экономические зоны (ОЭЗ)</vt:lpstr>
      <vt:lpstr>В зависимости от вида деятельности различают 5 типов зон:</vt:lpstr>
      <vt:lpstr>Базовые льготы одинаковы для всех видов зон</vt:lpstr>
      <vt:lpstr>Цели создания ОЭЗ</vt:lpstr>
      <vt:lpstr>СЭЗ России</vt:lpstr>
      <vt:lpstr>СЭЗ России</vt:lpstr>
      <vt:lpstr>СЭЗ России</vt:lpstr>
      <vt:lpstr>СЭЗ России</vt:lpstr>
      <vt:lpstr>СЭЗ России</vt:lpstr>
      <vt:lpstr>Стимулирование притока иностранного капитала с помощью оффшорных операций</vt:lpstr>
      <vt:lpstr>FATF (Financial Action Task Force on Money Laundering)</vt:lpstr>
      <vt:lpstr>Основные черты и преимущества</vt:lpstr>
      <vt:lpstr>Основные черты и преимущества</vt:lpstr>
      <vt:lpstr>СПИСОК ОФШОРНЫХ ЗОН</vt:lpstr>
      <vt:lpstr>Презентация PowerPoint</vt:lpstr>
      <vt:lpstr>Таблица сравнения ОФШОРОВ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Андрей Администратор</cp:lastModifiedBy>
  <cp:revision>107</cp:revision>
  <dcterms:modified xsi:type="dcterms:W3CDTF">2022-06-05T21:44:09Z</dcterms:modified>
</cp:coreProperties>
</file>