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sldIdLst>
    <p:sldId id="256" r:id="rId2"/>
    <p:sldId id="258" r:id="rId3"/>
    <p:sldId id="263" r:id="rId4"/>
    <p:sldId id="264" r:id="rId5"/>
    <p:sldId id="265" r:id="rId6"/>
    <p:sldId id="257" r:id="rId7"/>
    <p:sldId id="266" r:id="rId8"/>
    <p:sldId id="267" r:id="rId9"/>
    <p:sldId id="268" r:id="rId10"/>
    <p:sldId id="269" r:id="rId11"/>
    <p:sldId id="270" r:id="rId12"/>
    <p:sldId id="271" r:id="rId13"/>
    <p:sldId id="272" r:id="rId14"/>
    <p:sldId id="273" r:id="rId15"/>
    <p:sldId id="275" r:id="rId16"/>
    <p:sldId id="259" r:id="rId17"/>
    <p:sldId id="260" r:id="rId18"/>
    <p:sldId id="277" r:id="rId19"/>
    <p:sldId id="278" r:id="rId20"/>
    <p:sldId id="279" r:id="rId21"/>
    <p:sldId id="280" r:id="rId22"/>
    <p:sldId id="281" r:id="rId23"/>
    <p:sldId id="282" r:id="rId24"/>
    <p:sldId id="283" r:id="rId25"/>
    <p:sldId id="284" r:id="rId26"/>
    <p:sldId id="261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94660"/>
  </p:normalViewPr>
  <p:slideViewPr>
    <p:cSldViewPr>
      <p:cViewPr varScale="1">
        <p:scale>
          <a:sx n="47" d="100"/>
          <a:sy n="47" d="100"/>
        </p:scale>
        <p:origin x="1638" y="4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891821" y="5617774"/>
            <a:ext cx="7382935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989952" y="1016990"/>
            <a:ext cx="7179733" cy="4831643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990600" y="1009650"/>
            <a:ext cx="7179733" cy="4831643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769521" y="702069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7855433" y="749720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27201" y="1794935"/>
            <a:ext cx="5723468" cy="1828090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7200" y="3736622"/>
            <a:ext cx="5712179" cy="1524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70676" y="5357592"/>
            <a:ext cx="1213821" cy="365125"/>
          </a:xfrm>
        </p:spPr>
        <p:txBody>
          <a:bodyPr/>
          <a:lstStyle/>
          <a:p>
            <a:fld id="{1E2857F0-52D4-4E18-8ADF-DD01E8E2243F}" type="datetimeFigureOut">
              <a:rPr lang="ru-RU" smtClean="0"/>
              <a:t>06.06.2022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74044" y="5357592"/>
            <a:ext cx="5034845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13930" y="5357592"/>
            <a:ext cx="554023" cy="365125"/>
          </a:xfrm>
        </p:spPr>
        <p:txBody>
          <a:bodyPr/>
          <a:lstStyle>
            <a:lvl1pPr algn="ctr">
              <a:defRPr/>
            </a:lvl1pPr>
          </a:lstStyle>
          <a:p>
            <a:fld id="{7F658F88-E478-42FA-93E1-95639A47582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2857F0-52D4-4E18-8ADF-DD01E8E2243F}" type="datetimeFigureOut">
              <a:rPr lang="ru-RU" smtClean="0"/>
              <a:t>06.06.2022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58F88-E478-42FA-93E1-95639A47582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1" y="925690"/>
            <a:ext cx="1430867" cy="476391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8221" y="1106312"/>
            <a:ext cx="5178779" cy="440266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2857F0-52D4-4E18-8ADF-DD01E8E2243F}" type="datetimeFigureOut">
              <a:rPr lang="ru-RU" smtClean="0"/>
              <a:t>06.06.2022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58F88-E478-42FA-93E1-95639A47582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2857F0-52D4-4E18-8ADF-DD01E8E2243F}" type="datetimeFigureOut">
              <a:rPr lang="ru-RU" smtClean="0"/>
              <a:t>06.06.2022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58F88-E478-42FA-93E1-95639A47582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979" y="2239430"/>
            <a:ext cx="6254044" cy="1362075"/>
          </a:xfrm>
        </p:spPr>
        <p:txBody>
          <a:bodyPr anchor="b"/>
          <a:lstStyle>
            <a:lvl1pPr algn="ctr">
              <a:defRPr sz="4000" b="0" cap="none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6267" y="3725334"/>
            <a:ext cx="6231467" cy="1309511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2857F0-52D4-4E18-8ADF-DD01E8E2243F}" type="datetimeFigureOut">
              <a:rPr lang="ru-RU" smtClean="0"/>
              <a:t>06.06.2022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58F88-E478-42FA-93E1-95639A47582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2857F0-52D4-4E18-8ADF-DD01E8E2243F}" type="datetimeFigureOut">
              <a:rPr lang="ru-RU" smtClean="0"/>
              <a:t>06.06.2022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58F88-E478-42FA-93E1-95639A47582E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98448" y="2121407"/>
            <a:ext cx="3200400" cy="3602736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63440" y="2119313"/>
            <a:ext cx="3200400" cy="360521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57869" y="2122312"/>
            <a:ext cx="2939521" cy="820208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10669" y="2122311"/>
            <a:ext cx="2944368" cy="822960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2857F0-52D4-4E18-8ADF-DD01E8E2243F}" type="datetimeFigureOut">
              <a:rPr lang="ru-RU" smtClean="0"/>
              <a:t>06.06.2022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58F88-E478-42FA-93E1-95639A47582E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298448" y="2944368"/>
            <a:ext cx="3227832" cy="2779776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5151" y="2944813"/>
            <a:ext cx="3227832" cy="2779776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2857F0-52D4-4E18-8ADF-DD01E8E2243F}" type="datetimeFigureOut">
              <a:rPr lang="ru-RU" smtClean="0"/>
              <a:t>06.06.2022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58F88-E478-42FA-93E1-95639A47582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2857F0-52D4-4E18-8ADF-DD01E8E2243F}" type="datetimeFigureOut">
              <a:rPr lang="ru-RU" smtClean="0"/>
              <a:t>06.06.2022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658F88-E478-42FA-93E1-95639A47582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Freeform 1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 rot="60000">
            <a:off x="4471416" y="603504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 rot="21540000">
            <a:off x="749808" y="576072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9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8976" y="2020042"/>
            <a:ext cx="3064827" cy="1503037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60000">
            <a:off x="4854291" y="1150993"/>
            <a:ext cx="3020792" cy="4625489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48125" y="3623748"/>
            <a:ext cx="3048891" cy="2100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1698" y="5885672"/>
            <a:ext cx="1213821" cy="365125"/>
          </a:xfrm>
        </p:spPr>
        <p:txBody>
          <a:bodyPr/>
          <a:lstStyle/>
          <a:p>
            <a:fld id="{1E2857F0-52D4-4E18-8ADF-DD01E8E2243F}" type="datetimeFigureOut">
              <a:rPr lang="ru-RU" smtClean="0"/>
              <a:t>06.06.2022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54" y="5829261"/>
            <a:ext cx="3522607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57313" y="5896961"/>
            <a:ext cx="554023" cy="365125"/>
          </a:xfrm>
        </p:spPr>
        <p:txBody>
          <a:bodyPr/>
          <a:lstStyle/>
          <a:p>
            <a:fld id="{7F658F88-E478-42FA-93E1-95639A47582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1" name="Freeform 3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5058" y="575769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 rot="60000">
            <a:off x="4464768" y="603920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5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6424" y="2020824"/>
            <a:ext cx="3063240" cy="1499616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60000">
            <a:off x="4898615" y="1207272"/>
            <a:ext cx="2913863" cy="4539412"/>
          </a:xfrm>
          <a:ln w="101600" cap="rnd">
            <a:solidFill>
              <a:srgbClr val="FFFFFF"/>
            </a:solidFill>
          </a:ln>
          <a:effectLst>
            <a:outerShdw blurRad="889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52144" y="3621024"/>
            <a:ext cx="3044952" cy="210312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5936" y="5888737"/>
            <a:ext cx="1213821" cy="365125"/>
          </a:xfrm>
        </p:spPr>
        <p:txBody>
          <a:bodyPr/>
          <a:lstStyle/>
          <a:p>
            <a:fld id="{1E2857F0-52D4-4E18-8ADF-DD01E8E2243F}" type="datetimeFigureOut">
              <a:rPr lang="ru-RU" smtClean="0"/>
              <a:t>06.06.2022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69" y="5831037"/>
            <a:ext cx="3319043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62089" y="5900026"/>
            <a:ext cx="554023" cy="365125"/>
          </a:xfrm>
        </p:spPr>
        <p:txBody>
          <a:bodyPr/>
          <a:lstStyle/>
          <a:p>
            <a:fld id="{7F658F88-E478-42FA-93E1-95639A47582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628650" y="6069330"/>
            <a:ext cx="792099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731520" y="575310"/>
            <a:ext cx="7696200" cy="5715000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31520" y="576072"/>
            <a:ext cx="7696200" cy="5715000"/>
          </a:xfrm>
          <a:prstGeom prst="rect">
            <a:avLst/>
          </a:prstGeom>
          <a:blipFill dpi="0" rotWithShape="1">
            <a:blip r:embed="rId13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1435684">
            <a:off x="543741" y="273091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4096196">
            <a:off x="8115079" y="298163"/>
            <a:ext cx="566928" cy="566928"/>
          </a:xfrm>
          <a:prstGeom prst="rect">
            <a:avLst/>
          </a:prstGeom>
          <a:noFill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12024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63040" y="2119257"/>
            <a:ext cx="6196405" cy="360381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4588" y="5809152"/>
            <a:ext cx="12138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1E2857F0-52D4-4E18-8ADF-DD01E8E2243F}" type="datetimeFigureOut">
              <a:rPr lang="ru-RU" smtClean="0"/>
              <a:t>06.06.2022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1" y="5809152"/>
            <a:ext cx="5540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70202" y="5809152"/>
            <a:ext cx="5540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7F658F88-E478-42FA-93E1-95639A47582E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1168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432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emf"/><Relationship Id="rId5" Type="http://schemas.openxmlformats.org/officeDocument/2006/relationships/image" Target="../media/image17.emf"/><Relationship Id="rId4" Type="http://schemas.openxmlformats.org/officeDocument/2006/relationships/image" Target="../media/image16.emf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99592" y="1124745"/>
            <a:ext cx="7128792" cy="4464496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Международное движение капиталов, платежный баланс, экономическая интеграция в условиях цифровой экономики.</a:t>
            </a:r>
          </a:p>
        </p:txBody>
      </p:sp>
    </p:spTree>
    <p:extLst>
      <p:ext uri="{BB962C8B-B14F-4D97-AF65-F5344CB8AC3E}">
        <p14:creationId xmlns:p14="http://schemas.microsoft.com/office/powerpoint/2010/main" val="360349303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620688"/>
            <a:ext cx="6965245" cy="576064"/>
          </a:xfrm>
        </p:spPr>
        <p:txBody>
          <a:bodyPr>
            <a:noAutofit/>
          </a:bodyPr>
          <a:lstStyle/>
          <a:p>
            <a:r>
              <a:rPr lang="ru-RU" sz="2400" b="1" dirty="0">
                <a:solidFill>
                  <a:srgbClr val="FF0000"/>
                </a:solidFill>
              </a:rPr>
              <a:t>3. Классификация статей платежного баланса по методу МВФ</a:t>
            </a:r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1528" y="1340768"/>
            <a:ext cx="6836844" cy="48245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6591835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1873" y="908720"/>
            <a:ext cx="7056784" cy="24482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4112" y="3861048"/>
            <a:ext cx="6834187" cy="15841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8403264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1844824"/>
            <a:ext cx="7048129" cy="11521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4439" y="836712"/>
            <a:ext cx="6834187" cy="1279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546" y="2780928"/>
            <a:ext cx="6586238" cy="12241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9494" y="3789040"/>
            <a:ext cx="6834187" cy="12241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6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4544" y="4725144"/>
            <a:ext cx="7704856" cy="11521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9510292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268759"/>
            <a:ext cx="7017271" cy="40324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23802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5023" y="817583"/>
            <a:ext cx="6965245" cy="451178"/>
          </a:xfrm>
        </p:spPr>
        <p:txBody>
          <a:bodyPr>
            <a:noAutofit/>
          </a:bodyPr>
          <a:lstStyle/>
          <a:p>
            <a:r>
              <a:rPr lang="ru-RU" sz="2400" b="1" dirty="0">
                <a:solidFill>
                  <a:srgbClr val="FF0000"/>
                </a:solidFill>
              </a:rPr>
              <a:t>Факторы, влияющие на платежный баланс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87624" y="1556791"/>
            <a:ext cx="6984776" cy="4248473"/>
          </a:xfrm>
        </p:spPr>
        <p:txBody>
          <a:bodyPr/>
          <a:lstStyle/>
          <a:p>
            <a:r>
              <a:rPr lang="ru-RU" dirty="0"/>
              <a:t>Неравномерность экономического развития стран, международная конкуренция</a:t>
            </a:r>
          </a:p>
          <a:p>
            <a:r>
              <a:rPr lang="ru-RU" dirty="0"/>
              <a:t>Циклические колебания экономики</a:t>
            </a:r>
          </a:p>
          <a:p>
            <a:r>
              <a:rPr lang="ru-RU" dirty="0"/>
              <a:t>Рост заграничных государственных расходов.</a:t>
            </a:r>
          </a:p>
          <a:p>
            <a:r>
              <a:rPr lang="ru-RU" dirty="0"/>
              <a:t>Вывоз и ввоз капитала.  </a:t>
            </a:r>
          </a:p>
          <a:p>
            <a:r>
              <a:rPr lang="ru-RU" dirty="0"/>
              <a:t>Инфляция.</a:t>
            </a:r>
          </a:p>
          <a:p>
            <a:r>
              <a:rPr lang="ru-RU" dirty="0"/>
              <a:t>Чрезвычайные обстоятельства.</a:t>
            </a:r>
          </a:p>
          <a:p>
            <a:r>
              <a:rPr lang="ru-RU" dirty="0"/>
              <a:t>Торговые ограничения. </a:t>
            </a:r>
          </a:p>
        </p:txBody>
      </p:sp>
    </p:spTree>
    <p:extLst>
      <p:ext uri="{BB962C8B-B14F-4D97-AF65-F5344CB8AC3E}">
        <p14:creationId xmlns:p14="http://schemas.microsoft.com/office/powerpoint/2010/main" val="15040489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80655" y="1124744"/>
            <a:ext cx="7091745" cy="4598325"/>
          </a:xfrm>
        </p:spPr>
        <p:txBody>
          <a:bodyPr/>
          <a:lstStyle/>
          <a:p>
            <a:r>
              <a:rPr lang="ru-RU" b="1" dirty="0">
                <a:solidFill>
                  <a:srgbClr val="FF0000"/>
                </a:solidFill>
              </a:rPr>
              <a:t>Государственное регулирование платежного баланса </a:t>
            </a:r>
            <a:r>
              <a:rPr lang="ru-RU" dirty="0"/>
              <a:t>— это совокупность экономических, в том числе валютных, финансовых, денежно-кредитных, мероприятий государства, направленных на формирование основных статей платежного баланса, а также покрытие сложившегося сальдо.</a:t>
            </a:r>
          </a:p>
        </p:txBody>
      </p:sp>
    </p:spTree>
    <p:extLst>
      <p:ext uri="{BB962C8B-B14F-4D97-AF65-F5344CB8AC3E}">
        <p14:creationId xmlns:p14="http://schemas.microsoft.com/office/powerpoint/2010/main" val="137278142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451178"/>
          </a:xfrm>
        </p:spPr>
        <p:txBody>
          <a:bodyPr>
            <a:noAutofit/>
          </a:bodyPr>
          <a:lstStyle/>
          <a:p>
            <a:r>
              <a:rPr lang="ru-RU" sz="2800" b="1">
                <a:solidFill>
                  <a:srgbClr val="FF0000"/>
                </a:solidFill>
              </a:rPr>
              <a:t>5. Платежный </a:t>
            </a:r>
            <a:r>
              <a:rPr lang="ru-RU" sz="2800" b="1" dirty="0">
                <a:solidFill>
                  <a:srgbClr val="FF0000"/>
                </a:solidFill>
              </a:rPr>
              <a:t>баланс РФ</a:t>
            </a: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7" y="1268760"/>
            <a:ext cx="6984776" cy="46805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0518149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3675" y="836712"/>
            <a:ext cx="6196013" cy="3384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3" y="4221088"/>
            <a:ext cx="6408712" cy="14401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5742267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404813"/>
            <a:ext cx="8569325" cy="5761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1910216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8913"/>
            <a:ext cx="8964613" cy="6408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167681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739210"/>
          </a:xfrm>
        </p:spPr>
        <p:txBody>
          <a:bodyPr>
            <a:normAutofit fontScale="90000"/>
          </a:bodyPr>
          <a:lstStyle/>
          <a:p>
            <a:r>
              <a:rPr lang="ru-RU" sz="2800" dirty="0"/>
              <a:t> 1. </a:t>
            </a:r>
            <a:r>
              <a:rPr lang="ru-RU" sz="2800" b="1" u="sng" dirty="0"/>
              <a:t>Понятие платежного баланса </a:t>
            </a:r>
            <a:br>
              <a:rPr lang="ru-RU" sz="2800" dirty="0"/>
            </a:b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608" y="1412776"/>
            <a:ext cx="7200800" cy="4608512"/>
          </a:xfrm>
        </p:spPr>
        <p:txBody>
          <a:bodyPr>
            <a:normAutofit fontScale="92500" lnSpcReduction="20000"/>
          </a:bodyPr>
          <a:lstStyle/>
          <a:p>
            <a:endParaRPr lang="ru-RU" dirty="0"/>
          </a:p>
          <a:p>
            <a:r>
              <a:rPr lang="ru-RU" b="1" dirty="0"/>
              <a:t>Платежный баланс </a:t>
            </a:r>
            <a:r>
              <a:rPr lang="ru-RU" dirty="0"/>
              <a:t>- это статистический отчет, в котором отражаются все экономические операции между резидентами данной страны и резидентами других экономик (нерезидентами), которые имели место в течение определенного периода времени. </a:t>
            </a:r>
          </a:p>
          <a:p>
            <a:r>
              <a:rPr lang="ru-RU" b="1" dirty="0"/>
              <a:t>Платежный баланс</a:t>
            </a:r>
            <a:r>
              <a:rPr lang="ru-RU" dirty="0"/>
              <a:t>, представляя собой количественное и качественное выражение масштабов, структуры и характера внешнеэкономических операций страны, ее участия в мировом хозяйстве, является в настоящее время одним из основных инструментов макроэкономического анализа и прогнозирования в условиях открытой экономики</a:t>
            </a:r>
          </a:p>
          <a:p>
            <a:r>
              <a:rPr lang="ru-RU" dirty="0"/>
              <a:t>". </a:t>
            </a:r>
          </a:p>
        </p:txBody>
      </p:sp>
    </p:spTree>
    <p:extLst>
      <p:ext uri="{BB962C8B-B14F-4D97-AF65-F5344CB8AC3E}">
        <p14:creationId xmlns:p14="http://schemas.microsoft.com/office/powerpoint/2010/main" val="266181828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33375"/>
            <a:ext cx="9144000" cy="6264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8482627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188912"/>
            <a:ext cx="8634412" cy="61204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7222203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275" y="260350"/>
            <a:ext cx="8555038" cy="6264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9407543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438" y="274638"/>
            <a:ext cx="8494712" cy="62499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0666867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260350"/>
            <a:ext cx="8535988" cy="6264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0760422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333375"/>
            <a:ext cx="8280400" cy="5975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0844862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15616" y="1196752"/>
            <a:ext cx="6984776" cy="452631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8000" dirty="0"/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41482800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87624" y="980728"/>
            <a:ext cx="6840760" cy="4742341"/>
          </a:xfrm>
        </p:spPr>
        <p:txBody>
          <a:bodyPr>
            <a:noAutofit/>
          </a:bodyPr>
          <a:lstStyle/>
          <a:p>
            <a:pPr lvl="0">
              <a:buClr>
                <a:srgbClr val="AA2B1E"/>
              </a:buClr>
            </a:pPr>
            <a:r>
              <a:rPr lang="ru-RU" sz="2000" dirty="0">
                <a:solidFill>
                  <a:prstClr val="black"/>
                </a:solidFill>
              </a:rPr>
              <a:t>Платежный баланс построен на основе принципа «двойной записи», принятого в бухгалтерском учете: каждая операция отражается дважды - по кредиту одной статьи и дебету другой. Это правило имеет следующую экономическую интерпретацию: в условиях рынка большинство операций заключается в эквивалентном обмене экономическими ценностями. </a:t>
            </a:r>
          </a:p>
          <a:p>
            <a:pPr lvl="0">
              <a:buClr>
                <a:srgbClr val="AA2B1E"/>
              </a:buClr>
            </a:pPr>
            <a:r>
              <a:rPr lang="ru-RU" sz="2000" dirty="0">
                <a:solidFill>
                  <a:prstClr val="black"/>
                </a:solidFill>
              </a:rPr>
              <a:t>В том случае, если происходит безвозмездное предоставление экономических ценностей (товаров, услуг или финансовых активов), то для того, чтобы отразить эту операцию дважды, в платежный баланс вводится корреспондирующая статья - "трансферты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846399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63040" y="1052736"/>
            <a:ext cx="6196405" cy="4670333"/>
          </a:xfrm>
        </p:spPr>
        <p:txBody>
          <a:bodyPr>
            <a:normAutofit/>
          </a:bodyPr>
          <a:lstStyle/>
          <a:p>
            <a:r>
              <a:rPr lang="ru-RU" dirty="0">
                <a:latin typeface="Times New Roman"/>
                <a:ea typeface="Times New Roman"/>
              </a:rPr>
              <a:t>К </a:t>
            </a:r>
            <a:r>
              <a:rPr lang="ru-RU" i="1" dirty="0">
                <a:latin typeface="Times New Roman"/>
                <a:ea typeface="Times New Roman"/>
              </a:rPr>
              <a:t>кредиту </a:t>
            </a:r>
            <a:r>
              <a:rPr lang="ru-RU" dirty="0">
                <a:latin typeface="Times New Roman"/>
                <a:ea typeface="Times New Roman"/>
              </a:rPr>
              <a:t>в платежном балансе относятся те сделки, в резуль­тате которых происходит отток ценностей, за которым должен пос­ледовать компенсирующий приток валюты в страну, поэтому кре­дит записывается со знаком «плюс». </a:t>
            </a:r>
          </a:p>
          <a:p>
            <a:endParaRPr lang="ru-RU" dirty="0">
              <a:latin typeface="Times New Roman"/>
              <a:ea typeface="Times New Roman"/>
            </a:endParaRPr>
          </a:p>
          <a:p>
            <a:r>
              <a:rPr lang="ru-RU" dirty="0">
                <a:latin typeface="Times New Roman"/>
                <a:ea typeface="Times New Roman"/>
              </a:rPr>
              <a:t>К </a:t>
            </a:r>
            <a:r>
              <a:rPr lang="ru-RU" i="1" dirty="0">
                <a:latin typeface="Times New Roman"/>
                <a:ea typeface="Times New Roman"/>
              </a:rPr>
              <a:t>дебету </a:t>
            </a:r>
            <a:r>
              <a:rPr lang="ru-RU" dirty="0">
                <a:latin typeface="Times New Roman"/>
                <a:ea typeface="Times New Roman"/>
              </a:rPr>
              <a:t>относятся те сделки, в результате которых страна расходует валюту в обмен на приоб­ретенные ценности (они записываются со знаком «минус»).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345086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15616" y="1052736"/>
            <a:ext cx="691276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			           Кредит (+)		Дебет (-)</a:t>
            </a:r>
          </a:p>
          <a:p>
            <a:r>
              <a:rPr lang="ru-RU" dirty="0"/>
              <a:t>Товарный экспорт, USD									100 000		     –</a:t>
            </a:r>
          </a:p>
          <a:p>
            <a:r>
              <a:rPr lang="ru-RU" dirty="0"/>
              <a:t>Краткосрочный отток капитала, USD	-			   		 	   –  	                100 000</a:t>
            </a:r>
          </a:p>
        </p:txBody>
      </p:sp>
      <p:pic>
        <p:nvPicPr>
          <p:cNvPr id="4099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7" y="4437112"/>
            <a:ext cx="7056784" cy="13681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5550" y="2636912"/>
            <a:ext cx="6691313" cy="17281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251571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1027241"/>
          </a:xfrm>
        </p:spPr>
        <p:txBody>
          <a:bodyPr>
            <a:normAutofit/>
          </a:bodyPr>
          <a:lstStyle/>
          <a:p>
            <a:r>
              <a:rPr lang="ru-RU" sz="2800" dirty="0"/>
              <a:t>2. Принципы заполнения платежного баланса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51007670"/>
              </p:ext>
            </p:extLst>
          </p:nvPr>
        </p:nvGraphicFramePr>
        <p:xfrm>
          <a:off x="1475656" y="2204865"/>
          <a:ext cx="6196012" cy="3816422"/>
        </p:xfrm>
        <a:graphic>
          <a:graphicData uri="http://schemas.openxmlformats.org/drawingml/2006/table">
            <a:tbl>
              <a:tblPr/>
              <a:tblGrid>
                <a:gridCol w="18422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255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4281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096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Операция</a:t>
                      </a:r>
                      <a:endParaRPr lang="ru-RU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3626" marR="23626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Кредит (+)</a:t>
                      </a:r>
                      <a:endParaRPr lang="ru-RU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3626" marR="236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Дебет (-)</a:t>
                      </a:r>
                      <a:endParaRPr lang="ru-RU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3626" marR="236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5645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Товары и услуги</a:t>
                      </a:r>
                      <a:endParaRPr lang="ru-RU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3626" marR="23626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Экспорт товаров и услуг</a:t>
                      </a:r>
                      <a:endParaRPr lang="ru-RU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3626" marR="236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Импорт товаров и услуг</a:t>
                      </a:r>
                      <a:endParaRPr lang="ru-RU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3626" marR="236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81925">
                <a:tc>
                  <a:txBody>
                    <a:bodyPr/>
                    <a:lstStyle/>
                    <a:p>
                      <a:pPr marR="115570"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Доходы от инвестиций и оплата труда</a:t>
                      </a:r>
                      <a:endParaRPr lang="ru-RU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3626" marR="23626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R="194945"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Поступления от нерези­дентов</a:t>
                      </a:r>
                      <a:endParaRPr lang="ru-RU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3626" marR="236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Выплаты нерезидентам</a:t>
                      </a:r>
                      <a:endParaRPr lang="ru-RU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3626" marR="236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1419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Трансферты</a:t>
                      </a:r>
                      <a:endParaRPr lang="ru-RU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3626" marR="23626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Получение средств</a:t>
                      </a:r>
                      <a:endParaRPr lang="ru-RU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3626" marR="236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Передача средств</a:t>
                      </a:r>
                      <a:endParaRPr lang="ru-RU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3626" marR="236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32288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Операции с финансовыми активами</a:t>
                      </a:r>
                      <a:endParaRPr lang="ru-RU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3626" marR="23626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R="73025"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Получение долгосрочных и краткосрочных кредитов</a:t>
                      </a:r>
                      <a:endParaRPr lang="ru-RU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3626" marR="236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R="8890"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Предоставление долгосрочных и краткосрочных кредитов</a:t>
                      </a:r>
                      <a:endParaRPr lang="ru-RU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3626" marR="236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2373137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3" y="1340768"/>
            <a:ext cx="7272808" cy="4392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4912250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908720"/>
            <a:ext cx="6912768" cy="20882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2996952"/>
            <a:ext cx="7128792" cy="24482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0044856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2564904"/>
            <a:ext cx="7272808" cy="18722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0289669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Кнопка">
  <a:themeElements>
    <a:clrScheme name="Кнопка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Кнопка">
      <a:majorFont>
        <a:latin typeface="Constantia"/>
        <a:ea typeface=""/>
        <a:cs typeface=""/>
        <a:font script="Jpan" typeface="HGS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Grek" typeface="Arial"/>
        <a:font script="Cyrl" typeface="Arial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нопк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>
            <a:tint val="93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satMod val="140000"/>
                <a:lumMod val="50000"/>
              </a:schemeClr>
              <a:schemeClr val="phClr">
                <a:tint val="95000"/>
                <a:satMod val="180000"/>
                <a:lumMod val="16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  <a:shade val="90000"/>
                <a:satMod val="120000"/>
                <a:lumMod val="54000"/>
              </a:schemeClr>
              <a:schemeClr val="phClr">
                <a:tint val="80000"/>
                <a:satMod val="160000"/>
                <a:lumMod val="14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Pushpin</Template>
  <TotalTime>133</TotalTime>
  <Words>437</Words>
  <Application>Microsoft Office PowerPoint</Application>
  <PresentationFormat>Экран (4:3)</PresentationFormat>
  <Paragraphs>42</Paragraphs>
  <Slides>26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33" baseType="lpstr">
      <vt:lpstr>Arial</vt:lpstr>
      <vt:lpstr>Brush Script MT</vt:lpstr>
      <vt:lpstr>Constantia</vt:lpstr>
      <vt:lpstr>Franklin Gothic Book</vt:lpstr>
      <vt:lpstr>Rage Italic</vt:lpstr>
      <vt:lpstr>Times New Roman</vt:lpstr>
      <vt:lpstr>Кнопка</vt:lpstr>
      <vt:lpstr>Международное движение капиталов, платежный баланс, экономическая интеграция в условиях цифровой экономики.</vt:lpstr>
      <vt:lpstr> 1. Понятие платежного баланса  </vt:lpstr>
      <vt:lpstr>Презентация PowerPoint</vt:lpstr>
      <vt:lpstr>Презентация PowerPoint</vt:lpstr>
      <vt:lpstr>Презентация PowerPoint</vt:lpstr>
      <vt:lpstr>2. Принципы заполнения платежного баланса</vt:lpstr>
      <vt:lpstr>Презентация PowerPoint</vt:lpstr>
      <vt:lpstr>Презентация PowerPoint</vt:lpstr>
      <vt:lpstr>Презентация PowerPoint</vt:lpstr>
      <vt:lpstr>3. Классификация статей платежного баланса по методу МВФ</vt:lpstr>
      <vt:lpstr>Презентация PowerPoint</vt:lpstr>
      <vt:lpstr>Презентация PowerPoint</vt:lpstr>
      <vt:lpstr>Презентация PowerPoint</vt:lpstr>
      <vt:lpstr>Факторы, влияющие на платежный баланс</vt:lpstr>
      <vt:lpstr>Презентация PowerPoint</vt:lpstr>
      <vt:lpstr>5. Платежный баланс РФ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Международное движение капитала. Платежный баланс.</dc:title>
  <dc:creator>Georgy</dc:creator>
  <cp:lastModifiedBy>Андрей Администратор</cp:lastModifiedBy>
  <cp:revision>10</cp:revision>
  <dcterms:created xsi:type="dcterms:W3CDTF">2011-02-24T21:11:26Z</dcterms:created>
  <dcterms:modified xsi:type="dcterms:W3CDTF">2022-06-05T21:08:07Z</dcterms:modified>
</cp:coreProperties>
</file>