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C6B9D85-0D07-43E0-B494-66AEF9AE3E18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A4EDF7-A533-4206-B519-EE4BC1F1521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980728"/>
            <a:ext cx="7772400" cy="1780108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tx1"/>
                </a:solidFill>
              </a:rPr>
              <a:t>Этический </a:t>
            </a:r>
            <a:r>
              <a:rPr lang="ru-RU" sz="5400" b="1" dirty="0">
                <a:solidFill>
                  <a:schemeClr val="tx1"/>
                </a:solidFill>
              </a:rPr>
              <a:t>К</a:t>
            </a:r>
            <a:r>
              <a:rPr lang="ru-RU" sz="5400" b="1" dirty="0" smtClean="0">
                <a:solidFill>
                  <a:schemeClr val="tx1"/>
                </a:solidFill>
              </a:rPr>
              <a:t>одекс педагога-психолога.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4869160"/>
            <a:ext cx="6400800" cy="1473200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Выполнил(а): студентка 1 курса</a:t>
            </a:r>
          </a:p>
          <a:p>
            <a:r>
              <a:rPr lang="ru-RU" dirty="0">
                <a:solidFill>
                  <a:schemeClr val="tx1"/>
                </a:solidFill>
              </a:rPr>
              <a:t>Факультета социальной и коррекционной</a:t>
            </a:r>
          </a:p>
          <a:p>
            <a:r>
              <a:rPr lang="ru-RU" dirty="0">
                <a:solidFill>
                  <a:schemeClr val="tx1"/>
                </a:solidFill>
              </a:rPr>
              <a:t>педагогики Группы СПБ-11</a:t>
            </a:r>
          </a:p>
          <a:p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Курапова </a:t>
            </a:r>
            <a:r>
              <a:rPr lang="ru-RU" dirty="0">
                <a:solidFill>
                  <a:schemeClr val="tx1"/>
                </a:solidFill>
              </a:rPr>
              <a:t>Виктория Николаевна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551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Педагог-психолог </a:t>
            </a:r>
            <a:r>
              <a:rPr lang="ru-RU" dirty="0">
                <a:solidFill>
                  <a:schemeClr val="tx1"/>
                </a:solidFill>
              </a:rPr>
              <a:t>с равным уважением относится к людям вне зависимости от их возраста, пола, </a:t>
            </a:r>
            <a:r>
              <a:rPr lang="ru-RU" dirty="0" smtClean="0">
                <a:solidFill>
                  <a:schemeClr val="tx1"/>
                </a:solidFill>
              </a:rPr>
              <a:t>национальности</a:t>
            </a:r>
            <a:r>
              <a:rPr lang="ru-RU" dirty="0">
                <a:solidFill>
                  <a:schemeClr val="tx1"/>
                </a:solidFill>
              </a:rPr>
              <a:t>, принадлежности к определенной культуре, этносу и расе, вероисповедания, языка, социально-экономического статуса, физических возможностей и других оснований.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Не допускается предвзятого </a:t>
            </a:r>
            <a:r>
              <a:rPr lang="ru-RU" dirty="0">
                <a:solidFill>
                  <a:schemeClr val="tx1"/>
                </a:solidFill>
              </a:rPr>
              <a:t>отношения к </a:t>
            </a:r>
            <a:r>
              <a:rPr lang="ru-RU" dirty="0" smtClean="0">
                <a:solidFill>
                  <a:schemeClr val="tx1"/>
                </a:solidFill>
              </a:rPr>
              <a:t>клиенту</a:t>
            </a:r>
            <a:r>
              <a:rPr lang="ru-RU" dirty="0">
                <a:solidFill>
                  <a:schemeClr val="tx1"/>
                </a:solidFill>
              </a:rPr>
              <a:t>. Все действия </a:t>
            </a:r>
            <a:r>
              <a:rPr lang="ru-RU" dirty="0" smtClean="0">
                <a:solidFill>
                  <a:schemeClr val="tx1"/>
                </a:solidFill>
              </a:rPr>
              <a:t>относительно клиента </a:t>
            </a:r>
            <a:r>
              <a:rPr lang="ru-RU" dirty="0">
                <a:solidFill>
                  <a:schemeClr val="tx1"/>
                </a:solidFill>
              </a:rPr>
              <a:t>должны основываться на данных, полученных научными методами. Субъективное впечатление, которое возникает у </a:t>
            </a:r>
            <a:r>
              <a:rPr lang="ru-RU" dirty="0" smtClean="0">
                <a:solidFill>
                  <a:schemeClr val="tx1"/>
                </a:solidFill>
              </a:rPr>
              <a:t>специалиста </a:t>
            </a:r>
            <a:r>
              <a:rPr lang="ru-RU" dirty="0">
                <a:solidFill>
                  <a:schemeClr val="tx1"/>
                </a:solidFill>
              </a:rPr>
              <a:t>при общении с Клиентом, а также социальное положение Клиента не должны оказывать никакого влияния на выводы и действия п</a:t>
            </a:r>
            <a:r>
              <a:rPr lang="ru-RU" dirty="0" smtClean="0">
                <a:solidFill>
                  <a:schemeClr val="tx1"/>
                </a:solidFill>
              </a:rPr>
              <a:t>едагога-психолога.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252728"/>
          </a:xfrm>
        </p:spPr>
        <p:txBody>
          <a:bodyPr>
            <a:no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Уважение прав и свобод личности.</a:t>
            </a:r>
            <a:r>
              <a:rPr lang="ru-RU" b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b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24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Информация, полученная п</a:t>
            </a:r>
            <a:r>
              <a:rPr lang="ru-RU" dirty="0" smtClean="0">
                <a:solidFill>
                  <a:schemeClr val="tx1"/>
                </a:solidFill>
              </a:rPr>
              <a:t>едагогом-психологом </a:t>
            </a:r>
            <a:r>
              <a:rPr lang="ru-RU" dirty="0">
                <a:solidFill>
                  <a:schemeClr val="tx1"/>
                </a:solidFill>
              </a:rPr>
              <a:t>в процессе работы с </a:t>
            </a:r>
            <a:r>
              <a:rPr lang="ru-RU" dirty="0" smtClean="0">
                <a:solidFill>
                  <a:schemeClr val="tx1"/>
                </a:solidFill>
              </a:rPr>
              <a:t>клиентом </a:t>
            </a:r>
            <a:r>
              <a:rPr lang="ru-RU" dirty="0">
                <a:solidFill>
                  <a:schemeClr val="tx1"/>
                </a:solidFill>
              </a:rPr>
              <a:t>на основе доверительных отношений, не подлежит намеренному или случайному разглашению вне согласованных </a:t>
            </a:r>
            <a:r>
              <a:rPr lang="ru-RU" dirty="0" smtClean="0">
                <a:solidFill>
                  <a:schemeClr val="tx1"/>
                </a:solidFill>
              </a:rPr>
              <a:t>условий.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Демонстрируя </a:t>
            </a:r>
            <a:r>
              <a:rPr lang="ru-RU" dirty="0">
                <a:solidFill>
                  <a:schemeClr val="tx1"/>
                </a:solidFill>
              </a:rPr>
              <a:t>конкретные случаи своей работы, </a:t>
            </a:r>
            <a:r>
              <a:rPr lang="ru-RU" dirty="0" smtClean="0">
                <a:solidFill>
                  <a:schemeClr val="tx1"/>
                </a:solidFill>
              </a:rPr>
              <a:t>педагог-психолог </a:t>
            </a:r>
            <a:r>
              <a:rPr lang="ru-RU" dirty="0">
                <a:solidFill>
                  <a:schemeClr val="tx1"/>
                </a:solidFill>
              </a:rPr>
              <a:t>должен обеспечить защиту достоинства и благополучия </a:t>
            </a:r>
            <a:r>
              <a:rPr lang="ru-RU" dirty="0" smtClean="0">
                <a:solidFill>
                  <a:schemeClr val="tx1"/>
                </a:solidFill>
              </a:rPr>
              <a:t>клиента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Педагог-психолог не </a:t>
            </a:r>
            <a:r>
              <a:rPr lang="ru-RU" dirty="0">
                <a:solidFill>
                  <a:schemeClr val="tx1"/>
                </a:solidFill>
              </a:rPr>
              <a:t>должен </a:t>
            </a:r>
            <a:r>
              <a:rPr lang="ru-RU" dirty="0" smtClean="0">
                <a:solidFill>
                  <a:schemeClr val="tx1"/>
                </a:solidFill>
              </a:rPr>
              <a:t>искать </a:t>
            </a:r>
            <a:r>
              <a:rPr lang="ru-RU" dirty="0">
                <a:solidFill>
                  <a:schemeClr val="tx1"/>
                </a:solidFill>
              </a:rPr>
              <a:t>о </a:t>
            </a:r>
            <a:r>
              <a:rPr lang="ru-RU" dirty="0" smtClean="0">
                <a:solidFill>
                  <a:schemeClr val="tx1"/>
                </a:solidFill>
              </a:rPr>
              <a:t>клиенте </a:t>
            </a:r>
            <a:r>
              <a:rPr lang="ru-RU" dirty="0">
                <a:solidFill>
                  <a:schemeClr val="tx1"/>
                </a:solidFill>
              </a:rPr>
              <a:t>информацию, которая выходит за рамки профессиональных </a:t>
            </a:r>
            <a:r>
              <a:rPr lang="ru-RU" dirty="0" smtClean="0">
                <a:solidFill>
                  <a:schemeClr val="tx1"/>
                </a:solidFill>
              </a:rPr>
              <a:t>задач.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Клиент имеет право на консультацию </a:t>
            </a:r>
            <a:r>
              <a:rPr lang="ru-RU" dirty="0" smtClean="0">
                <a:solidFill>
                  <a:schemeClr val="tx1"/>
                </a:solidFill>
              </a:rPr>
              <a:t>специалиста </a:t>
            </a:r>
            <a:r>
              <a:rPr lang="ru-RU" dirty="0">
                <a:solidFill>
                  <a:schemeClr val="tx1"/>
                </a:solidFill>
              </a:rPr>
              <a:t>или работу с ним без присутствия третьих лиц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Сохранение </a:t>
            </a:r>
            <a:r>
              <a:rPr lang="ru-RU" b="1" dirty="0">
                <a:solidFill>
                  <a:schemeClr val="tx1"/>
                </a:solidFill>
              </a:rPr>
              <a:t>конфиденциальности.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376640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Педагог-психолог должен </a:t>
            </a:r>
            <a:r>
              <a:rPr lang="ru-RU" dirty="0">
                <a:solidFill>
                  <a:schemeClr val="tx1"/>
                </a:solidFill>
              </a:rPr>
              <a:t>обладать исчерпывающими знаниями в области профессиональной этики и обязан знать положения настоящего Этического К</a:t>
            </a:r>
            <a:r>
              <a:rPr lang="ru-RU" dirty="0" smtClean="0">
                <a:solidFill>
                  <a:schemeClr val="tx1"/>
                </a:solidFill>
              </a:rPr>
              <a:t>одекса</a:t>
            </a:r>
            <a:r>
              <a:rPr lang="ru-RU" dirty="0">
                <a:solidFill>
                  <a:schemeClr val="tx1"/>
                </a:solidFill>
              </a:rPr>
              <a:t>.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 </a:t>
            </a:r>
            <a:r>
              <a:rPr lang="ru-RU" dirty="0">
                <a:solidFill>
                  <a:schemeClr val="tx1"/>
                </a:solidFill>
              </a:rPr>
              <a:t>своей работе </a:t>
            </a:r>
            <a:r>
              <a:rPr lang="ru-RU" dirty="0" smtClean="0">
                <a:solidFill>
                  <a:schemeClr val="tx1"/>
                </a:solidFill>
              </a:rPr>
              <a:t>педагог-психолог </a:t>
            </a:r>
            <a:r>
              <a:rPr lang="ru-RU" dirty="0">
                <a:solidFill>
                  <a:schemeClr val="tx1"/>
                </a:solidFill>
              </a:rPr>
              <a:t>должен руководствоваться этическими принципами.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 </a:t>
            </a:r>
            <a:r>
              <a:rPr lang="ru-RU" dirty="0">
                <a:solidFill>
                  <a:schemeClr val="tx1"/>
                </a:solidFill>
              </a:rPr>
              <a:t>своих рабочих контактах с представителями других профессий </a:t>
            </a:r>
            <a:r>
              <a:rPr lang="ru-RU" dirty="0" smtClean="0">
                <a:solidFill>
                  <a:schemeClr val="tx1"/>
                </a:solidFill>
              </a:rPr>
              <a:t>педагог-психолог </a:t>
            </a:r>
            <a:r>
              <a:rPr lang="ru-RU" dirty="0">
                <a:solidFill>
                  <a:schemeClr val="tx1"/>
                </a:solidFill>
              </a:rPr>
              <a:t>должен проявлять лояльность, терпимость и готовность помочь.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Соблюдение </a:t>
            </a:r>
            <a:r>
              <a:rPr lang="ru-RU" b="1" dirty="0">
                <a:solidFill>
                  <a:schemeClr val="tx1"/>
                </a:solidFill>
              </a:rPr>
              <a:t>принципа компетентности.</a:t>
            </a:r>
          </a:p>
        </p:txBody>
      </p:sp>
    </p:spTree>
    <p:extLst>
      <p:ext uri="{BB962C8B-B14F-4D97-AF65-F5344CB8AC3E}">
        <p14:creationId xmlns:p14="http://schemas.microsoft.com/office/powerpoint/2010/main" val="420026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 своей работе педагог-психолог должен проявлять терпимость</a:t>
            </a:r>
            <a:r>
              <a:rPr lang="ru-RU" dirty="0">
                <a:solidFill>
                  <a:schemeClr val="tx1"/>
                </a:solidFill>
              </a:rPr>
              <a:t>, снисходительность к </a:t>
            </a:r>
            <a:r>
              <a:rPr lang="ru-RU" dirty="0" smtClean="0">
                <a:solidFill>
                  <a:schemeClr val="tx1"/>
                </a:solidFill>
              </a:rPr>
              <a:t>кому-либо или </a:t>
            </a:r>
            <a:r>
              <a:rPr lang="ru-RU" dirty="0">
                <a:solidFill>
                  <a:schemeClr val="tx1"/>
                </a:solidFill>
              </a:rPr>
              <a:t>чему-либо.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Педагог-психолог должен уважительно относиться </a:t>
            </a:r>
            <a:r>
              <a:rPr lang="ru-RU" dirty="0">
                <a:solidFill>
                  <a:schemeClr val="tx1"/>
                </a:solidFill>
              </a:rPr>
              <a:t>и </a:t>
            </a:r>
            <a:r>
              <a:rPr lang="ru-RU" dirty="0" smtClean="0">
                <a:solidFill>
                  <a:schemeClr val="tx1"/>
                </a:solidFill>
              </a:rPr>
              <a:t>принимать поведение, убеждения, </a:t>
            </a:r>
            <a:r>
              <a:rPr lang="ru-RU" dirty="0">
                <a:solidFill>
                  <a:schemeClr val="tx1"/>
                </a:solidFill>
              </a:rPr>
              <a:t>национальных и иных традиций и ценностей других </a:t>
            </a:r>
            <a:r>
              <a:rPr lang="ru-RU" dirty="0" smtClean="0">
                <a:solidFill>
                  <a:schemeClr val="tx1"/>
                </a:solidFill>
              </a:rPr>
              <a:t>людей.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Толерантность </a:t>
            </a:r>
            <a:r>
              <a:rPr lang="ru-RU" b="1" dirty="0">
                <a:solidFill>
                  <a:schemeClr val="tx1"/>
                </a:solidFill>
              </a:rPr>
              <a:t>в межличностном общении.</a:t>
            </a:r>
          </a:p>
        </p:txBody>
      </p:sp>
    </p:spTree>
    <p:extLst>
      <p:ext uri="{BB962C8B-B14F-4D97-AF65-F5344CB8AC3E}">
        <p14:creationId xmlns:p14="http://schemas.microsoft.com/office/powerpoint/2010/main" val="310486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Педагог-психолог должен добросовестно выполнять свои обязанности в работе с клиентами.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Специалист должен быть пунктуальным и способным рационально распределять время своей работы.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25272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Ответственность </a:t>
            </a:r>
            <a:r>
              <a:rPr lang="ru-RU" b="1" dirty="0">
                <a:solidFill>
                  <a:schemeClr val="tx1"/>
                </a:solidFill>
              </a:rPr>
              <a:t>и дисциплинированность в работе.</a:t>
            </a:r>
          </a:p>
        </p:txBody>
      </p:sp>
    </p:spTree>
    <p:extLst>
      <p:ext uri="{BB962C8B-B14F-4D97-AF65-F5344CB8AC3E}">
        <p14:creationId xmlns:p14="http://schemas.microsoft.com/office/powerpoint/2010/main" val="243627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2348880"/>
            <a:ext cx="74083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Также педагог-психолог должен: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А) Уметь </a:t>
            </a:r>
            <a:r>
              <a:rPr lang="ru-RU" dirty="0">
                <a:solidFill>
                  <a:schemeClr val="tx1"/>
                </a:solidFill>
              </a:rPr>
              <a:t>взаимодействовать с коллегами на основе принципов </a:t>
            </a:r>
            <a:r>
              <a:rPr lang="ru-RU" dirty="0" smtClean="0">
                <a:solidFill>
                  <a:schemeClr val="tx1"/>
                </a:solidFill>
              </a:rPr>
              <a:t>взаимопомощи и </a:t>
            </a:r>
            <a:r>
              <a:rPr lang="ru-RU" dirty="0">
                <a:solidFill>
                  <a:schemeClr val="tx1"/>
                </a:solidFill>
              </a:rPr>
              <a:t>гуманизма.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Б</a:t>
            </a:r>
            <a:r>
              <a:rPr lang="ru-RU" dirty="0">
                <a:solidFill>
                  <a:schemeClr val="tx1"/>
                </a:solidFill>
              </a:rPr>
              <a:t>) Использовать исключительно нормативную лексику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В) Не приемлемо занятие аморальной, неправомерной деятельностью, педагог-психолог должен дорожить своей </a:t>
            </a:r>
            <a:r>
              <a:rPr lang="ru-RU" dirty="0" smtClean="0">
                <a:solidFill>
                  <a:schemeClr val="tx1"/>
                </a:solidFill>
              </a:rPr>
              <a:t>репутацией.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66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29</TotalTime>
  <Words>340</Words>
  <Application>Microsoft Office PowerPoint</Application>
  <PresentationFormat>Экран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Волна</vt:lpstr>
      <vt:lpstr>Этический Кодекс педагога-психолога.</vt:lpstr>
      <vt:lpstr>Уважение прав и свобод личности. </vt:lpstr>
      <vt:lpstr>Сохранение конфиденциальности.</vt:lpstr>
      <vt:lpstr>Соблюдение принципа компетентности.</vt:lpstr>
      <vt:lpstr>Толерантность в межличностном общении.</vt:lpstr>
      <vt:lpstr>Ответственность и дисциплинированность в работе.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Этический Кодекс педагога-психолога</dc:title>
  <dc:creator>User</dc:creator>
  <cp:lastModifiedBy>User</cp:lastModifiedBy>
  <cp:revision>3</cp:revision>
  <dcterms:created xsi:type="dcterms:W3CDTF">2019-11-26T15:17:48Z</dcterms:created>
  <dcterms:modified xsi:type="dcterms:W3CDTF">2019-11-26T15:47:26Z</dcterms:modified>
</cp:coreProperties>
</file>