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64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521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078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188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553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986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36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372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983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878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863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141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633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10/5/2020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875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3390" y="1472618"/>
            <a:ext cx="7551638" cy="3769941"/>
          </a:xfrm>
        </p:spPr>
        <p:txBody>
          <a:bodyPr>
            <a:noAutofit/>
          </a:bodyPr>
          <a:lstStyle/>
          <a:p>
            <a:r>
              <a:rPr lang="ru-RU" sz="7200" dirty="0"/>
              <a:t>5 </a:t>
            </a:r>
            <a:r>
              <a:rPr lang="ru-RU" sz="7200" dirty="0" smtClean="0"/>
              <a:t>этап </a:t>
            </a:r>
            <a:r>
              <a:rPr lang="ru-RU" sz="7200" dirty="0"/>
              <a:t>становления специального образования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353005" y="4553712"/>
            <a:ext cx="2525486" cy="1103537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Выполнила </a:t>
            </a:r>
            <a:r>
              <a:rPr lang="ru-RU">
                <a:solidFill>
                  <a:schemeClr val="tx1"/>
                </a:solidFill>
              </a:rPr>
              <a:t>Б</a:t>
            </a:r>
            <a:r>
              <a:rPr lang="ru-RU" smtClean="0">
                <a:solidFill>
                  <a:schemeClr val="tx1"/>
                </a:solidFill>
              </a:rPr>
              <a:t>ердникова </a:t>
            </a:r>
            <a:r>
              <a:rPr lang="ru-RU" smtClean="0">
                <a:solidFill>
                  <a:schemeClr val="tx1"/>
                </a:solidFill>
              </a:rPr>
              <a:t>В.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Гр. </a:t>
            </a:r>
            <a:r>
              <a:rPr lang="ru-RU" dirty="0" smtClean="0">
                <a:solidFill>
                  <a:schemeClr val="tx1"/>
                </a:solidFill>
              </a:rPr>
              <a:t>Д-ПБ-31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08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87086" y="759604"/>
            <a:ext cx="3648891" cy="5329647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Пятый </a:t>
            </a:r>
            <a:r>
              <a:rPr lang="ru-RU" b="1" dirty="0" smtClean="0">
                <a:solidFill>
                  <a:schemeClr val="tx1"/>
                </a:solidFill>
              </a:rPr>
              <a:t>этап: 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от </a:t>
            </a:r>
            <a:r>
              <a:rPr lang="ru-RU" b="1" dirty="0">
                <a:solidFill>
                  <a:schemeClr val="tx1"/>
                </a:solidFill>
              </a:rPr>
              <a:t>равных прав к равным возможностям; от </a:t>
            </a:r>
            <a:r>
              <a:rPr lang="ru-RU" b="1" dirty="0" err="1" smtClean="0">
                <a:solidFill>
                  <a:schemeClr val="tx1"/>
                </a:solidFill>
              </a:rPr>
              <a:t>институализации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к интеграции.</a:t>
            </a:r>
            <a:r>
              <a:rPr lang="ru-RU" dirty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1805" y="864108"/>
            <a:ext cx="8229601" cy="512064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Идеи социальной и педагогической интеграции инвалидов в 70-е гг. возникают и реализуются в контексте развития открытого гражданского общества, либерально-демократических реформ, общественного противостояния идеям дискриминации людей по расовому, половому. Возрастному, национальному, политическому, религиозному, этническому и другим признакам. Борьба против дискриминации способствует формированию новой культурной нормы – уважения к различиям между людьми. Пятый период эволюции отношения закономерно соотносится с III этапом развития национальных систем специального образования.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1725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39886" y="864108"/>
            <a:ext cx="8299268" cy="512064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образовании: в Швеции – Закон о помощи умственно отсталым, Закон об учебном плане основной школы (1980); в Великобритании – Акты об образовании (1981-1995); в Нидерландах – Временный закон по специальному образованию и </a:t>
            </a:r>
            <a:r>
              <a:rPr lang="ru-RU" dirty="0" smtClean="0"/>
              <a:t>среднему специальному </a:t>
            </a:r>
            <a:r>
              <a:rPr lang="ru-RU" dirty="0"/>
              <a:t>образованию (1985).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1383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39886" y="864108"/>
            <a:ext cx="8325394" cy="512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Ведущей тенденцией развития системы образования детей с особыми образовательными потребностями, начиная с 70-х гг., становится «включение в общий поток» или интеграция. Общество, воодушевленное идеями о </a:t>
            </a:r>
            <a:r>
              <a:rPr lang="ru-RU" dirty="0" err="1"/>
              <a:t>безбарьерном</a:t>
            </a:r>
            <a:r>
              <a:rPr lang="ru-RU" dirty="0"/>
              <a:t> мире для инвалидов выступает за сокращение числе специальных школ и перевод значительного числа учащихся в общеобразовательную среду, открытие классов для ранее необучаемых глубоко умственно отсталых детей. С одной стороны, распространяются интегративные подходы к обучению, с другой – результаты интеграции подвергаются критическому осмыслению, среди родителей и специалистов появляются противники интеграции.</a:t>
            </a:r>
          </a:p>
          <a:p>
            <a:pPr marL="0" indent="0">
              <a:buNone/>
            </a:pPr>
            <a:r>
              <a:rPr lang="ru-RU" dirty="0"/>
              <a:t>Вместе с тем на Западе продолжает множиться число особых поселений для лиц с глубокими нарушениями в умственном и физическом развитии, например, «</a:t>
            </a:r>
            <a:r>
              <a:rPr lang="ru-RU" dirty="0" err="1"/>
              <a:t>кемпхиллские</a:t>
            </a:r>
            <a:r>
              <a:rPr lang="ru-RU" dirty="0"/>
              <a:t> деревни». В то же время в борьбу за свое право на самоопределение вступают те, кто вчера принадлежал к бесправному меньшинству: так Всемирная федерация глухих (ВФГ) требует признания всеми странами статуса глухих как самодостаточного меньшинства с уникальным языком и культурой; провозглашаются идеи о необходимости изучения жестового языка слышащим сообществом для общения с глухими.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5116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57303" y="864108"/>
            <a:ext cx="8360228" cy="512064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Специалисты предлагают новейшие медицинские технологии восстановления нарушенной слуховой функции (</a:t>
            </a:r>
            <a:r>
              <a:rPr lang="ru-RU" dirty="0" err="1"/>
              <a:t>кохлеарной</a:t>
            </a:r>
            <a:r>
              <a:rPr lang="ru-RU" dirty="0"/>
              <a:t> имплантации), позволяющие </a:t>
            </a:r>
            <a:r>
              <a:rPr lang="ru-RU" dirty="0" err="1" smtClean="0"/>
              <a:t>неслышащему</a:t>
            </a:r>
            <a:r>
              <a:rPr lang="ru-RU" dirty="0" smtClean="0"/>
              <a:t> </a:t>
            </a:r>
            <a:r>
              <a:rPr lang="ru-RU" dirty="0"/>
              <a:t>ребенку слышать, и </a:t>
            </a:r>
            <a:r>
              <a:rPr lang="ru-RU" i="1" dirty="0"/>
              <a:t>встречают сопротивление</a:t>
            </a:r>
            <a:r>
              <a:rPr lang="ru-RU" dirty="0"/>
              <a:t> части лиц с нарушением слуха, оценивающих эти разработки как посягательство слышащих на </a:t>
            </a:r>
            <a:r>
              <a:rPr lang="ru-RU" i="1" dirty="0"/>
              <a:t>право глухого быть глухим </a:t>
            </a:r>
            <a:r>
              <a:rPr lang="ru-RU" dirty="0"/>
              <a:t>(Всемирный конгресс глухих, 1995). Находясь на пике гуманистических устремлений в деле поддержки детей с особыми образовательными потребностями, заявив глобальные проекты создания равных условий для лиц с разными возможностями, европейцы в это же время получили новые мощные инструменты вмешательства в человеческую природу благодаря научно-техническому прогрессу. Их использование возможно как в гуманных целях, так и в целях регулирования популяции людей с недостатками умственного и физического развития.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5876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48595" y="864108"/>
            <a:ext cx="8360228" cy="5120640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На шкале периодизации эволюции отношения Россия находилась в 90-е гг. на фазе перехода от четвертого к пятому периоду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Об </a:t>
            </a:r>
            <a:r>
              <a:rPr lang="ru-RU" dirty="0"/>
              <a:t>этом свидетельствует ратификация РФ в 1991 г. соответствующих конвенций и деклараций ООН (1971, 1975). Однако в России этот переход не был подготовлен и носит скачкообразный характер, что обусловлено кардинальным переустройством государства и его принципиально новыми ценностными ориентациями, заявленными в 1991 г.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57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3760" y="864108"/>
            <a:ext cx="8377646" cy="512064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Итак, система специального образования является институтом государства, который возникает и развивается как особая форма реализации его ценностных ориентаций и культурных норм общества, вследствие чего каждый этап развития национальных систем специального образования соотносится с определенным периодом в эволюции отношения государства к лицам с отклонениями в развитии.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004632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ка">
  <a:themeElements>
    <a:clrScheme name="Рамка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Рамка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Рамка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18A1B607-7BAE-46D6-8090-545AC7BDD73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TM03457475[[fn=Рамка]]</Template>
  <TotalTime>9</TotalTime>
  <Words>491</Words>
  <Application>Microsoft Office PowerPoint</Application>
  <PresentationFormat>Широкоэкранный</PresentationFormat>
  <Paragraphs>12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Corbel</vt:lpstr>
      <vt:lpstr>Wingdings 2</vt:lpstr>
      <vt:lpstr>Рамка</vt:lpstr>
      <vt:lpstr>5 этап становления специального образования</vt:lpstr>
      <vt:lpstr>Пятый этап:  от равных прав к равным возможностям; от институализации к интеграции.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этап становления специального образования</dc:title>
  <dc:creator>Игорь Бердников</dc:creator>
  <cp:lastModifiedBy>Игорь Бердников</cp:lastModifiedBy>
  <cp:revision>2</cp:revision>
  <dcterms:created xsi:type="dcterms:W3CDTF">2020-10-05T15:24:30Z</dcterms:created>
  <dcterms:modified xsi:type="dcterms:W3CDTF">2020-10-05T15:35:46Z</dcterms:modified>
</cp:coreProperties>
</file>