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B4C71EC6-210F-42DE-9C53-41977AD35B3D}" type="datetimeFigureOut">
              <a:rPr lang="ru-RU" smtClean="0"/>
              <a:t>09.10.2017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Прямоугольник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ая соединительная линия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Прямая соединительная линия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Прямоугольник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Овал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Овал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Овал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Объект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B4C71EC6-210F-42DE-9C53-41977AD35B3D}" type="datetimeFigureOut">
              <a:rPr lang="ru-RU" smtClean="0"/>
              <a:t>09.10.2017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B4C71EC6-210F-42DE-9C53-41977AD35B3D}" type="datetimeFigureOut">
              <a:rPr lang="ru-RU" smtClean="0"/>
              <a:t>09.10.2017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9" name="Прямоугольник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Прямая соединительная линия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Прямая соединительная линия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Овал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Овал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Овал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Прямая соединительная линия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09.10.2017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9" name="Объект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Объект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09.10.2017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Объект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Объект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Текст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B4C71EC6-210F-42DE-9C53-41977AD35B3D}" type="datetimeFigureOut">
              <a:rPr lang="ru-RU" smtClean="0"/>
              <a:t>09.10.2017</a:t>
            </a:fld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09.10.2017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Объект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B4C71EC6-210F-42DE-9C53-41977AD35B3D}" type="datetimeFigureOut">
              <a:rPr lang="ru-RU" smtClean="0"/>
              <a:t>09.10.2017</a:t>
            </a:fld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3" name="Нижний колонтитул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Овал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Прямая соединительная линия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Дата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B4C71EC6-210F-42DE-9C53-41977AD35B3D}" type="datetimeFigureOut">
              <a:rPr lang="ru-RU" smtClean="0"/>
              <a:t>09.10.2017</a:t>
            </a:fld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09.10.2017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09.10.2017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09.10.2017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Овал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043608" y="476672"/>
            <a:ext cx="7992888" cy="2088232"/>
          </a:xfrm>
        </p:spPr>
        <p:txBody>
          <a:bodyPr>
            <a:noAutofit/>
          </a:bodyPr>
          <a:lstStyle/>
          <a:p>
            <a:pPr algn="ctr"/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sz="3600" i="1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ПРЕЗЕНТАЦИЯ НА ТЕМУ: </a:t>
            </a:r>
            <a:br>
              <a:rPr lang="ru-RU" sz="3600" i="1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3600" i="1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СПЕЦИФИКА СОДЕРЖАНИЯ ПРОФЕССИОНАЛЬНОЙ ДЕЯТЕЛЬНОСТИ ДЕФЕКТОЛОГОВ</a:t>
            </a:r>
            <a:endParaRPr lang="ru-RU" sz="3600" i="1" dirty="0">
              <a:solidFill>
                <a:schemeClr val="accen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Выполнила: 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Вереютина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Валерия </a:t>
            </a:r>
          </a:p>
          <a:p>
            <a:pPr algn="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СДМ - 11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564066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692696"/>
            <a:ext cx="8003232" cy="1138138"/>
          </a:xfrm>
        </p:spPr>
        <p:txBody>
          <a:bodyPr>
            <a:noAutofit/>
          </a:bodyPr>
          <a:lstStyle/>
          <a:p>
            <a:pPr algn="ctr"/>
            <a:r>
              <a:rPr lang="ru-RU" sz="3600" b="1" i="1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ИСТОРИЯ СТАНОВЛЕНИЯ  ПРОФЕССИОНАЛЬНОЙ  ПОДГОТОВКИ ДЕФЕКТОЛОГОВ</a:t>
            </a:r>
            <a:endParaRPr lang="ru-RU" sz="3600" b="1" i="1" dirty="0">
              <a:solidFill>
                <a:schemeClr val="accen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251520" y="1916832"/>
            <a:ext cx="8291264" cy="4392488"/>
          </a:xfrm>
        </p:spPr>
        <p:txBody>
          <a:bodyPr/>
          <a:lstStyle/>
          <a:p>
            <a:pPr marL="0" indent="0">
              <a:buNone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«Чем ниже уровень психического развития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ребёнка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тем выше должен быть уровень образования учителя», —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подчёркивал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в начале XX в. известный немецкий историк-дефектолог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П.Шу­ман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2160" y="3429000"/>
            <a:ext cx="2722439" cy="3429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68024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395536" y="116632"/>
            <a:ext cx="7529264" cy="6357320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Для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Средневековья и эпо­хи Возрождения попытки индивидуального обучения детей с отклонениями в развитии имели в своей основе различную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мотивацию:</a:t>
            </a:r>
          </a:p>
          <a:p>
            <a:pPr marL="0" indent="0">
              <a:buNone/>
            </a:pPr>
            <a:r>
              <a:rPr lang="ru-RU" b="1" dirty="0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1)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Одним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из сильнейших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мотивов было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миссионерство — при­общение к Богу всех людей, независимо от их физического со­стояния.</a:t>
            </a:r>
          </a:p>
          <a:p>
            <a:pPr marL="0" indent="0">
              <a:buNone/>
            </a:pPr>
            <a:r>
              <a:rPr lang="ru-RU" b="1" dirty="0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2)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Значимым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являлся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познавательный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мотив — стремление ис­следователей к изучению возможностей человека в развитии, в образовании, в способности к преодолению трудностей, обуслов­ленных дефектом.</a:t>
            </a:r>
          </a:p>
          <a:p>
            <a:pPr marL="0" indent="0">
              <a:buNone/>
            </a:pPr>
            <a:r>
              <a:rPr lang="ru-RU" b="1" dirty="0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3)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Выдающийся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русский сурдопедагог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Н.М.Лаговский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писал в 1911 г.: «Глухонемой способен возбудить к себе особенную жа­лость и интерес. Жалость и интерес и были причиною, побудив­шей людей взяться за образование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глухонемых».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Жалость,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сострадание, милосердие как неотъем­лемые составляющие комплекса моральных и духовных качеств просвещенного человека стали нравственной основой личност­ных устремлений, а затем и профессиональной направленности тех, кто посвящал себя делу воспитания и обучения детей с огра­ниченными возможностями.</a:t>
            </a: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8" y="6184776"/>
            <a:ext cx="1368152" cy="6732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20116680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323528" y="260648"/>
            <a:ext cx="7601272" cy="6213304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На рубеже XIX и XX вв.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всё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большую роль начинает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играть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социальная мотивация: к этому времени уже была доказана соци­альная и экономическая выгода для государства, для общества от вложения средств в воспитание и обучение людей с ограничен­ными возможностями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>
              <a:buNone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Германия не только первой в истории педагогики начала про­фессиональную подготовку учителей для общеобразовательных школ (в учительской семинарии), но и первой (1812) открыла при Берлинском королевском училище (школе) глухонемых кур­сы переподготовки учителей общеобразовательной школы к ра­боте с детьми, имеющими особые образовательные потребности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>
              <a:buNone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В России обучение педагогов-дефектологов (сурдопедагогов и логопедов) началось в Санкт-Петербурге в 1898 г. с открытия по­стоянно действующих годичных, а затем и двухгодичных курсов на средства Попечительства Государыни Императрицы Марии Федоровны о глухонемых. Эти курсы, функционировавшие около 15 лет, послужили опытной площадкой для последующего созда­ния через 10 лет, уже в СССР, высших учебных заведений, даю­щих дефектологическое образование.</a:t>
            </a:r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328" y="5299235"/>
            <a:ext cx="1619672" cy="15423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97560841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179512" y="332656"/>
            <a:ext cx="8352928" cy="6336704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В СССР в середине 20-х гг. XX в. во 2-м МГУ в Москве (впо­следствии МГПИ им.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В.И.Ленина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затем МПГУ) и в Ленинград­ском педагогическом институте была организована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новая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форма подготовки дефектологов на базе среднего образования с 4-летним сроком обучения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>
              <a:buNone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В России к концу XX в. насчитывалось около 30 подразделений (факультетов, кафедр) в педагогических университетах, предла­гавших программы подготовки в основном по двум специально­стям — «Логопедия» и «Олигофренопедагогика»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Вплоть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до начала 90-х гг. прошедшего столетия цели и задачи профессиональной подготовки дефектологов определялись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идеологическими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установками и характером социально-экономической политики государства по отношению к людям с ограниченными возможно­стями. До середины 90-х гг. XX в. отсутствовало требование обяза­тельности высшего дефектологического образования для работа­ющих в системе специального обучения и для руководителей спе­циальных образовательных учреждений, что также не способство­вало насыщению всей системы профессионально подготовленны­ми кадрами, отражаясь в ряде случаев и на качестве работы.</a:t>
            </a:r>
          </a:p>
          <a:p>
            <a:pPr marL="0" indent="0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последние годы в России значительно возросло число учреж­дений высшего и среднего профессионального педагогического образования, готовящих специалистов-дефектологов, расширил­ся спектр специальностей и специализаций, предлагаемых сту­дентам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6011449"/>
            <a:ext cx="1182687" cy="817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049884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859216" cy="1354162"/>
          </a:xfrm>
        </p:spPr>
        <p:txBody>
          <a:bodyPr>
            <a:noAutofit/>
          </a:bodyPr>
          <a:lstStyle/>
          <a:p>
            <a:pPr algn="ctr"/>
            <a:r>
              <a:rPr lang="ru-RU" sz="3200" b="1" i="1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ПРОФЕССИОНАЛЬНАЯ ДЕЯТЕЛЬНОСТЬ ПЕДАГОГА - ДЕФЕКТОЛОГА</a:t>
            </a:r>
            <a:endParaRPr lang="ru-RU" sz="3200" b="1" i="1" dirty="0">
              <a:solidFill>
                <a:schemeClr val="accen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323528" y="1700808"/>
            <a:ext cx="8352928" cy="5040560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Ребёнок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с особыми образовательными потребностями имеет право на получение квалифицированной педагогической помощи, которую может оказывать только спе­циально подготовленный педагог. Для успешной учебной и вос­питательной деятельности в структуре специального образования недостаточно обычной педагогической подготовки.</a:t>
            </a:r>
          </a:p>
          <a:p>
            <a:pPr marL="0" indent="0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Профессиональная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деятельность педагога-дефектолога выходит за традиционные рамки работы учителя, тесно взаимодействуя и переплетаясь с различными видами социально-педагогической, реабилитационной, консультативно-диагностической,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психотерапевтической, коррекционной и другими видами «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не­учительской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» деятельности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направленными к одной важнейшей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цели - содействию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человеку с ограниченными возможностями жизнедеятельности в его социальной адаптации и интеграции сред­ствами специального образования.</a:t>
            </a:r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16632"/>
            <a:ext cx="1182687" cy="817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8224" y="54860"/>
            <a:ext cx="1210388" cy="83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065260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бъект 3"/>
          <p:cNvSpPr>
            <a:spLocks noGrp="1"/>
          </p:cNvSpPr>
          <p:nvPr>
            <p:ph sz="quarter" idx="1"/>
          </p:nvPr>
        </p:nvSpPr>
        <p:spPr>
          <a:xfrm>
            <a:off x="0" y="0"/>
            <a:ext cx="8424936" cy="674136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Выпускник педагогического вуза, подготовленный по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дефектологической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специальности, должен быть компетен­тен в выполнении следующих видов профессиональной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деятель­ности:</a:t>
            </a:r>
          </a:p>
          <a:p>
            <a:pPr marL="0" indent="0">
              <a:buNone/>
            </a:pPr>
            <a:r>
              <a:rPr lang="ru-RU" b="1" dirty="0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1)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Преподавательской;</a:t>
            </a:r>
          </a:p>
          <a:p>
            <a:pPr marL="0" indent="0">
              <a:buNone/>
            </a:pPr>
            <a:r>
              <a:rPr lang="ru-RU" b="1" dirty="0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2)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Конструктивно-организаторской;</a:t>
            </a:r>
          </a:p>
          <a:p>
            <a:pPr marL="0" indent="0">
              <a:buNone/>
            </a:pPr>
            <a:r>
              <a:rPr lang="ru-RU" b="1" dirty="0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3)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Диагностико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-аналитической; </a:t>
            </a:r>
          </a:p>
          <a:p>
            <a:pPr marL="0" indent="0">
              <a:buNone/>
            </a:pPr>
            <a:r>
              <a:rPr lang="ru-RU" b="1" dirty="0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4)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Консультативной;</a:t>
            </a:r>
          </a:p>
          <a:p>
            <a:pPr marL="0" indent="0">
              <a:buNone/>
            </a:pPr>
            <a:r>
              <a:rPr lang="ru-RU" b="1" dirty="0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5)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Проективной-гностической; </a:t>
            </a:r>
          </a:p>
          <a:p>
            <a:pPr marL="0" indent="0">
              <a:buNone/>
            </a:pPr>
            <a:r>
              <a:rPr lang="ru-RU" b="1" dirty="0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6)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Психопрофилактической;</a:t>
            </a:r>
          </a:p>
          <a:p>
            <a:pPr marL="0" indent="0">
              <a:buNone/>
            </a:pPr>
            <a:r>
              <a:rPr lang="ru-RU" b="1" dirty="0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7)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Коррекционно-развивающей; </a:t>
            </a:r>
          </a:p>
          <a:p>
            <a:pPr marL="0" indent="0">
              <a:buNone/>
            </a:pPr>
            <a:r>
              <a:rPr lang="ru-RU" b="1" dirty="0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8)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Просветительской;</a:t>
            </a:r>
          </a:p>
          <a:p>
            <a:pPr marL="0" indent="0">
              <a:buNone/>
            </a:pPr>
            <a:r>
              <a:rPr lang="ru-RU" b="1" dirty="0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9)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Научно-исследовательской; </a:t>
            </a:r>
          </a:p>
          <a:p>
            <a:pPr marL="0" indent="0">
              <a:buNone/>
            </a:pPr>
            <a:r>
              <a:rPr lang="ru-RU" b="1" dirty="0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10)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Воспитательской;  </a:t>
            </a:r>
          </a:p>
          <a:p>
            <a:pPr marL="0" indent="0">
              <a:buNone/>
            </a:pPr>
            <a:r>
              <a:rPr lang="ru-RU" b="1" dirty="0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11)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Координаторской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3861048"/>
            <a:ext cx="3438525" cy="27987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34162817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107504" y="116632"/>
            <a:ext cx="9036496" cy="6741368"/>
          </a:xfrm>
        </p:spPr>
        <p:txBody>
          <a:bodyPr>
            <a:normAutofit fontScale="70000" lnSpcReduction="20000"/>
          </a:bodyPr>
          <a:lstStyle/>
          <a:p>
            <a:pPr marL="0" indent="0" algn="ctr">
              <a:buNone/>
            </a:pPr>
            <a:r>
              <a:rPr lang="ru-RU" sz="2600" u="sng" dirty="0" smtClean="0">
                <a:latin typeface="Times New Roman" pitchFamily="18" charset="0"/>
                <a:cs typeface="Times New Roman" pitchFamily="18" charset="0"/>
              </a:rPr>
              <a:t>Сформировавшийся </a:t>
            </a:r>
            <a:r>
              <a:rPr lang="ru-RU" sz="2600" u="sng" dirty="0">
                <a:latin typeface="Times New Roman" pitchFamily="18" charset="0"/>
                <a:cs typeface="Times New Roman" pitchFamily="18" charset="0"/>
              </a:rPr>
              <a:t>специалист-дефектолог должен владеть</a:t>
            </a:r>
            <a:r>
              <a:rPr lang="ru-RU" sz="2600" u="sng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0" indent="0">
              <a:buNone/>
            </a:pPr>
            <a:r>
              <a:rPr lang="ru-RU" sz="2600" dirty="0">
                <a:latin typeface="Times New Roman" pitchFamily="18" charset="0"/>
                <a:cs typeface="Times New Roman" pitchFamily="18" charset="0"/>
              </a:rPr>
              <a:t>- умением проводить педагогическое обследование с целью уяснения особенностей хода развития ребенка и подростка, вы­явления имеющихся образовательных достижений;</a:t>
            </a:r>
          </a:p>
          <a:p>
            <a:pPr marL="0" indent="0">
              <a:buNone/>
            </a:pP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sz="2600" dirty="0">
                <a:latin typeface="Times New Roman" pitchFamily="18" charset="0"/>
                <a:cs typeface="Times New Roman" pitchFamily="18" charset="0"/>
              </a:rPr>
              <a:t>методами дифференциальной диагностики для определения типа нарушения (без права постановки клинического и психоло­гического диагноза);</a:t>
            </a:r>
          </a:p>
          <a:p>
            <a:pPr marL="0" indent="0">
              <a:buNone/>
            </a:pP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sz="2600" dirty="0">
                <a:latin typeface="Times New Roman" pitchFamily="18" charset="0"/>
                <a:cs typeface="Times New Roman" pitchFamily="18" charset="0"/>
              </a:rPr>
              <a:t>умением осуществлять педагогическое консультирование де­тей, их родителей, а также педагогов массовых общеобразователь­ных учреждений по проблемам обучения, воспитания, жизнен­ного и профессионального самоопределения воспитанников;</a:t>
            </a:r>
          </a:p>
          <a:p>
            <a:pPr marL="0" indent="0">
              <a:buNone/>
            </a:pP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sz="2600" dirty="0">
                <a:latin typeface="Times New Roman" pitchFamily="18" charset="0"/>
                <a:cs typeface="Times New Roman" pitchFamily="18" charset="0"/>
              </a:rPr>
              <a:t>приемами и способами адаптации и трансформации учебно­го и дидактического материала и образовательных условий в соот­ветствии с возможностями и потребностями детей и 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подростков, имеющих </a:t>
            </a:r>
            <a:r>
              <a:rPr lang="ru-RU" sz="2600" dirty="0">
                <a:latin typeface="Times New Roman" pitchFamily="18" charset="0"/>
                <a:cs typeface="Times New Roman" pitchFamily="18" charset="0"/>
              </a:rPr>
              <a:t>нарушения и отклонения в развитии; умением созда­вать, поддерживать и эффективно использовать специальную об­разовательную среду;</a:t>
            </a:r>
          </a:p>
          <a:p>
            <a:pPr marL="0" indent="0">
              <a:buNone/>
            </a:pP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sz="2600" dirty="0">
                <a:latin typeface="Times New Roman" pitchFamily="18" charset="0"/>
                <a:cs typeface="Times New Roman" pitchFamily="18" charset="0"/>
              </a:rPr>
              <a:t>технологиями и методами обучения и воспитания детей и подростков с особыми образовательными потребностями в раз­личных организационных формах процесса специального образо­вания;</a:t>
            </a:r>
          </a:p>
          <a:p>
            <a:pPr marL="0" indent="0">
              <a:buNone/>
            </a:pP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sz="2600" dirty="0">
                <a:latin typeface="Times New Roman" pitchFamily="18" charset="0"/>
                <a:cs typeface="Times New Roman" pitchFamily="18" charset="0"/>
              </a:rPr>
              <a:t>навыками обеспечения экологически благоприятной, психо­логически и эмоционально комфортной среды во всех подсистемах специального образования и жизнедеятельности воспитанников;</a:t>
            </a:r>
          </a:p>
          <a:p>
            <a:pPr marL="0" indent="0">
              <a:buNone/>
            </a:pP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sz="2600" dirty="0">
                <a:latin typeface="Times New Roman" pitchFamily="18" charset="0"/>
                <a:cs typeface="Times New Roman" pitchFamily="18" charset="0"/>
              </a:rPr>
              <a:t>знаниями приемов профилактики и методов коррекции при­вычек, наносящих ущерб здоровью, а также защиты от неблаго­приятного влияния социальной среды;</a:t>
            </a:r>
          </a:p>
          <a:p>
            <a:pPr marL="0" indent="0">
              <a:buNone/>
            </a:pP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sz="2600" dirty="0">
                <a:latin typeface="Times New Roman" pitchFamily="18" charset="0"/>
                <a:cs typeface="Times New Roman" pitchFamily="18" charset="0"/>
              </a:rPr>
              <a:t>способами оказания психологической помощи в опасных и чрезвычайных ситуациях природного, техногенного и социально­го происхождения;</a:t>
            </a:r>
          </a:p>
          <a:p>
            <a:pPr marL="0" indent="0">
              <a:buNone/>
            </a:pP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sz="2600" dirty="0">
                <a:latin typeface="Times New Roman" pitchFamily="18" charset="0"/>
                <a:cs typeface="Times New Roman" pitchFamily="18" charset="0"/>
              </a:rPr>
              <a:t>организаторскими умениями взаимодействия и сотрудниче­ства с родителями с целью повышения их психологической куль­туры;</a:t>
            </a:r>
          </a:p>
          <a:p>
            <a:pPr marL="0" indent="0">
              <a:buNone/>
            </a:pP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sz="2600" dirty="0">
                <a:latin typeface="Times New Roman" pitchFamily="18" charset="0"/>
                <a:cs typeface="Times New Roman" pitchFamily="18" charset="0"/>
              </a:rPr>
              <a:t>навыками организации и проведения научно-исследователь­ской работы.</a:t>
            </a:r>
          </a:p>
        </p:txBody>
      </p:sp>
    </p:spTree>
    <p:extLst>
      <p:ext uri="{BB962C8B-B14F-4D97-AF65-F5344CB8AC3E}">
        <p14:creationId xmlns:p14="http://schemas.microsoft.com/office/powerpoint/2010/main" val="33093892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14:window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бъект 3"/>
          <p:cNvSpPr>
            <a:spLocks noGrp="1"/>
          </p:cNvSpPr>
          <p:nvPr>
            <p:ph sz="quarter" idx="1"/>
          </p:nvPr>
        </p:nvSpPr>
        <p:spPr>
          <a:xfrm>
            <a:off x="251522" y="620688"/>
            <a:ext cx="8496942" cy="6264696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Педагоги-дефектологи трудятся в специальных образователь­ных учреждениях (дошкольных, школьных, в учреждениях про­фессионального образования), в психолого-медико-социальных, реабилитационных, консультативно-диагностических центрах, психолого-медико-педагогических консультациях, на логопеди­ческих пунктах, а также в образовательных учреждениях общего назначения, в детских домах и школах-интернатах, осуществляя коррекционно-педагогическую работу с разными категориями обу­чающихся и воспитанников; они могут вести индивидуальное обу­чение и воспитание детей с отклонениями в развитии в домаш­них условиях и осуществлять надомное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визитирование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для оказа­ния ранней комплексной помощи семье, имеющей ребенка с на­рушениями развития.</a:t>
            </a:r>
          </a:p>
          <a:p>
            <a:pPr marL="0" indent="0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Заметно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возросла потребность образовательных учреждений об­щего назначения в специальных психологах и педагогах в услови­ях развития интеграции и дифференцированного подхода к уча­щимся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360" y="101920"/>
            <a:ext cx="966663" cy="6682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28757"/>
            <a:ext cx="889016" cy="6145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9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936" y="27254"/>
            <a:ext cx="936104" cy="6471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476628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14:shred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179512" y="0"/>
            <a:ext cx="8496944" cy="6858000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Необходимый уровень профессиональной компетентности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педагога-дефектолога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постоянно поддерживается им как благодаря самообразованию, изучению передового опыта дефектологов-прак­тиков, так и через специально организованное обучение в системе повышения квалификации и переподготовки.</a:t>
            </a:r>
          </a:p>
          <a:p>
            <a:pPr marL="0" indent="0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Повышение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профессиональной квалификации проводится по мере необходимости, но не реже одного раза в пять лет. Важней­шей его задачей является пополнение теоретических знаний и про­фессиональных компетенций специалистов-дефектологов в соот­ветствии с регулярным обновлением, дополнением и совершен­ствованием Государственных образовательных стандартов высше­го профессионального образования, требованиям которых необ­ходимо всегда соответствовать.</a:t>
            </a:r>
          </a:p>
          <a:p>
            <a:pPr marL="0" indent="0">
              <a:buNone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З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анимающиеся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в системе повышения квалификации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дефектологи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могут участвовать в формировании содержания образователь­ных программ в соответствии со своими потребностями и интере­сами и выбирать по согласованию с обучающим подразделением дисциплины для факультативной или индивидуальной формы обучения.</a:t>
            </a:r>
          </a:p>
        </p:txBody>
      </p:sp>
    </p:spTree>
    <p:extLst>
      <p:ext uri="{BB962C8B-B14F-4D97-AF65-F5344CB8AC3E}">
        <p14:creationId xmlns:p14="http://schemas.microsoft.com/office/powerpoint/2010/main" val="5683774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ferris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7584" y="188640"/>
            <a:ext cx="7416824" cy="1008112"/>
          </a:xfrm>
        </p:spPr>
        <p:txBody>
          <a:bodyPr/>
          <a:lstStyle/>
          <a:p>
            <a:pPr algn="ctr"/>
            <a:r>
              <a:rPr lang="ru-RU" b="1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Профессиональная подготовка педагогов-дефектологов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179512" y="1268760"/>
            <a:ext cx="8712968" cy="5400600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Современное педагогическое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образование имеет широкий спектр соответствующих педагогических специальностей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0" indent="0">
              <a:buNone/>
            </a:pPr>
            <a:r>
              <a:rPr lang="ru-RU" b="1" i="1" u="sng" dirty="0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Тифлопедагогика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— получение квалификации педагога для обу­чения слепых и слабовидящих (тифлопедагог);</a:t>
            </a:r>
          </a:p>
          <a:p>
            <a:pPr marL="0" indent="0">
              <a:buNone/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ru-RU" b="1" i="1" u="sng" dirty="0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Сурдопедагогика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— получение квалификации педагога для обу­чения глухих и слабослышащих (сурдопедагог);</a:t>
            </a:r>
          </a:p>
          <a:p>
            <a:pPr marL="0" indent="0">
              <a:buNone/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ru-RU" b="1" i="1" u="sng" dirty="0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Олигофренопедагогика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— получение квалификации педагога для работы с детьми и подростками, имеющими различные виды и формы нарушений умственного развития — от незначительных до самых тяжелых (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олигофренопедагог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);</a:t>
            </a:r>
          </a:p>
          <a:p>
            <a:pPr marL="0" indent="0">
              <a:buNone/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ru-RU" b="1" i="1" u="sng" dirty="0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Логопедия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— получение квалификации педагога, работающего с людьми, имеющими речевые расстройства различного генеза (логопеда,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фониатра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);</a:t>
            </a:r>
          </a:p>
          <a:p>
            <a:pPr marL="0" indent="0">
              <a:buNone/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ru-RU" b="1" i="1" u="sng" dirty="0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Специальная </a:t>
            </a:r>
            <a:r>
              <a:rPr lang="ru-RU" b="1" i="1" u="sng" dirty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дошкольная педагогика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— с квалификацией педаго­га для работы с детьми дошкольного возраста, имеющими откло­нения в развитии;</a:t>
            </a:r>
          </a:p>
          <a:p>
            <a:pPr marL="0" indent="0">
              <a:buNone/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ru-RU" b="1" i="1" u="sng" dirty="0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Специальная </a:t>
            </a:r>
            <a:r>
              <a:rPr lang="ru-RU" b="1" i="1" u="sng" dirty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психология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— с квалификацией психолога для пси­хологического обеспечения и сопровождения людей с ограничен­ными возможностями здоровья и жизнедеятельности.</a:t>
            </a: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88640"/>
            <a:ext cx="1182687" cy="817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328" y="188639"/>
            <a:ext cx="1182687" cy="817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079991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400">
        <p14:honeycomb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180108" y="6928"/>
            <a:ext cx="8568355" cy="6662432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Важнейшими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характеристиками современного образования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педагога-дефектолога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являются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фундаментализация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гуманизация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и стандартизация, а также дедуктивный путь освоения профессии.</a:t>
            </a:r>
          </a:p>
          <a:p>
            <a:pPr marL="0" indent="0">
              <a:buNone/>
            </a:pPr>
            <a:r>
              <a:rPr lang="ru-RU" b="1" i="1" u="sng" dirty="0" err="1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Фундаментализация</a:t>
            </a:r>
            <a:r>
              <a:rPr lang="ru-RU" b="1" i="1" u="sng" dirty="0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предполагает такое построение профессио­нального образования, при котором на основе широкой общена­учной профессиональной подготовки происходит постепенный переход к специализации в области конкретной отрасли знаний (например, логопедии), а затем и к овладению методологией и методами научных исследований в этой сфере.</a:t>
            </a:r>
          </a:p>
          <a:p>
            <a:pPr marL="0" indent="0">
              <a:buNone/>
            </a:pPr>
            <a:r>
              <a:rPr lang="ru-RU" b="1" i="1" u="sng" dirty="0" err="1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Гуманизация</a:t>
            </a:r>
            <a:r>
              <a:rPr lang="ru-RU" b="1" i="1" u="sng" dirty="0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рассматривается как социально-педагогический принцип современной системы образования, который особым образом ориентирует задачи, стоящие перед педагогом. Если раньше главным было передать ученику необходимые знания, то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гумани­зация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требует от учителя всемерного содействия разностороннему развитию и саморазвитию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ребёнка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его социализации и социаль­ной адаптации. Профессиональное образование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педагога-дефектолога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призвано подготовить его к специфике будущей профессио­нальной деятельности в этом направлении.</a:t>
            </a:r>
          </a:p>
          <a:p>
            <a:pPr marL="0" indent="0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Широкий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спектр особых образовательных потребностей, соот­ветствие которым и их удовлетворение предусматривает профес­сиональная деятельность дефектолога, в конечном счете сводится к социальному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адаптированию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человека и интеграции его в соци­ум, к обеспечению ему (с учетом характера ограничений) макси­мально полной социализации и достижения возможно более вы­сокого уровня достойной и независимой жизни.</a:t>
            </a:r>
          </a:p>
          <a:p>
            <a:pPr marL="0" indent="0">
              <a:buNone/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36168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107504" y="116632"/>
            <a:ext cx="8640960" cy="6741368"/>
          </a:xfrm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ru-RU" u="sng" dirty="0">
                <a:latin typeface="Times New Roman" pitchFamily="18" charset="0"/>
                <a:cs typeface="Times New Roman" pitchFamily="18" charset="0"/>
              </a:rPr>
              <a:t>Государственный образовательный стандарт высшего профес­сионального образования устанавливает</a:t>
            </a:r>
            <a:r>
              <a:rPr lang="ru-RU" u="sng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0" indent="0">
              <a:buNone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- структуру (уровни) высшего профессионального образова­ния, документы о высшем образовании;</a:t>
            </a:r>
          </a:p>
          <a:p>
            <a:pPr marL="0" indent="0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общие требования к основным профессиональным образова­тельным программам и условия их реализации;</a:t>
            </a:r>
          </a:p>
          <a:p>
            <a:pPr marL="0" indent="0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нормативы учебной нагрузки студента высшего учебного за­ведения и ее объем;</a:t>
            </a:r>
          </a:p>
          <a:p>
            <a:pPr marL="0" indent="0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академические свободы высшего учебного заведения в опре­делении содержания профессионального образования;</a:t>
            </a:r>
          </a:p>
          <a:p>
            <a:pPr marL="0" indent="0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общие требования к перечню направлений (специальностей) высшего профессионального образования;</a:t>
            </a:r>
          </a:p>
          <a:p>
            <a:pPr marL="0" indent="0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порядок разработки и утверждения государственных требова­ний к минимуму содержания и уровню подготовки выпускников по конкретным направлениям (специальностям) в качестве фе­дерального компонента;</a:t>
            </a:r>
          </a:p>
          <a:p>
            <a:pPr marL="0" indent="0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- правила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государственного контроля за соблюдением требова­ний Государственного образовательного стандарта высшего про­фессионального образования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>
              <a:buNone/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043890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179512" y="0"/>
            <a:ext cx="8496944" cy="674136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Смысловым содержательным центром стандарта образования педагога-дефектолога является основная образовательная програм­ма. 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Основная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образовательная программа предусматривает изуче­ние студентами следующих циклов дисциплин и итоговую госу­дарственную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аттестацию: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ru-RU" b="1" dirty="0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ru-RU" dirty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Общие гуманитарные и социально-экономические дисцип­лины.</a:t>
            </a:r>
          </a:p>
          <a:p>
            <a:pPr marL="0" indent="0">
              <a:buNone/>
            </a:pPr>
            <a:r>
              <a:rPr lang="ru-RU" b="1" dirty="0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b="1" dirty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Общие математические и естественно-научные дисциплины.</a:t>
            </a:r>
          </a:p>
          <a:p>
            <a:pPr marL="0" indent="0">
              <a:buNone/>
            </a:pPr>
            <a:r>
              <a:rPr lang="ru-RU" b="1" dirty="0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3</a:t>
            </a:r>
            <a:r>
              <a:rPr lang="ru-RU" b="1" dirty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Общепрофессиональные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дисциплины.</a:t>
            </a:r>
          </a:p>
          <a:p>
            <a:pPr marL="0" indent="0">
              <a:buNone/>
            </a:pPr>
            <a:r>
              <a:rPr lang="ru-RU" b="1" dirty="0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4</a:t>
            </a:r>
            <a:r>
              <a:rPr lang="ru-RU" b="1" dirty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Дисциплины предметной подготовки (по той или иной от­расли специальной педагогики).</a:t>
            </a:r>
          </a:p>
          <a:p>
            <a:pPr marL="0" indent="0">
              <a:buNone/>
            </a:pPr>
            <a:r>
              <a:rPr lang="ru-RU" b="1" dirty="0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5</a:t>
            </a:r>
            <a:r>
              <a:rPr lang="ru-RU" b="1" dirty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Дисциплины дополнительной специальности (или специа­лизации).</a:t>
            </a:r>
          </a:p>
          <a:p>
            <a:pPr marL="0" indent="0">
              <a:buNone/>
            </a:pPr>
            <a:r>
              <a:rPr lang="ru-RU" b="1" dirty="0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r>
              <a:rPr lang="ru-RU" b="1" dirty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Факультативы.</a:t>
            </a: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1206" y="5252192"/>
            <a:ext cx="2341563" cy="1590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605160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:dissolve/>
      </p:transition>
    </mc:Choice>
    <mc:Fallback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179512" y="0"/>
            <a:ext cx="8856984" cy="6858000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Большое значение в содержании профессионального образо­вания дефектологов имеет практическая деятельность. В разные исторические периоды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объём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практической профессиональной подготовки был различным, и, как показывает опыт, недостаток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её практической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направленности отрицательно сказывался на про­фессиональной компетентности дефектолога.</a:t>
            </a:r>
          </a:p>
          <a:p>
            <a:pPr marL="0" indent="0">
              <a:buNone/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отличие от других педагогических специальностей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дефектологу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надо усвоить ряд умений специального (применительно к детям с ограниченными возможностями в целом) и специфического (применительно к конкретной категории) характера. Неко­торые из этих умений формируются достаточно долго (например, понимание устной речи маленьких глухих детей, навыки различе­ния на слух дефектов речи и др.), обеспечивая необходимый уро­вень профессионализма только в условиях непосредственной и регулярной практической деятельности с той или иной категори­ей детей и подростков с ограниченными возможностями. Все это требует длительного и регулярного педагогического взаимодей­ствия с воспитанниками. Не менее продолжительным и трудоем­ким является процесс формирования навыков воспитательной работы с детьми и подростками, имеющими особые образова­тельные потребности.</a:t>
            </a:r>
          </a:p>
        </p:txBody>
      </p:sp>
    </p:spTree>
    <p:extLst>
      <p:ext uri="{BB962C8B-B14F-4D97-AF65-F5344CB8AC3E}">
        <p14:creationId xmlns:p14="http://schemas.microsoft.com/office/powerpoint/2010/main" val="618131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107504" y="0"/>
            <a:ext cx="8712968" cy="6858000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Современная профессиональная подготовка дефектолога пре­дусматривает обязательное профессиональное воспитание, кото­рое реализуется через индивидуально-личностный подход к сту­денту, через воздействие на его личность не только обучающими средствами, но и привлечением к участию в благотворительных акциях, волонтерской деятельности в специальных (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коррекционных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) учреждениях.</a:t>
            </a:r>
          </a:p>
          <a:p>
            <a:pPr marL="0" indent="0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Большим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воспитывающим потенциалом обладает знакомство студентов с профессиональными традициями, с биографиями выдающихся представителей специальной педагогики, как отече­ственных, так и зарубежных, с судьбами трудовых династий в осваиваемой ими области (например, династия сурдопедагогов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Pay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). Известен воспитывающий эффект творческой атмосферы в «ака­демической среде» высшего учебного заведения, когда в процесс научных поисков и открытий активно вовлекаются и студенты. Именно в такой атмосфере происходит подлинное приобщение будущих педагогов к профессиональным ценностным установкам, у них формируется чувство причастности и преданности избран­ной сфере деятельности.</a:t>
            </a:r>
          </a:p>
          <a:p>
            <a:pPr marL="0" indent="0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последние годы в содержании профессиональной подготовки дефектолога наметились изменения, связанные с развитием ин­теграционных процессов в системе специального образования. В подготовке педагогов на смену ориентации на работу в учрежде­ниях закрытого типа приходят все более заметные тенденции под­готовки специалистов нового типа, способных решать проблемы интегрированного образования детей и подростков с ограничен­ными возможностями и, следовательно, готовых трудиться в уч­реждениях инновационного характера, осваивать иные аспекты деятельности (например, работа в структурах, оказывающих ран­нюю комплексную помощь, работа с детьми, имеющими тяже­лые и множественные нарушения, или с обучающимися на дому). В арсенал профессиональных знаний дефектолога обязательно вхо­дят навыки глубокого и серьезного взаимодействия с родителями и близкими родственниками детей. Определенное место занимает и социально-педагогическая подготовка, так как дефектолог в первую очередь ответственен за создание экологически благопри­ятной социальной микро- и макросреды, в которой существуют и сам ребенок, и члены его семьи.</a:t>
            </a:r>
          </a:p>
        </p:txBody>
      </p:sp>
    </p:spTree>
    <p:extLst>
      <p:ext uri="{BB962C8B-B14F-4D97-AF65-F5344CB8AC3E}">
        <p14:creationId xmlns:p14="http://schemas.microsoft.com/office/powerpoint/2010/main" val="33627616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47725" y="2533537"/>
            <a:ext cx="8280921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ru-RU" sz="4400" b="1" cap="all" spc="0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Спасибо за внимание </a:t>
            </a:r>
            <a:r>
              <a:rPr lang="ru-RU" sz="5400" b="1" cap="all" spc="0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!</a:t>
            </a:r>
            <a:endParaRPr lang="ru-RU" sz="5400" b="1" cap="all" spc="0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5" y="4581128"/>
            <a:ext cx="2066925" cy="2066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7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09531" y="4947"/>
            <a:ext cx="2066925" cy="2066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79475567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Эркер">
  <a:themeElements>
    <a:clrScheme name="Эркер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Эркер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Эркер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216</TotalTime>
  <Words>2052</Words>
  <Application>Microsoft Office PowerPoint</Application>
  <PresentationFormat>Экран (4:3)</PresentationFormat>
  <Paragraphs>92</Paragraphs>
  <Slides>17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18" baseType="lpstr">
      <vt:lpstr>Эркер</vt:lpstr>
      <vt:lpstr> ПРЕЗЕНТАЦИЯ НА ТЕМУ:  СПЕЦИФИКА СОДЕРЖАНИЯ ПРОФЕССИОНАЛЬНОЙ ДЕЯТЕЛЬНОСТИ ДЕФЕКТОЛОГОВ</vt:lpstr>
      <vt:lpstr>ИСТОРИЯ СТАНОВЛЕНИЯ  ПРОФЕССИОНАЛЬНОЙ  ПОДГОТОВКИ ДЕФЕКТОЛОГОВ</vt:lpstr>
      <vt:lpstr>Презентация PowerPoint</vt:lpstr>
      <vt:lpstr>Презентация PowerPoint</vt:lpstr>
      <vt:lpstr>Презентация PowerPoint</vt:lpstr>
      <vt:lpstr>ПРОФЕССИОНАЛЬНАЯ ДЕЯТЕЛЬНОСТЬ ПЕДАГОГА - ДЕФЕКТОЛОГА</vt:lpstr>
      <vt:lpstr>Презентация PowerPoint</vt:lpstr>
      <vt:lpstr>Презентация PowerPoint</vt:lpstr>
      <vt:lpstr>Презентация PowerPoint</vt:lpstr>
      <vt:lpstr>Презентация PowerPoint</vt:lpstr>
      <vt:lpstr>Профессиональная подготовка педагогов-дефектологов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ПРЕЗЕНТАЦИЯ НА ТЕМУ:  СПЕЦИФИКА СОДЕРЖАНИЯ ПРОФЕССИОНАЛЬНОЙ ДЕЯТЕЛЬНОСТИ ДЕФЕКТОЛОГОВ</dc:title>
  <dc:creator>-</dc:creator>
  <cp:lastModifiedBy>-</cp:lastModifiedBy>
  <cp:revision>31</cp:revision>
  <dcterms:created xsi:type="dcterms:W3CDTF">2017-10-09T18:53:30Z</dcterms:created>
  <dcterms:modified xsi:type="dcterms:W3CDTF">2017-10-09T22:38:05Z</dcterms:modified>
</cp:coreProperties>
</file>