
<file path=[Content_Types].xml><?xml version="1.0" encoding="utf-8"?>
<Types xmlns="http://schemas.openxmlformats.org/package/2006/content-types">
  <Default ContentType="image/gif" Extension="gif"/>
  <Default ContentType="application/xml" Extension="xml"/>
  <Default ContentType="image/png" Extension="png"/>
  <Default ContentType="image/jpeg" Extension="jpe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tableStyles+xml" PartName="/ppt/tableStyles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8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1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tags+xml" PartName="/ppt/tags/tag1.xml"/>
  <Override ContentType="application/vnd.openxmlformats-officedocument.presentationml.viewProps+xml" PartName="/ppt/viewProps1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</p:sldIdLst>
  <p:sldSz cy="6858000" cx="9144000"/>
  <p:notesSz cx="6858000" cy="9144000"/>
  <p:custDataLst>
    <p:tags r:id="rId16"/>
  </p:custDataLst>
  <p:defaultTextStyle>
    <a:defPPr lvl="0">
      <a:defRPr lang="ru-RU"/>
    </a:defPPr>
    <a:lvl1pPr defTabSz="914400" eaLnBrk="1" hangingPunct="1" latinLnBrk="0" lvl="0" marL="0" rtl="0" algn="l">
      <a:defRPr kern="1200" sz="1800">
        <a:solidFill>
          <a:schemeClr val="tx1"/>
        </a:solidFill>
        <a:latin typeface="+mn-lt"/>
        <a:ea typeface="+mn-ea"/>
        <a:cs typeface="+mn-cs"/>
      </a:defRPr>
    </a:lvl1pPr>
    <a:lvl2pPr defTabSz="914400" eaLnBrk="1" hangingPunct="1" latinLnBrk="0" lvl="1" marL="457200" rtl="0" algn="l">
      <a:defRPr kern="1200" sz="1800">
        <a:solidFill>
          <a:schemeClr val="tx1"/>
        </a:solidFill>
        <a:latin typeface="+mn-lt"/>
        <a:ea typeface="+mn-ea"/>
        <a:cs typeface="+mn-cs"/>
      </a:defRPr>
    </a:lvl2pPr>
    <a:lvl3pPr defTabSz="914400" eaLnBrk="1" hangingPunct="1" latinLnBrk="0" lvl="2" marL="914400" rtl="0" algn="l">
      <a:defRPr kern="1200" sz="1800">
        <a:solidFill>
          <a:schemeClr val="tx1"/>
        </a:solidFill>
        <a:latin typeface="+mn-lt"/>
        <a:ea typeface="+mn-ea"/>
        <a:cs typeface="+mn-cs"/>
      </a:defRPr>
    </a:lvl3pPr>
    <a:lvl4pPr defTabSz="914400" eaLnBrk="1" hangingPunct="1" latinLnBrk="0" lvl="3" marL="1371600" rtl="0" algn="l">
      <a:defRPr kern="1200" sz="1800">
        <a:solidFill>
          <a:schemeClr val="tx1"/>
        </a:solidFill>
        <a:latin typeface="+mn-lt"/>
        <a:ea typeface="+mn-ea"/>
        <a:cs typeface="+mn-cs"/>
      </a:defRPr>
    </a:lvl4pPr>
    <a:lvl5pPr defTabSz="914400" eaLnBrk="1" hangingPunct="1" latinLnBrk="0" lvl="4" marL="1828800" rtl="0" algn="l">
      <a:defRPr kern="1200" sz="1800">
        <a:solidFill>
          <a:schemeClr val="tx1"/>
        </a:solidFill>
        <a:latin typeface="+mn-lt"/>
        <a:ea typeface="+mn-ea"/>
        <a:cs typeface="+mn-cs"/>
      </a:defRPr>
    </a:lvl5pPr>
    <a:lvl6pPr defTabSz="914400" eaLnBrk="1" hangingPunct="1" latinLnBrk="0" lvl="5" marL="2286000" rtl="0" algn="l">
      <a:defRPr kern="1200" sz="1800">
        <a:solidFill>
          <a:schemeClr val="tx1"/>
        </a:solidFill>
        <a:latin typeface="+mn-lt"/>
        <a:ea typeface="+mn-ea"/>
        <a:cs typeface="+mn-cs"/>
      </a:defRPr>
    </a:lvl6pPr>
    <a:lvl7pPr defTabSz="914400" eaLnBrk="1" hangingPunct="1" latinLnBrk="0" lvl="6" marL="2743200" rtl="0" algn="l">
      <a:defRPr kern="1200" sz="1800">
        <a:solidFill>
          <a:schemeClr val="tx1"/>
        </a:solidFill>
        <a:latin typeface="+mn-lt"/>
        <a:ea typeface="+mn-ea"/>
        <a:cs typeface="+mn-cs"/>
      </a:defRPr>
    </a:lvl7pPr>
    <a:lvl8pPr defTabSz="914400" eaLnBrk="1" hangingPunct="1" latinLnBrk="0" lvl="7" marL="3200400" rtl="0" algn="l">
      <a:defRPr kern="1200" sz="1800">
        <a:solidFill>
          <a:schemeClr val="tx1"/>
        </a:solidFill>
        <a:latin typeface="+mn-lt"/>
        <a:ea typeface="+mn-ea"/>
        <a:cs typeface="+mn-cs"/>
      </a:defRPr>
    </a:lvl8pPr>
    <a:lvl9pPr defTabSz="914400" eaLnBrk="1" hangingPunct="1" latinLnBrk="0" lvl="8" marL="3657600" rtl="0" algn="l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1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1.xml><?xml version="1.0" encoding="utf-8"?>
<a:tblStyleLst xmlns:a="http://schemas.openxmlformats.org/drawingml/2006/main" xmlns:r="http://schemas.openxmlformats.org/officeDocument/2006/relationships" def="{90651C3A-4460-11DB-9652-00E08161165F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cmpd="sng" w="12700">
              <a:solidFill>
                <a:schemeClr val="lt1"/>
              </a:solidFill>
            </a:ln>
          </a:left>
          <a:right>
            <a:ln cmpd="sng" w="12700">
              <a:solidFill>
                <a:schemeClr val="lt1"/>
              </a:solidFill>
            </a:ln>
          </a:right>
          <a:top>
            <a:ln cmpd="sng" w="12700">
              <a:solidFill>
                <a:schemeClr val="lt1"/>
              </a:solidFill>
            </a:ln>
          </a:top>
          <a:bottom>
            <a:ln cmpd="sng" w="12700">
              <a:solidFill>
                <a:schemeClr val="lt1"/>
              </a:solidFill>
            </a:ln>
          </a:bottom>
          <a:insideH>
            <a:ln cmpd="sng" w="12700">
              <a:solidFill>
                <a:schemeClr val="lt1"/>
              </a:solidFill>
            </a:ln>
          </a:insideH>
          <a:insideV>
            <a:ln cmpd="sng" w="12700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cmpd="sng" w="38100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cmpd="sng" w="38100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b="0" g="0" r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b="0" g="0" r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b="0" g="0" r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1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1.xml"/><Relationship Id="rId2" Type="http://schemas.openxmlformats.org/officeDocument/2006/relationships/viewProps" Target="viewProps1.xml"/><Relationship Id="rId3" Type="http://schemas.openxmlformats.org/officeDocument/2006/relationships/presProps" Target="presProps1.xml"/><Relationship Id="rId4" Type="http://schemas.openxmlformats.org/officeDocument/2006/relationships/tableStyles" Target="tableStyles1.xml"/><Relationship Id="rId9" Type="http://schemas.openxmlformats.org/officeDocument/2006/relationships/slide" Target="slides/slide3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6" Type="http://schemas.openxmlformats.org/officeDocument/2006/relationships/tags" Target="tags/tag1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317D7C-34E1-49D8-9E38-BAB26181C97D}" type="datetimeFigureOut">
              <a:rPr lang="ru-RU" smtClean="0"/>
              <a:t>16.10.2016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1061F7-780A-4715-9F18-DFC4EE2FE03B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1061F7-780A-4715-9F18-DFC4EE2FE03B}" type="slidenum">
              <a:rPr lang="ru-RU" smtClean="0"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02FF42D-4957-4C48-BBE6-47E863ED0262}" type="datetimeFigureOut">
              <a:rPr lang="ru-RU" smtClean="0"/>
              <a:pPr/>
              <a:t>16.10.2016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2BB4E55-7C3A-4034-B242-E46E7C66B5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2FF42D-4957-4C48-BBE6-47E863ED0262}" type="datetimeFigureOut">
              <a:rPr lang="ru-RU" smtClean="0"/>
              <a:pPr/>
              <a:t>16.10.2016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BB4E55-7C3A-4034-B242-E46E7C66B5D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2FF42D-4957-4C48-BBE6-47E863ED0262}" type="datetimeFigureOut">
              <a:rPr lang="ru-RU" smtClean="0"/>
              <a:pPr/>
              <a:t>16.10.2016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BB4E55-7C3A-4034-B242-E46E7C66B5D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2FF42D-4957-4C48-BBE6-47E863ED0262}" type="datetimeFigureOut">
              <a:rPr lang="ru-RU" smtClean="0"/>
              <a:pPr/>
              <a:t>16.10.2016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BB4E55-7C3A-4034-B242-E46E7C66B5D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2FF42D-4957-4C48-BBE6-47E863ED0262}" type="datetimeFigureOut">
              <a:rPr lang="ru-RU" smtClean="0"/>
              <a:pPr/>
              <a:t>16.10.2016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BB4E55-7C3A-4034-B242-E46E7C66B5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2FF42D-4957-4C48-BBE6-47E863ED0262}" type="datetimeFigureOut">
              <a:rPr lang="ru-RU" smtClean="0"/>
              <a:pPr/>
              <a:t>16.10.2016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BB4E55-7C3A-4034-B242-E46E7C66B5D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2FF42D-4957-4C48-BBE6-47E863ED0262}" type="datetimeFigureOut">
              <a:rPr lang="ru-RU" smtClean="0"/>
              <a:pPr/>
              <a:t>16.10.2016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BB4E55-7C3A-4034-B242-E46E7C66B5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002FF42D-4957-4C48-BBE6-47E863ED0262}" type="datetimeFigureOut">
              <a:rPr lang="ru-RU" smtClean="0"/>
              <a:pPr/>
              <a:t>16.10.2016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BB4E55-7C3A-4034-B242-E46E7C66B5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02FF42D-4957-4C48-BBE6-47E863ED0262}" type="datetimeFigureOut">
              <a:rPr lang="ru-RU" smtClean="0"/>
              <a:pPr/>
              <a:t>16.10.2016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2BB4E55-7C3A-4034-B242-E46E7C66B5D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2FF42D-4957-4C48-BBE6-47E863ED0262}" type="datetimeFigureOut">
              <a:rPr lang="ru-RU" smtClean="0"/>
              <a:pPr/>
              <a:t>16.10.2016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BB4E55-7C3A-4034-B242-E46E7C66B5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2FF42D-4957-4C48-BBE6-47E863ED0262}" type="datetimeFigureOut">
              <a:rPr lang="ru-RU" smtClean="0"/>
              <a:pPr/>
              <a:t>16.10.2016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BB4E55-7C3A-4034-B242-E46E7C66B5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002FF42D-4957-4C48-BBE6-47E863ED0262}" type="datetimeFigureOut">
              <a:rPr lang="ru-RU" smtClean="0"/>
              <a:pPr/>
              <a:t>16.10.2016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2BB4E55-7C3A-4034-B242-E46E7C66B5D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65" name="Shape 15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6" name="Google Shape;15366;p1"/>
          <p:cNvSpPr txBox="1"/>
          <p:nvPr/>
        </p:nvSpPr>
        <p:spPr>
          <a:xfrm>
            <a:off x="2000232" y="928670"/>
            <a:ext cx="7143900" cy="1470000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-RU" sz="32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rPr>
              <a:t>Презентация к уроку в 8 классе по теме:</a:t>
            </a:r>
            <a:br>
              <a:rPr b="0" i="0" lang="ru-RU" sz="3200" u="none" cap="none" strike="noStrike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rPr>
            </a:br>
            <a:r>
              <a:rPr lang="ru-RU" sz="4400">
                <a:solidFill>
                  <a:schemeClr val="dk1"/>
                </a:solidFill>
                <a:latin typeface="Lucida Sans"/>
                <a:ea typeface="Lucida Sans"/>
                <a:cs typeface="Lucida Sans"/>
                <a:sym typeface="Lucida Sans"/>
              </a:rPr>
              <a:t>Представление целых чисел в компьютере</a:t>
            </a:r>
            <a:endParaRPr b="1" i="0" sz="4400" u="none" cap="none" strike="noStrike">
              <a:solidFill>
                <a:schemeClr val="dk1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357298"/>
            <a:ext cx="8229600" cy="4525963"/>
          </a:xfrm>
        </p:spPr>
        <p:txBody>
          <a:bodyPr/>
          <a:lstStyle/>
          <a:p>
            <a:pPr marL="0" indent="256032" algn="just">
              <a:buNone/>
            </a:pPr>
            <a:r>
              <a:rPr lang="ru-RU" dirty="0" smtClean="0"/>
              <a:t>	Память компьютера представляет собой систему ячеек, каждая из которых состоит из некоторого числа однородных элементов.</a:t>
            </a:r>
          </a:p>
          <a:p>
            <a:pPr marL="0" indent="256032" algn="just">
              <a:buNone/>
            </a:pPr>
            <a:r>
              <a:rPr lang="ru-RU" dirty="0" smtClean="0"/>
              <a:t>	Каждый подобный элемент служит для хранения одного бита – разряда двоичного числа.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Память</a:t>
            </a:r>
            <a:endParaRPr lang="ru-RU" dirty="0"/>
          </a:p>
        </p:txBody>
      </p:sp>
      <p:pic>
        <p:nvPicPr>
          <p:cNvPr id="1026" name="Picture 2" descr="Картинки по запросу ячейка памят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6050" y="4214818"/>
            <a:ext cx="3514725" cy="19716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357298"/>
            <a:ext cx="8229600" cy="4525963"/>
          </a:xfrm>
        </p:spPr>
        <p:txBody>
          <a:bodyPr>
            <a:normAutofit/>
          </a:bodyPr>
          <a:lstStyle/>
          <a:p>
            <a:pPr marL="0" indent="256032" algn="just">
              <a:buNone/>
            </a:pPr>
            <a:r>
              <a:rPr lang="ru-RU" dirty="0" smtClean="0"/>
              <a:t>	Для хранения целых чисел в памяти компьютера используется формат с фиксированной запятой.</a:t>
            </a:r>
          </a:p>
          <a:p>
            <a:pPr marL="0" indent="256032" algn="just">
              <a:buNone/>
            </a:pPr>
            <a:endParaRPr lang="ru-RU" dirty="0" smtClean="0"/>
          </a:p>
          <a:p>
            <a:pPr marL="0" indent="256032" algn="just">
              <a:buNone/>
            </a:pPr>
            <a:endParaRPr lang="ru-RU" dirty="0"/>
          </a:p>
          <a:p>
            <a:pPr marL="0" indent="256032" algn="just">
              <a:buNone/>
            </a:pPr>
            <a:endParaRPr lang="ru-RU" dirty="0" smtClean="0"/>
          </a:p>
          <a:p>
            <a:pPr marL="0" indent="256032" algn="just">
              <a:buNone/>
            </a:pPr>
            <a:endParaRPr lang="ru-RU" dirty="0"/>
          </a:p>
          <a:p>
            <a:pPr marL="0" indent="256032" algn="just">
              <a:buNone/>
            </a:pPr>
            <a:r>
              <a:rPr lang="ru-RU" dirty="0" smtClean="0"/>
              <a:t>	Запятая всегда располагается справа от младшего разряда и фактически вынесена за пределы ячеек.</a:t>
            </a:r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Формат с фиксированной запятой</a:t>
            </a:r>
            <a:endParaRPr lang="ru-RU" dirty="0"/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2857496"/>
            <a:ext cx="5779506" cy="1381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357298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Разрядность представления данных</a:t>
            </a: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00034" y="1928802"/>
          <a:ext cx="8286808" cy="3139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04747"/>
                <a:gridCol w="1898429"/>
                <a:gridCol w="418363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Количество</a:t>
                      </a:r>
                      <a:r>
                        <a:rPr lang="ru-RU" sz="1800" baseline="0" dirty="0" smtClean="0"/>
                        <a:t> бит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Минимальное значение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Максимальное значение</a:t>
                      </a:r>
                      <a:endParaRPr lang="ru-RU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8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0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800" dirty="0" smtClean="0"/>
                        <a:t>255 (2</a:t>
                      </a:r>
                      <a:r>
                        <a:rPr lang="ru-RU" sz="2800" baseline="30000" dirty="0" smtClean="0"/>
                        <a:t>8</a:t>
                      </a:r>
                      <a:r>
                        <a:rPr lang="ru-RU" sz="2800" dirty="0" smtClean="0"/>
                        <a:t>-1)</a:t>
                      </a:r>
                      <a:endParaRPr lang="ru-RU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16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0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800" dirty="0" smtClean="0"/>
                        <a:t>65535 </a:t>
                      </a:r>
                      <a:r>
                        <a:rPr lang="ru-RU" sz="2800" dirty="0" smtClean="0"/>
                        <a:t>(2</a:t>
                      </a:r>
                      <a:r>
                        <a:rPr lang="ru-RU" sz="2800" baseline="30000" dirty="0" smtClean="0"/>
                        <a:t>16</a:t>
                      </a:r>
                      <a:r>
                        <a:rPr lang="ru-RU" sz="2800" dirty="0" smtClean="0"/>
                        <a:t>-1)</a:t>
                      </a:r>
                      <a:endParaRPr lang="ru-RU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32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0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800" dirty="0" smtClean="0"/>
                        <a:t>4294967295 (2</a:t>
                      </a:r>
                      <a:r>
                        <a:rPr lang="ru-RU" sz="2800" baseline="30000" dirty="0" smtClean="0"/>
                        <a:t>32</a:t>
                      </a:r>
                      <a:r>
                        <a:rPr lang="ru-RU" sz="2800" dirty="0" smtClean="0"/>
                        <a:t>-1)</a:t>
                      </a:r>
                      <a:endParaRPr lang="ru-RU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64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0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800" dirty="0" smtClean="0"/>
                        <a:t>18446744073709551615 (2</a:t>
                      </a:r>
                      <a:r>
                        <a:rPr lang="ru-RU" sz="2800" baseline="30000" dirty="0" smtClean="0"/>
                        <a:t>64</a:t>
                      </a:r>
                      <a:r>
                        <a:rPr lang="ru-RU" sz="2800" dirty="0" smtClean="0"/>
                        <a:t>-1)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94</a:t>
            </a:r>
            <a:r>
              <a:rPr lang="ru-RU" baseline="-25000" dirty="0" smtClean="0"/>
              <a:t>10 </a:t>
            </a:r>
            <a:r>
              <a:rPr lang="ru-RU" dirty="0" smtClean="0"/>
              <a:t>– в 8-ми битном представлении</a:t>
            </a:r>
          </a:p>
          <a:p>
            <a:pPr>
              <a:buNone/>
            </a:pPr>
            <a:endParaRPr lang="ru-RU" baseline="-25000" dirty="0"/>
          </a:p>
          <a:p>
            <a:pPr>
              <a:buNone/>
            </a:pPr>
            <a:endParaRPr lang="ru-RU" baseline="-25000" dirty="0" smtClean="0"/>
          </a:p>
          <a:p>
            <a:pPr>
              <a:buNone/>
            </a:pPr>
            <a:endParaRPr lang="ru-RU" baseline="-25000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94</a:t>
            </a:r>
            <a:r>
              <a:rPr lang="ru-RU" baseline="-25000" dirty="0" smtClean="0"/>
              <a:t>10 </a:t>
            </a:r>
            <a:r>
              <a:rPr lang="ru-RU" dirty="0" smtClean="0"/>
              <a:t>– в 16-ми битном представлении</a:t>
            </a:r>
          </a:p>
          <a:p>
            <a:pPr>
              <a:buNone/>
            </a:pPr>
            <a:endParaRPr lang="ru-RU" baseline="-25000" dirty="0"/>
          </a:p>
          <a:p>
            <a:pPr>
              <a:buNone/>
            </a:pPr>
            <a:endParaRPr lang="ru-RU" baseline="-250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Хранение чисел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285852" y="2357430"/>
          <a:ext cx="6096000" cy="518160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0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0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0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42844" y="4643446"/>
          <a:ext cx="8640000" cy="518160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540000"/>
                <a:gridCol w="540000"/>
                <a:gridCol w="540000"/>
                <a:gridCol w="540000"/>
                <a:gridCol w="540000"/>
                <a:gridCol w="540000"/>
                <a:gridCol w="540000"/>
                <a:gridCol w="540000"/>
                <a:gridCol w="680660"/>
                <a:gridCol w="399340"/>
                <a:gridCol w="540000"/>
                <a:gridCol w="540000"/>
                <a:gridCol w="540000"/>
                <a:gridCol w="540000"/>
                <a:gridCol w="540000"/>
                <a:gridCol w="5400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0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0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0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0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0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0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0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0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0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0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0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342900" algn="just">
              <a:buNone/>
            </a:pPr>
            <a:r>
              <a:rPr lang="ru-RU" b="1" i="1" dirty="0" smtClean="0"/>
              <a:t>Прямой код </a:t>
            </a:r>
            <a:r>
              <a:rPr lang="ru-RU" dirty="0" smtClean="0"/>
              <a:t>записи числа служит для хранения положительных, отрицательных чисел и 0. Также для операций с неотрицательными числами.</a:t>
            </a:r>
          </a:p>
          <a:p>
            <a:pPr marL="0" indent="342900" algn="just">
              <a:buNone/>
            </a:pPr>
            <a:r>
              <a:rPr lang="ru-RU" altLang="ru-RU" dirty="0" smtClean="0"/>
              <a:t>При представлении со знаком самый старший (левый) разряд отводится под знак числа, остальные разряды - под само число. </a:t>
            </a:r>
          </a:p>
          <a:p>
            <a:pPr marL="0" indent="342900" algn="just"/>
            <a:endParaRPr lang="ru-RU" dirty="0" smtClean="0"/>
          </a:p>
          <a:p>
            <a:pPr marL="0" indent="342900" algn="just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Прямой код</a:t>
            </a:r>
            <a:endParaRPr lang="ru-RU" b="1" dirty="0"/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357158" y="4786322"/>
            <a:ext cx="8424862" cy="76993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361950" algn="just">
              <a:defRPr/>
            </a:pPr>
            <a:r>
              <a:rPr lang="ru-RU" sz="2200" dirty="0"/>
              <a:t>Если число положительное, то в знаковый разряд помещается </a:t>
            </a:r>
            <a:r>
              <a:rPr lang="ru-RU" sz="2200" b="1" dirty="0"/>
              <a:t>0</a:t>
            </a:r>
            <a:r>
              <a:rPr lang="ru-RU" sz="2200" dirty="0"/>
              <a:t>, если число отрицательное, то </a:t>
            </a:r>
            <a:r>
              <a:rPr lang="ru-RU" sz="2200" b="1" dirty="0"/>
              <a:t>1</a:t>
            </a:r>
            <a:r>
              <a:rPr lang="ru-RU" sz="2200" dirty="0"/>
              <a:t>.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342900" algn="just"/>
            <a:r>
              <a:rPr lang="ru-RU" dirty="0" smtClean="0"/>
              <a:t>75</a:t>
            </a:r>
            <a:r>
              <a:rPr lang="ru-RU" baseline="-25000" dirty="0" smtClean="0"/>
              <a:t>10</a:t>
            </a:r>
          </a:p>
          <a:p>
            <a:pPr marL="0" indent="342900" algn="just"/>
            <a:endParaRPr lang="ru-RU" baseline="-25000" dirty="0" smtClean="0"/>
          </a:p>
          <a:p>
            <a:pPr marL="0" indent="342900" algn="just"/>
            <a:endParaRPr lang="ru-RU" baseline="-25000" dirty="0" smtClean="0"/>
          </a:p>
          <a:p>
            <a:pPr marL="0" indent="342900" algn="just"/>
            <a:endParaRPr lang="ru-RU" baseline="-25000" dirty="0" smtClean="0"/>
          </a:p>
          <a:p>
            <a:pPr marL="0" indent="342900" algn="just"/>
            <a:endParaRPr lang="ru-RU" dirty="0"/>
          </a:p>
          <a:p>
            <a:pPr marL="0" indent="342900" algn="just"/>
            <a:endParaRPr lang="ru-RU" dirty="0" smtClean="0"/>
          </a:p>
          <a:p>
            <a:pPr marL="0" indent="342900" algn="just"/>
            <a:r>
              <a:rPr lang="ru-RU" dirty="0" smtClean="0"/>
              <a:t>-75</a:t>
            </a:r>
            <a:r>
              <a:rPr lang="ru-RU" baseline="-25000" dirty="0" smtClean="0"/>
              <a:t>10</a:t>
            </a:r>
          </a:p>
          <a:p>
            <a:pPr marL="0" indent="342900" algn="just"/>
            <a:endParaRPr lang="ru-RU" dirty="0" smtClean="0"/>
          </a:p>
          <a:p>
            <a:pPr marL="0" indent="342900" algn="just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Прямой код</a:t>
            </a:r>
            <a:endParaRPr lang="ru-RU" b="1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285852" y="2357430"/>
          <a:ext cx="6096000" cy="518160"/>
        </p:xfrm>
        <a:graphic>
          <a:graphicData uri="http://schemas.openxmlformats.org/drawingml/2006/table">
            <a:tbl>
              <a:tblPr firstRow="1" bandRow="1">
                <a:tableStyleId>{638B1855-1B75-4FBE-930C-398BA8C253C6}</a:tableStyleId>
              </a:tblPr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0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0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0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0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285852" y="4429132"/>
          <a:ext cx="6096000" cy="518160"/>
        </p:xfrm>
        <a:graphic>
          <a:graphicData uri="http://schemas.openxmlformats.org/drawingml/2006/table">
            <a:tbl>
              <a:tblPr firstRow="1" bandRow="1">
                <a:tableStyleId>{638B1855-1B75-4FBE-930C-398BA8C253C6}</a:tableStyleId>
              </a:tblPr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0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0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0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1</a:t>
                      </a:r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342900" algn="just">
              <a:buNone/>
            </a:pPr>
            <a:r>
              <a:rPr lang="ru-RU" b="1" i="1" dirty="0" smtClean="0"/>
              <a:t>Дополнительный код </a:t>
            </a:r>
            <a:r>
              <a:rPr lang="ru-RU" dirty="0" smtClean="0"/>
              <a:t>используется для операций над отрицательными числами (позволяет </a:t>
            </a:r>
            <a:r>
              <a:rPr lang="ru-RU" dirty="0"/>
              <a:t>заменить арифметическую операцию вычитания операцией </a:t>
            </a:r>
            <a:r>
              <a:rPr lang="ru-RU" dirty="0" smtClean="0"/>
              <a:t>сложения).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Дополнительный код</a:t>
            </a:r>
            <a:endParaRPr lang="ru-RU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785926"/>
            <a:ext cx="8229600" cy="4525963"/>
          </a:xfrm>
        </p:spPr>
        <p:txBody>
          <a:bodyPr/>
          <a:lstStyle/>
          <a:p>
            <a:pPr marL="0" indent="342900" algn="just">
              <a:buNone/>
            </a:pPr>
            <a:r>
              <a:rPr lang="ru-RU" dirty="0"/>
              <a:t>1. </a:t>
            </a:r>
            <a:r>
              <a:rPr lang="ru-RU" dirty="0" smtClean="0"/>
              <a:t>	 Модуль </a:t>
            </a:r>
            <a:r>
              <a:rPr lang="ru-RU" dirty="0"/>
              <a:t>числа записать в прямом </a:t>
            </a:r>
            <a:r>
              <a:rPr lang="ru-RU" dirty="0" smtClean="0"/>
              <a:t>коде</a:t>
            </a:r>
            <a:r>
              <a:rPr lang="ru-RU" i="1" dirty="0"/>
              <a:t>;</a:t>
            </a:r>
            <a:endParaRPr lang="ru-RU" dirty="0"/>
          </a:p>
          <a:p>
            <a:pPr marL="0" indent="342900" algn="just">
              <a:buNone/>
            </a:pPr>
            <a:r>
              <a:rPr lang="ru-RU" dirty="0"/>
              <a:t>2. </a:t>
            </a:r>
            <a:r>
              <a:rPr lang="ru-RU" dirty="0" smtClean="0"/>
              <a:t>Инвертировать значение битов (все </a:t>
            </a:r>
            <a:r>
              <a:rPr lang="ru-RU" dirty="0"/>
              <a:t>единицы заменить на нули и все нули заменить на единицы</a:t>
            </a:r>
            <a:r>
              <a:rPr lang="ru-RU" dirty="0" smtClean="0"/>
              <a:t>);</a:t>
            </a:r>
            <a:endParaRPr lang="ru-RU" dirty="0"/>
          </a:p>
          <a:p>
            <a:pPr marL="0" indent="342900" algn="just">
              <a:buNone/>
            </a:pPr>
            <a:r>
              <a:rPr lang="ru-RU" dirty="0"/>
              <a:t>3. </a:t>
            </a:r>
            <a:r>
              <a:rPr lang="ru-RU" dirty="0" smtClean="0"/>
              <a:t>К </a:t>
            </a:r>
            <a:r>
              <a:rPr lang="ru-RU" dirty="0"/>
              <a:t>полученному обратному коду прибавить единицу.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Алгоритм получения дополнительного кода</a:t>
            </a:r>
            <a:endParaRPr lang="ru-RU" b="1" dirty="0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 xmlns:mc="http://schemas.openxmlformats.org/markup-compatibility/2006" xmlns:mv="urn:schemas-microsoft-com:mac:vml">
  <p:tag name="may_ignore_ucw" val="true"/>
  <p:tag name="ppt/slides/slide1.xml" val="513027193"/>
  <p:tag name="ppt/slides/slide9.xml" val="3432705682"/>
  <p:tag name="ppt/slides/slide8.xml" val="3730970203"/>
  <p:tag name="ppt/slides/slide7.xml" val="551167634"/>
  <p:tag name="ppt/slides/slide5.xml" val="2502980952"/>
  <p:tag name="ppt/slides/slide6.xml" val="2372990298"/>
  <p:tag name="ppt/slides/slide2.xml" val="2525430938"/>
  <p:tag name="ppt/slides/slide3.xml" val="4278377408"/>
  <p:tag name="ppt/slides/slide4.xml" val="534282649"/>
  <p:tag name="ppt/slideLayouts/slideLayout3.xml" val="3249863293"/>
  <p:tag name="ppt/slideMasters/slideMaster1.xml" val="3060804501"/>
  <p:tag name="ppt/slideLayouts/slideLayout2.xml" val="1216055845"/>
  <p:tag name="ppt/slideLayouts/slideLayout7.xml" val="2592574090"/>
  <p:tag name="ppt/slideLayouts/slideLayout6.xml" val="672610772"/>
  <p:tag name="ppt/slideLayouts/slideLayout5.xml" val="701317725"/>
  <p:tag name="ppt/slideLayouts/slideLayout4.xml" val="2956326178"/>
  <p:tag name="ppt/slideLayouts/slideLayout8.xml" val="997032517"/>
  <p:tag name="ppt/slideLayouts/slideLayout9.xml" val="4214191745"/>
  <p:tag name="ppt/slideLayouts/slideLayout10.xml" val="2196045444"/>
  <p:tag name="ppt/notesSlides/notesSlide1.xml" val="3270339549"/>
  <p:tag name="ppt/slideLayouts/slideLayout1.xml" val="730759898"/>
  <p:tag name="ppt/slideLayouts/slideLayout11.xml" val="2195835500"/>
  <p:tag name="ppt/theme/theme1.xml" val="3006459577"/>
  <p:tag name="ppt/media/image1.jpeg" val="3114202309"/>
  <p:tag name="ppt/theme/theme2.xml" val="2540864423"/>
  <p:tag name="ppt/notesMasters/notesMaster1.xml" val="3420853818"/>
  <p:tag name="ppt/media/image2.gif" val="2654541906"/>
  <p:tag name="ppt/media/image3.png" val="2388712318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Другая 1">
      <a:dk1>
        <a:sysClr val="windowText" lastClr="000000"/>
      </a:dk1>
      <a:lt1>
        <a:sysClr val="window" lastClr="FFFFFF"/>
      </a:lt1>
      <a:dk2>
        <a:srgbClr val="464646"/>
      </a:dk2>
      <a:lt2>
        <a:srgbClr val="79CBDF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