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8" r:id="rId1"/>
  </p:sldMasterIdLst>
  <p:notesMasterIdLst>
    <p:notesMasterId r:id="rId10"/>
  </p:notesMasterIdLst>
  <p:sldIdLst>
    <p:sldId id="256" r:id="rId2"/>
    <p:sldId id="257" r:id="rId3"/>
    <p:sldId id="264" r:id="rId4"/>
    <p:sldId id="259" r:id="rId5"/>
    <p:sldId id="260" r:id="rId6"/>
    <p:sldId id="261" r:id="rId7"/>
    <p:sldId id="262" r:id="rId8"/>
    <p:sldId id="263" r:id="rId9"/>
  </p:sldIdLst>
  <p:sldSz cx="14630400" cy="8229600"/>
  <p:notesSz cx="8229600" cy="14630400"/>
  <p:embeddedFontLst>
    <p:embeddedFont>
      <p:font typeface="Calibri" pitchFamily="34" charset="0"/>
      <p:regular r:id="rId11"/>
      <p:bold r:id="rId12"/>
      <p:italic r:id="rId13"/>
      <p:boldItalic r:id="rId14"/>
    </p:embeddedFont>
    <p:embeddedFont>
      <p:font typeface="Raleway Medium" charset="-52"/>
      <p:regular r:id="rId1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11"/>
    <p:restoredTop sz="94610"/>
  </p:normalViewPr>
  <p:slideViewPr>
    <p:cSldViewPr snapToGrid="0" snapToObjects="1">
      <p:cViewPr>
        <p:scale>
          <a:sx n="30" d="100"/>
          <a:sy n="30" d="100"/>
        </p:scale>
        <p:origin x="-234" y="-168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565525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660900" y="0"/>
            <a:ext cx="3567113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61CD9D-B036-4C12-90D7-24A94B8DE70E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3896975"/>
            <a:ext cx="3565525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699307-4A9E-4BF8-9750-E23686377D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18135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97280" y="2556511"/>
            <a:ext cx="12435840" cy="176403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94560" y="4663440"/>
            <a:ext cx="10241280" cy="21031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3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06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59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12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655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186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717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24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0679-35B2-4C8C-9E1A-FA3F0158DA73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4DB7-DB96-4945-A61C-5B8DCE2C9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0679-35B2-4C8C-9E1A-FA3F0158DA73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4DB7-DB96-4945-A61C-5B8DCE2C9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5701" y="5288281"/>
            <a:ext cx="12435840" cy="1634490"/>
          </a:xfrm>
        </p:spPr>
        <p:txBody>
          <a:bodyPr anchor="t"/>
          <a:lstStyle>
            <a:lvl1pPr algn="l">
              <a:defRPr sz="57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55701" y="3488056"/>
            <a:ext cx="12435840" cy="1800224"/>
          </a:xfrm>
        </p:spPr>
        <p:txBody>
          <a:bodyPr anchor="b"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65311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0622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5933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1244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6555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1866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57177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2488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0679-35B2-4C8C-9E1A-FA3F0158DA73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4DB7-DB96-4945-A61C-5B8DCE2C9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31520" y="1920240"/>
            <a:ext cx="6461760" cy="5431156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7437120" y="1920240"/>
            <a:ext cx="6461760" cy="5431156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0679-35B2-4C8C-9E1A-FA3F0158DA73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4DB7-DB96-4945-A61C-5B8DCE2C9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31520" y="1842136"/>
            <a:ext cx="6464301" cy="767714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53110" indent="0">
              <a:buNone/>
              <a:defRPr sz="2900" b="1"/>
            </a:lvl2pPr>
            <a:lvl3pPr marL="1306220" indent="0">
              <a:buNone/>
              <a:defRPr sz="2600" b="1"/>
            </a:lvl3pPr>
            <a:lvl4pPr marL="1959331" indent="0">
              <a:buNone/>
              <a:defRPr sz="2300" b="1"/>
            </a:lvl4pPr>
            <a:lvl5pPr marL="2612441" indent="0">
              <a:buNone/>
              <a:defRPr sz="2300" b="1"/>
            </a:lvl5pPr>
            <a:lvl6pPr marL="3265551" indent="0">
              <a:buNone/>
              <a:defRPr sz="2300" b="1"/>
            </a:lvl6pPr>
            <a:lvl7pPr marL="3918661" indent="0">
              <a:buNone/>
              <a:defRPr sz="2300" b="1"/>
            </a:lvl7pPr>
            <a:lvl8pPr marL="4571771" indent="0">
              <a:buNone/>
              <a:defRPr sz="2300" b="1"/>
            </a:lvl8pPr>
            <a:lvl9pPr marL="5224882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731520" y="2609850"/>
            <a:ext cx="6464301" cy="4741546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432041" y="1842136"/>
            <a:ext cx="6466840" cy="767714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53110" indent="0">
              <a:buNone/>
              <a:defRPr sz="2900" b="1"/>
            </a:lvl2pPr>
            <a:lvl3pPr marL="1306220" indent="0">
              <a:buNone/>
              <a:defRPr sz="2600" b="1"/>
            </a:lvl3pPr>
            <a:lvl4pPr marL="1959331" indent="0">
              <a:buNone/>
              <a:defRPr sz="2300" b="1"/>
            </a:lvl4pPr>
            <a:lvl5pPr marL="2612441" indent="0">
              <a:buNone/>
              <a:defRPr sz="2300" b="1"/>
            </a:lvl5pPr>
            <a:lvl6pPr marL="3265551" indent="0">
              <a:buNone/>
              <a:defRPr sz="2300" b="1"/>
            </a:lvl6pPr>
            <a:lvl7pPr marL="3918661" indent="0">
              <a:buNone/>
              <a:defRPr sz="2300" b="1"/>
            </a:lvl7pPr>
            <a:lvl8pPr marL="4571771" indent="0">
              <a:buNone/>
              <a:defRPr sz="2300" b="1"/>
            </a:lvl8pPr>
            <a:lvl9pPr marL="5224882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7432041" y="2609850"/>
            <a:ext cx="6466840" cy="4741546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0679-35B2-4C8C-9E1A-FA3F0158DA73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4DB7-DB96-4945-A61C-5B8DCE2C9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0679-35B2-4C8C-9E1A-FA3F0158DA73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4DB7-DB96-4945-A61C-5B8DCE2C9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0679-35B2-4C8C-9E1A-FA3F0158DA73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4DB7-DB96-4945-A61C-5B8DCE2C9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1" y="327660"/>
            <a:ext cx="4813301" cy="1394460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20080" y="327660"/>
            <a:ext cx="8178800" cy="7023736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4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31521" y="1722120"/>
            <a:ext cx="4813301" cy="5629276"/>
          </a:xfrm>
        </p:spPr>
        <p:txBody>
          <a:bodyPr/>
          <a:lstStyle>
            <a:lvl1pPr marL="0" indent="0">
              <a:buNone/>
              <a:defRPr sz="2000"/>
            </a:lvl1pPr>
            <a:lvl2pPr marL="653110" indent="0">
              <a:buNone/>
              <a:defRPr sz="1700"/>
            </a:lvl2pPr>
            <a:lvl3pPr marL="1306220" indent="0">
              <a:buNone/>
              <a:defRPr sz="1400"/>
            </a:lvl3pPr>
            <a:lvl4pPr marL="1959331" indent="0">
              <a:buNone/>
              <a:defRPr sz="1300"/>
            </a:lvl4pPr>
            <a:lvl5pPr marL="2612441" indent="0">
              <a:buNone/>
              <a:defRPr sz="1300"/>
            </a:lvl5pPr>
            <a:lvl6pPr marL="3265551" indent="0">
              <a:buNone/>
              <a:defRPr sz="1300"/>
            </a:lvl6pPr>
            <a:lvl7pPr marL="3918661" indent="0">
              <a:buNone/>
              <a:defRPr sz="1300"/>
            </a:lvl7pPr>
            <a:lvl8pPr marL="4571771" indent="0">
              <a:buNone/>
              <a:defRPr sz="1300"/>
            </a:lvl8pPr>
            <a:lvl9pPr marL="5224882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0679-35B2-4C8C-9E1A-FA3F0158DA73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4DB7-DB96-4945-A61C-5B8DCE2C9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7661" y="5760720"/>
            <a:ext cx="8778240" cy="680086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867661" y="735330"/>
            <a:ext cx="8778240" cy="4937760"/>
          </a:xfrm>
        </p:spPr>
        <p:txBody>
          <a:bodyPr/>
          <a:lstStyle>
            <a:lvl1pPr marL="0" indent="0">
              <a:buNone/>
              <a:defRPr sz="4600"/>
            </a:lvl1pPr>
            <a:lvl2pPr marL="653110" indent="0">
              <a:buNone/>
              <a:defRPr sz="4000"/>
            </a:lvl2pPr>
            <a:lvl3pPr marL="1306220" indent="0">
              <a:buNone/>
              <a:defRPr sz="3400"/>
            </a:lvl3pPr>
            <a:lvl4pPr marL="1959331" indent="0">
              <a:buNone/>
              <a:defRPr sz="2900"/>
            </a:lvl4pPr>
            <a:lvl5pPr marL="2612441" indent="0">
              <a:buNone/>
              <a:defRPr sz="2900"/>
            </a:lvl5pPr>
            <a:lvl6pPr marL="3265551" indent="0">
              <a:buNone/>
              <a:defRPr sz="2900"/>
            </a:lvl6pPr>
            <a:lvl7pPr marL="3918661" indent="0">
              <a:buNone/>
              <a:defRPr sz="2900"/>
            </a:lvl7pPr>
            <a:lvl8pPr marL="4571771" indent="0">
              <a:buNone/>
              <a:defRPr sz="2900"/>
            </a:lvl8pPr>
            <a:lvl9pPr marL="5224882" indent="0">
              <a:buNone/>
              <a:defRPr sz="29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867661" y="6440806"/>
            <a:ext cx="8778240" cy="965834"/>
          </a:xfrm>
        </p:spPr>
        <p:txBody>
          <a:bodyPr/>
          <a:lstStyle>
            <a:lvl1pPr marL="0" indent="0">
              <a:buNone/>
              <a:defRPr sz="2000"/>
            </a:lvl1pPr>
            <a:lvl2pPr marL="653110" indent="0">
              <a:buNone/>
              <a:defRPr sz="1700"/>
            </a:lvl2pPr>
            <a:lvl3pPr marL="1306220" indent="0">
              <a:buNone/>
              <a:defRPr sz="1400"/>
            </a:lvl3pPr>
            <a:lvl4pPr marL="1959331" indent="0">
              <a:buNone/>
              <a:defRPr sz="1300"/>
            </a:lvl4pPr>
            <a:lvl5pPr marL="2612441" indent="0">
              <a:buNone/>
              <a:defRPr sz="1300"/>
            </a:lvl5pPr>
            <a:lvl6pPr marL="3265551" indent="0">
              <a:buNone/>
              <a:defRPr sz="1300"/>
            </a:lvl6pPr>
            <a:lvl7pPr marL="3918661" indent="0">
              <a:buNone/>
              <a:defRPr sz="1300"/>
            </a:lvl7pPr>
            <a:lvl8pPr marL="4571771" indent="0">
              <a:buNone/>
              <a:defRPr sz="1300"/>
            </a:lvl8pPr>
            <a:lvl9pPr marL="5224882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0679-35B2-4C8C-9E1A-FA3F0158DA73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4DB7-DB96-4945-A61C-5B8DCE2C9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0679-35B2-4C8C-9E1A-FA3F0158DA73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4DB7-DB96-4945-A61C-5B8DCE2C9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0607040" y="329566"/>
            <a:ext cx="3291840" cy="702183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31520" y="329566"/>
            <a:ext cx="9631680" cy="702183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0679-35B2-4C8C-9E1A-FA3F0158DA73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74DB7-DB96-4945-A61C-5B8DCE2C9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0" y="329566"/>
            <a:ext cx="13167360" cy="1371600"/>
          </a:xfrm>
          <a:prstGeom prst="rect">
            <a:avLst/>
          </a:prstGeom>
        </p:spPr>
        <p:txBody>
          <a:bodyPr vert="horz" lIns="130622" tIns="65311" rIns="130622" bIns="65311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31520" y="1920240"/>
            <a:ext cx="13167360" cy="5431156"/>
          </a:xfrm>
          <a:prstGeom prst="rect">
            <a:avLst/>
          </a:prstGeom>
        </p:spPr>
        <p:txBody>
          <a:bodyPr vert="horz" lIns="130622" tIns="65311" rIns="130622" bIns="65311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31520" y="7627621"/>
            <a:ext cx="3413760" cy="438150"/>
          </a:xfrm>
          <a:prstGeom prst="rect">
            <a:avLst/>
          </a:prstGeom>
        </p:spPr>
        <p:txBody>
          <a:bodyPr vert="horz" lIns="130622" tIns="65311" rIns="130622" bIns="65311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20679-35B2-4C8C-9E1A-FA3F0158DA73}" type="datetimeFigureOut">
              <a:rPr lang="ru-RU" smtClean="0"/>
              <a:pPr/>
              <a:t>04.12.2024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998720" y="7627621"/>
            <a:ext cx="4632960" cy="438150"/>
          </a:xfrm>
          <a:prstGeom prst="rect">
            <a:avLst/>
          </a:prstGeom>
        </p:spPr>
        <p:txBody>
          <a:bodyPr vert="horz" lIns="130622" tIns="65311" rIns="130622" bIns="65311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485120" y="7627621"/>
            <a:ext cx="3413760" cy="438150"/>
          </a:xfrm>
          <a:prstGeom prst="rect">
            <a:avLst/>
          </a:prstGeom>
        </p:spPr>
        <p:txBody>
          <a:bodyPr vert="horz" lIns="130622" tIns="65311" rIns="130622" bIns="65311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74DB7-DB96-4945-A61C-5B8DCE2C9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3" r:id="rId14"/>
    <p:sldLayoutId id="2147483674" r:id="rId15"/>
    <p:sldLayoutId id="2147483675" r:id="rId16"/>
    <p:sldLayoutId id="2147483676" r:id="rId17"/>
    <p:sldLayoutId id="2147483677" r:id="rId18"/>
  </p:sldLayoutIdLst>
  <p:hf sldNum="0" hdr="0" ftr="0" dt="0"/>
  <p:txStyles>
    <p:titleStyle>
      <a:lvl1pPr algn="ctr" defTabSz="1306220" rtl="0" eaLnBrk="1" latinLnBrk="0" hangingPunct="1">
        <a:spcBef>
          <a:spcPct val="0"/>
        </a:spcBef>
        <a:buNone/>
        <a:defRPr sz="6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9833" indent="-489833" algn="l" defTabSz="1306220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61304" indent="-408194" algn="l" defTabSz="1306220" rtl="0" eaLnBrk="1" latinLnBrk="0" hangingPunct="1">
        <a:spcBef>
          <a:spcPct val="20000"/>
        </a:spcBef>
        <a:buFont typeface="Arial" pitchFamily="34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32776" indent="-326555" algn="l" defTabSz="1306220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85886" indent="-326555" algn="l" defTabSz="1306220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38996" indent="-326555" algn="l" defTabSz="1306220" rtl="0" eaLnBrk="1" latinLnBrk="0" hangingPunct="1">
        <a:spcBef>
          <a:spcPct val="20000"/>
        </a:spcBef>
        <a:buFont typeface="Arial" pitchFamily="34" charset="0"/>
        <a:buChar char="»"/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592106" indent="-326555" algn="l" defTabSz="130622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245216" indent="-326555" algn="l" defTabSz="130622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4898327" indent="-326555" algn="l" defTabSz="130622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551437" indent="-326555" algn="l" defTabSz="130622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3110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06220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59331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12441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65551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18661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1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24882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842629"/>
            <a:ext cx="14630400" cy="33869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1508" y="1383863"/>
            <a:ext cx="11539471" cy="24313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400"/>
              </a:lnSpc>
            </a:pPr>
            <a:r>
              <a:rPr lang="en-US" sz="4400" b="1" dirty="0">
                <a:latin typeface="+mj-lt"/>
                <a:ea typeface="Comfortaa Bold" pitchFamily="34" charset="-122"/>
                <a:cs typeface="Comfortaa Bold" pitchFamily="34" charset="-120"/>
              </a:rPr>
              <a:t>Анализ фрагментов учебных программ по </a:t>
            </a:r>
            <a:r>
              <a:rPr lang="en-US" sz="4400" b="1" dirty="0" err="1">
                <a:latin typeface="+mj-lt"/>
                <a:ea typeface="Comfortaa Bold" pitchFamily="34" charset="-122"/>
                <a:cs typeface="Comfortaa Bold" pitchFamily="34" charset="-120"/>
              </a:rPr>
              <a:t>линии</a:t>
            </a:r>
            <a:r>
              <a:rPr lang="en-US" sz="4400" b="1" dirty="0">
                <a:latin typeface="+mj-lt"/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ru-RU" sz="4400" b="1" dirty="0" smtClean="0">
                <a:latin typeface="+mj-lt"/>
              </a:rPr>
              <a:t>моделирование и формализация </a:t>
            </a:r>
            <a:r>
              <a:rPr lang="en-US" sz="4400" b="1" dirty="0" err="1" smtClean="0">
                <a:latin typeface="+mj-lt"/>
                <a:ea typeface="Comfortaa Bold" pitchFamily="34" charset="-122"/>
                <a:cs typeface="Comfortaa Bold" pitchFamily="34" charset="-120"/>
              </a:rPr>
              <a:t>Босовой</a:t>
            </a:r>
            <a:r>
              <a:rPr lang="en-US" sz="4400" b="1" dirty="0" smtClean="0">
                <a:latin typeface="+mj-lt"/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en-US" sz="4400" b="1" dirty="0">
                <a:latin typeface="+mj-lt"/>
                <a:ea typeface="Comfortaa Bold" pitchFamily="34" charset="-122"/>
                <a:cs typeface="Comfortaa Bold" pitchFamily="34" charset="-120"/>
              </a:rPr>
              <a:t>Л.Л. для 5-9 класса.</a:t>
            </a:r>
            <a:endParaRPr lang="en-US" sz="4400" b="1" dirty="0">
              <a:latin typeface="+mj-lt"/>
            </a:endParaRPr>
          </a:p>
        </p:txBody>
      </p:sp>
      <p:sp>
        <p:nvSpPr>
          <p:cNvPr id="4" name="Text 1"/>
          <p:cNvSpPr/>
          <p:nvPr/>
        </p:nvSpPr>
        <p:spPr>
          <a:xfrm>
            <a:off x="631508" y="5113258"/>
            <a:ext cx="13588989" cy="24857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250"/>
              </a:lnSpc>
            </a:pPr>
            <a:r>
              <a:rPr lang="en-US" sz="28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Программы Босовой Л.Л. </a:t>
            </a:r>
            <a:r>
              <a:rPr lang="en-US" sz="2800" dirty="0" err="1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по</a:t>
            </a:r>
            <a:r>
              <a:rPr lang="en-US" sz="28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</a:t>
            </a:r>
            <a:r>
              <a:rPr lang="ru-RU" sz="2800" dirty="0" smtClean="0"/>
              <a:t>моделированию и формализации </a:t>
            </a:r>
            <a:r>
              <a:rPr lang="en-US" sz="2800" dirty="0" err="1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для</a:t>
            </a:r>
            <a:r>
              <a:rPr lang="en-US" sz="28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</a:t>
            </a:r>
            <a:r>
              <a:rPr lang="en-US" sz="28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5-9 классов направлены на последовательное развитие навыков работы с </a:t>
            </a:r>
            <a:r>
              <a:rPr lang="ru-RU" sz="28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основными типами моделей</a:t>
            </a:r>
            <a:r>
              <a:rPr lang="en-US" sz="28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. </a:t>
            </a:r>
            <a:r>
              <a:rPr lang="en-US" sz="28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Они охватывают широкий спектр задач: от формирования </a:t>
            </a:r>
            <a:r>
              <a:rPr lang="en-US" sz="2800" dirty="0" err="1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базовых</a:t>
            </a:r>
            <a:r>
              <a:rPr lang="en-US" sz="28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</a:t>
            </a:r>
            <a:r>
              <a:rPr lang="ru-RU" sz="28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представлений </a:t>
            </a:r>
            <a:r>
              <a:rPr lang="en-US" sz="2800" dirty="0" err="1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до</a:t>
            </a:r>
            <a:r>
              <a:rPr lang="en-US" sz="28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</a:t>
            </a:r>
            <a:r>
              <a:rPr lang="en-US" sz="28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развития </a:t>
            </a:r>
            <a:r>
              <a:rPr lang="en-US" sz="2800" dirty="0" err="1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сложных</a:t>
            </a:r>
            <a:r>
              <a:rPr lang="en-US" sz="28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</a:t>
            </a:r>
            <a:r>
              <a:rPr lang="en-US" sz="2800" dirty="0" err="1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способностей</a:t>
            </a:r>
            <a:r>
              <a:rPr lang="ru-RU" sz="28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по </a:t>
            </a:r>
            <a:r>
              <a:rPr lang="ru-RU" sz="2800" dirty="0" err="1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можелированию</a:t>
            </a:r>
            <a:r>
              <a:rPr lang="en-US" sz="28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. </a:t>
            </a:r>
            <a:r>
              <a:rPr lang="en-US" sz="2800" dirty="0" err="1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Программы</a:t>
            </a:r>
            <a:r>
              <a:rPr lang="en-US" sz="28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</a:t>
            </a:r>
            <a:r>
              <a:rPr lang="en-US" sz="28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учитывают возрастные особенности учащихся и способствуют </a:t>
            </a:r>
            <a:r>
              <a:rPr lang="en-US" sz="2800" dirty="0" err="1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формированию</a:t>
            </a:r>
            <a:r>
              <a:rPr lang="en-US" sz="28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</a:t>
            </a:r>
            <a:r>
              <a:rPr lang="ru-RU" sz="28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логического </a:t>
            </a:r>
            <a:r>
              <a:rPr lang="en-US" sz="2800" dirty="0" err="1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мышления</a:t>
            </a:r>
            <a:r>
              <a:rPr lang="en-US" sz="28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, </a:t>
            </a:r>
            <a:r>
              <a:rPr lang="en-US" sz="2800" dirty="0" err="1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навыков</a:t>
            </a:r>
            <a:r>
              <a:rPr lang="en-US" sz="28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</a:t>
            </a:r>
            <a:r>
              <a:rPr lang="ru-RU" sz="28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моделирования и</a:t>
            </a:r>
            <a:r>
              <a:rPr lang="en-US" sz="28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</a:t>
            </a:r>
            <a:r>
              <a:rPr lang="en-US" sz="28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использования современных технологий.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0028" y="1"/>
            <a:ext cx="4950372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7075" y="692944"/>
            <a:ext cx="7448788" cy="13454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250"/>
              </a:lnSpc>
              <a:buNone/>
            </a:pPr>
            <a:r>
              <a:rPr lang="en-US" sz="42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Цели и задачи обучения </a:t>
            </a:r>
            <a:r>
              <a:rPr lang="en-US" sz="4200" b="1" dirty="0" err="1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для</a:t>
            </a:r>
            <a:r>
              <a:rPr lang="en-US" sz="42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ru-RU" sz="42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5</a:t>
            </a:r>
            <a:r>
              <a:rPr lang="en-US" sz="42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en-US" sz="4200" b="1" dirty="0" err="1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класс</a:t>
            </a:r>
            <a:r>
              <a:rPr lang="ru-RU" sz="42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а</a:t>
            </a:r>
            <a:endParaRPr lang="en-US" sz="4200" dirty="0"/>
          </a:p>
        </p:txBody>
      </p:sp>
      <p:sp>
        <p:nvSpPr>
          <p:cNvPr id="4" name="Shape 1"/>
          <p:cNvSpPr/>
          <p:nvPr/>
        </p:nvSpPr>
        <p:spPr>
          <a:xfrm>
            <a:off x="507075" y="2337673"/>
            <a:ext cx="544830" cy="544830"/>
          </a:xfrm>
          <a:prstGeom prst="roundRect">
            <a:avLst>
              <a:gd name="adj" fmla="val 66676"/>
            </a:avLst>
          </a:prstGeom>
          <a:solidFill>
            <a:srgbClr val="46464A"/>
          </a:solidFill>
          <a:ln/>
        </p:spPr>
      </p:sp>
      <p:sp>
        <p:nvSpPr>
          <p:cNvPr id="5" name="Text 2"/>
          <p:cNvSpPr/>
          <p:nvPr/>
        </p:nvSpPr>
        <p:spPr>
          <a:xfrm>
            <a:off x="716030" y="2448639"/>
            <a:ext cx="126921" cy="3228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1294077" y="2337673"/>
            <a:ext cx="5453563" cy="6727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600"/>
              </a:lnSpc>
            </a:pPr>
            <a:r>
              <a:rPr lang="ru-RU" sz="2400" b="1" dirty="0" smtClean="0">
                <a:ea typeface="Comfortaa Bold" pitchFamily="34" charset="-122"/>
              </a:rPr>
              <a:t>Знакомство с рабочей средой</a:t>
            </a:r>
            <a:endParaRPr lang="en-US" sz="2400" b="1" dirty="0"/>
          </a:p>
        </p:txBody>
      </p:sp>
      <p:sp>
        <p:nvSpPr>
          <p:cNvPr id="7" name="Text 4"/>
          <p:cNvSpPr/>
          <p:nvPr/>
        </p:nvSpPr>
        <p:spPr>
          <a:xfrm>
            <a:off x="1294078" y="2882503"/>
            <a:ext cx="6661786" cy="13754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050"/>
              </a:lnSpc>
            </a:pPr>
            <a:r>
              <a:rPr lang="ru-RU" sz="2000" dirty="0" smtClean="0"/>
              <a:t>Учащиеся знакомятся с различными средами, </a:t>
            </a:r>
            <a:endParaRPr lang="ru-RU" sz="2000" dirty="0" smtClean="0"/>
          </a:p>
          <a:p>
            <a:pPr>
              <a:lnSpc>
                <a:spcPts val="3050"/>
              </a:lnSpc>
            </a:pPr>
            <a:r>
              <a:rPr lang="ru-RU" sz="2000" dirty="0" smtClean="0"/>
              <a:t>в </a:t>
            </a:r>
            <a:r>
              <a:rPr lang="ru-RU" sz="2000" dirty="0" smtClean="0"/>
              <a:t>которых они будут создавать свои модели.</a:t>
            </a:r>
            <a:endParaRPr lang="en-US" sz="1900" dirty="0"/>
          </a:p>
        </p:txBody>
      </p:sp>
      <p:sp>
        <p:nvSpPr>
          <p:cNvPr id="12" name="Text 0"/>
          <p:cNvSpPr/>
          <p:nvPr/>
        </p:nvSpPr>
        <p:spPr>
          <a:xfrm>
            <a:off x="659474" y="3858340"/>
            <a:ext cx="7448788" cy="13454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250"/>
              </a:lnSpc>
              <a:buNone/>
            </a:pPr>
            <a:r>
              <a:rPr lang="en-US" sz="42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Цели и задачи обучения </a:t>
            </a:r>
            <a:r>
              <a:rPr lang="en-US" sz="4200" b="1" dirty="0" err="1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для</a:t>
            </a:r>
            <a:r>
              <a:rPr lang="en-US" sz="42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ru-RU" sz="42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6</a:t>
            </a:r>
            <a:r>
              <a:rPr lang="en-US" sz="42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en-US" sz="4200" b="1" dirty="0" err="1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класс</a:t>
            </a:r>
            <a:r>
              <a:rPr lang="ru-RU" sz="42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а</a:t>
            </a:r>
            <a:endParaRPr lang="en-US" sz="4200" dirty="0"/>
          </a:p>
        </p:txBody>
      </p:sp>
      <p:sp>
        <p:nvSpPr>
          <p:cNvPr id="13" name="Shape 1"/>
          <p:cNvSpPr/>
          <p:nvPr/>
        </p:nvSpPr>
        <p:spPr>
          <a:xfrm>
            <a:off x="659473" y="5503070"/>
            <a:ext cx="544830" cy="544830"/>
          </a:xfrm>
          <a:prstGeom prst="roundRect">
            <a:avLst>
              <a:gd name="adj" fmla="val 66676"/>
            </a:avLst>
          </a:prstGeom>
          <a:solidFill>
            <a:srgbClr val="46464A"/>
          </a:solidFill>
          <a:ln/>
        </p:spPr>
      </p:sp>
      <p:sp>
        <p:nvSpPr>
          <p:cNvPr id="16" name="Text 2"/>
          <p:cNvSpPr/>
          <p:nvPr/>
        </p:nvSpPr>
        <p:spPr>
          <a:xfrm>
            <a:off x="868428" y="5614036"/>
            <a:ext cx="126921" cy="3228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endParaRPr lang="en-US" sz="2500" dirty="0"/>
          </a:p>
        </p:txBody>
      </p:sp>
      <p:sp>
        <p:nvSpPr>
          <p:cNvPr id="18" name="Text 3"/>
          <p:cNvSpPr/>
          <p:nvPr/>
        </p:nvSpPr>
        <p:spPr>
          <a:xfrm>
            <a:off x="1446475" y="5503070"/>
            <a:ext cx="5453563" cy="6727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600"/>
              </a:lnSpc>
            </a:pPr>
            <a:r>
              <a:rPr lang="en-US" sz="2400" b="1" dirty="0" err="1" smtClean="0">
                <a:ea typeface="Comfortaa Bold" pitchFamily="34" charset="-122"/>
                <a:cs typeface="Comfortaa Bold" pitchFamily="34" charset="-120"/>
              </a:rPr>
              <a:t>Формирование</a:t>
            </a:r>
            <a:r>
              <a:rPr lang="en-US" sz="2400" b="1" dirty="0" smtClean="0"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ru-RU" sz="2400" b="1" dirty="0" smtClean="0"/>
              <a:t>базового представления </a:t>
            </a:r>
            <a:endParaRPr lang="en-US" sz="2400" b="1" dirty="0"/>
          </a:p>
        </p:txBody>
      </p:sp>
      <p:sp>
        <p:nvSpPr>
          <p:cNvPr id="19" name="Text 4"/>
          <p:cNvSpPr/>
          <p:nvPr/>
        </p:nvSpPr>
        <p:spPr>
          <a:xfrm>
            <a:off x="1446475" y="6321030"/>
            <a:ext cx="7476807" cy="13754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050"/>
              </a:lnSpc>
            </a:pPr>
            <a:r>
              <a:rPr lang="ru-RU" sz="2000" dirty="0" smtClean="0"/>
              <a:t>Основной акцент делается на формировании базового представления о моделировании, формах записи и типах моделей. Учащиеся учатся анализировать и создавать простейшие модели.</a:t>
            </a:r>
            <a:r>
              <a:rPr lang="ru-RU" sz="2000" dirty="0" smtClean="0"/>
              <a:t>.</a:t>
            </a:r>
            <a:endParaRPr lang="en-US" sz="1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0028" y="1"/>
            <a:ext cx="4950372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7075" y="692944"/>
            <a:ext cx="7448788" cy="13454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250"/>
              </a:lnSpc>
              <a:buNone/>
            </a:pPr>
            <a:r>
              <a:rPr lang="en-US" sz="42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Цели и задачи обучения </a:t>
            </a:r>
            <a:r>
              <a:rPr lang="en-US" sz="4200" b="1" dirty="0" err="1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для</a:t>
            </a:r>
            <a:r>
              <a:rPr lang="en-US" sz="42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ru-RU" sz="42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9</a:t>
            </a:r>
            <a:r>
              <a:rPr lang="en-US" sz="42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en-US" sz="4200" b="1" dirty="0" err="1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класс</a:t>
            </a:r>
            <a:r>
              <a:rPr lang="ru-RU" sz="42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а</a:t>
            </a:r>
            <a:endParaRPr lang="en-US" sz="4200" dirty="0"/>
          </a:p>
        </p:txBody>
      </p:sp>
      <p:sp>
        <p:nvSpPr>
          <p:cNvPr id="6" name="Text 3"/>
          <p:cNvSpPr/>
          <p:nvPr/>
        </p:nvSpPr>
        <p:spPr>
          <a:xfrm>
            <a:off x="948509" y="2775937"/>
            <a:ext cx="7448788" cy="87678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600"/>
              </a:lnSpc>
            </a:pPr>
            <a:r>
              <a:rPr lang="ru-RU" sz="2800" b="1" dirty="0" smtClean="0">
                <a:ea typeface="Comfortaa Bold" pitchFamily="34" charset="-122"/>
                <a:cs typeface="Comfortaa Bold" pitchFamily="34" charset="-120"/>
              </a:rPr>
              <a:t>Углубленное познание основ </a:t>
            </a:r>
            <a:r>
              <a:rPr lang="ru-RU" sz="2800" b="1" dirty="0" smtClean="0">
                <a:ea typeface="Comfortaa Bold" pitchFamily="34" charset="-122"/>
                <a:cs typeface="Comfortaa Bold" pitchFamily="34" charset="-120"/>
              </a:rPr>
              <a:t>моделирования</a:t>
            </a:r>
            <a:endParaRPr lang="en-US" sz="2800" b="1" dirty="0"/>
          </a:p>
        </p:txBody>
      </p:sp>
      <p:sp>
        <p:nvSpPr>
          <p:cNvPr id="7" name="Text 4"/>
          <p:cNvSpPr/>
          <p:nvPr/>
        </p:nvSpPr>
        <p:spPr>
          <a:xfrm>
            <a:off x="507075" y="3982605"/>
            <a:ext cx="8668455" cy="20890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/>
            <a:r>
              <a:rPr lang="ru-RU" sz="2800" dirty="0" smtClean="0"/>
              <a:t>Происходит </a:t>
            </a:r>
            <a:r>
              <a:rPr lang="ru-RU" sz="2800" dirty="0" smtClean="0"/>
              <a:t>изучение знаковых моделей,  графических информационных моделей, табличных информационных  моделей, Баз Данных и СУБД..</a:t>
            </a:r>
            <a:endParaRPr lang="ru-RU" sz="2800" dirty="0"/>
          </a:p>
        </p:txBody>
      </p:sp>
      <p:sp>
        <p:nvSpPr>
          <p:cNvPr id="12" name="Shape 1"/>
          <p:cNvSpPr/>
          <p:nvPr/>
        </p:nvSpPr>
        <p:spPr>
          <a:xfrm>
            <a:off x="298121" y="2664971"/>
            <a:ext cx="544830" cy="544830"/>
          </a:xfrm>
          <a:prstGeom prst="roundRect">
            <a:avLst>
              <a:gd name="adj" fmla="val 66676"/>
            </a:avLst>
          </a:prstGeom>
          <a:solidFill>
            <a:srgbClr val="46464A"/>
          </a:solidFill>
          <a:ln/>
        </p:spPr>
      </p:sp>
      <p:sp>
        <p:nvSpPr>
          <p:cNvPr id="13" name="Text 2"/>
          <p:cNvSpPr/>
          <p:nvPr/>
        </p:nvSpPr>
        <p:spPr>
          <a:xfrm>
            <a:off x="507076" y="2775937"/>
            <a:ext cx="126921" cy="3228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250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1</a:t>
            </a:r>
            <a:endParaRPr lang="en-US" sz="2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2150" y="1"/>
            <a:ext cx="3898250" cy="8229600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864037" y="666093"/>
            <a:ext cx="10260687" cy="685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400"/>
              </a:lnSpc>
              <a:buNone/>
            </a:pPr>
            <a:r>
              <a:rPr lang="en-US" sz="43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Содержание учебного материала</a:t>
            </a:r>
            <a:endParaRPr lang="en-US" sz="4300" dirty="0"/>
          </a:p>
        </p:txBody>
      </p:sp>
      <p:sp>
        <p:nvSpPr>
          <p:cNvPr id="3" name="Text 1"/>
          <p:cNvSpPr/>
          <p:nvPr/>
        </p:nvSpPr>
        <p:spPr>
          <a:xfrm>
            <a:off x="864037" y="1743193"/>
            <a:ext cx="2743200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ru-RU" sz="215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5</a:t>
            </a:r>
            <a:r>
              <a:rPr lang="en-US" sz="215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en-US" sz="2150" b="1" dirty="0" err="1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класс</a:t>
            </a:r>
            <a:endParaRPr lang="en-US" sz="2150" dirty="0"/>
          </a:p>
        </p:txBody>
      </p:sp>
      <p:sp>
        <p:nvSpPr>
          <p:cNvPr id="4" name="Text 2"/>
          <p:cNvSpPr/>
          <p:nvPr/>
        </p:nvSpPr>
        <p:spPr>
          <a:xfrm>
            <a:off x="864037" y="2332910"/>
            <a:ext cx="9415080" cy="725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/>
            <a:r>
              <a:rPr lang="ru-RU" sz="2000" dirty="0" smtClean="0"/>
              <a:t>работа с </a:t>
            </a:r>
            <a:r>
              <a:rPr lang="ru-RU" sz="2000" dirty="0" err="1" smtClean="0"/>
              <a:t>с</a:t>
            </a:r>
            <a:r>
              <a:rPr lang="ru-RU" sz="2000" dirty="0" smtClean="0"/>
              <a:t> таблицами, текстовым и графическим редакторами.</a:t>
            </a:r>
            <a:endParaRPr lang="ru-RU" sz="2000" dirty="0"/>
          </a:p>
        </p:txBody>
      </p:sp>
      <p:sp>
        <p:nvSpPr>
          <p:cNvPr id="5" name="Text 3"/>
          <p:cNvSpPr/>
          <p:nvPr/>
        </p:nvSpPr>
        <p:spPr>
          <a:xfrm>
            <a:off x="864037" y="3570208"/>
            <a:ext cx="2743200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ru-RU" sz="215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6 </a:t>
            </a:r>
            <a:r>
              <a:rPr lang="en-US" sz="2150" b="1" dirty="0" err="1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класс</a:t>
            </a:r>
            <a:endParaRPr lang="en-US" sz="2150" dirty="0"/>
          </a:p>
        </p:txBody>
      </p:sp>
      <p:sp>
        <p:nvSpPr>
          <p:cNvPr id="6" name="Text 4"/>
          <p:cNvSpPr/>
          <p:nvPr/>
        </p:nvSpPr>
        <p:spPr>
          <a:xfrm>
            <a:off x="864037" y="4159925"/>
            <a:ext cx="9415080" cy="10426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/>
            <a:r>
              <a:rPr lang="ru-RU" sz="2000" dirty="0" smtClean="0"/>
              <a:t>Рассматриваются основы работы с  основными типами моделей</a:t>
            </a:r>
            <a:endParaRPr lang="ru-RU" sz="2000" dirty="0"/>
          </a:p>
        </p:txBody>
      </p:sp>
      <p:sp>
        <p:nvSpPr>
          <p:cNvPr id="8" name="Text 3"/>
          <p:cNvSpPr/>
          <p:nvPr/>
        </p:nvSpPr>
        <p:spPr>
          <a:xfrm>
            <a:off x="864037" y="5202621"/>
            <a:ext cx="2743200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ru-RU" sz="215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9 </a:t>
            </a:r>
            <a:r>
              <a:rPr lang="en-US" sz="2150" b="1" dirty="0" err="1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класс</a:t>
            </a:r>
            <a:endParaRPr lang="en-US" sz="2150" dirty="0"/>
          </a:p>
        </p:txBody>
      </p:sp>
      <p:sp>
        <p:nvSpPr>
          <p:cNvPr id="10" name="Text 4"/>
          <p:cNvSpPr/>
          <p:nvPr/>
        </p:nvSpPr>
        <p:spPr>
          <a:xfrm>
            <a:off x="864037" y="6020255"/>
            <a:ext cx="9415080" cy="14525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/>
            <a:r>
              <a:rPr lang="ru-RU" sz="2000" dirty="0" smtClean="0"/>
              <a:t>Более подробное изучение материала  </a:t>
            </a:r>
            <a:r>
              <a:rPr lang="ru-RU" sz="2000" dirty="0" smtClean="0"/>
              <a:t>темы  моделирования и формализации, такие как знаковые модели,  графические и табличные информационные  модели, Базы Данных и СУБД..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0"/>
          <p:cNvSpPr/>
          <p:nvPr/>
        </p:nvSpPr>
        <p:spPr>
          <a:xfrm>
            <a:off x="864037" y="679013"/>
            <a:ext cx="916283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400"/>
              </a:lnSpc>
              <a:buNone/>
            </a:pPr>
            <a:r>
              <a:rPr lang="en-US" sz="44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Методы и формы обучения</a:t>
            </a:r>
            <a:endParaRPr lang="en-US" sz="4400" dirty="0"/>
          </a:p>
        </p:txBody>
      </p:sp>
      <p:sp>
        <p:nvSpPr>
          <p:cNvPr id="6" name="Text 1"/>
          <p:cNvSpPr/>
          <p:nvPr/>
        </p:nvSpPr>
        <p:spPr>
          <a:xfrm>
            <a:off x="864037" y="5404009"/>
            <a:ext cx="2743200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ru-RU" sz="24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9</a:t>
            </a:r>
            <a:r>
              <a:rPr lang="en-US" sz="24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en-US" sz="2400" b="1" dirty="0" err="1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класс</a:t>
            </a:r>
            <a:endParaRPr lang="en-US" sz="2400" dirty="0"/>
          </a:p>
        </p:txBody>
      </p:sp>
      <p:sp>
        <p:nvSpPr>
          <p:cNvPr id="7" name="Text 2"/>
          <p:cNvSpPr/>
          <p:nvPr/>
        </p:nvSpPr>
        <p:spPr>
          <a:xfrm>
            <a:off x="864037" y="2372915"/>
            <a:ext cx="9162832" cy="87478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/>
            <a:r>
              <a:rPr lang="ru-RU" sz="2400" dirty="0" smtClean="0"/>
              <a:t>Применяются традиционные методы (лекции, чтение, обсуждение), а также игровые и интерактивные формы (групповые работы, ролевые игры).</a:t>
            </a:r>
            <a:endParaRPr lang="ru-RU" sz="2400" dirty="0" smtClean="0"/>
          </a:p>
        </p:txBody>
      </p:sp>
      <p:sp>
        <p:nvSpPr>
          <p:cNvPr id="9" name="Text 3"/>
          <p:cNvSpPr/>
          <p:nvPr/>
        </p:nvSpPr>
        <p:spPr>
          <a:xfrm>
            <a:off x="864037" y="3675697"/>
            <a:ext cx="2743200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ru-RU" sz="24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5</a:t>
            </a:r>
            <a:r>
              <a:rPr lang="en-US" sz="24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en-US" sz="2400" b="1" dirty="0" err="1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класс</a:t>
            </a:r>
            <a:endParaRPr lang="en-US" sz="2400" dirty="0"/>
          </a:p>
        </p:txBody>
      </p:sp>
      <p:sp>
        <p:nvSpPr>
          <p:cNvPr id="10" name="Text 4"/>
          <p:cNvSpPr/>
          <p:nvPr/>
        </p:nvSpPr>
        <p:spPr>
          <a:xfrm>
            <a:off x="864037" y="4166711"/>
            <a:ext cx="9162832" cy="12372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/>
            <a:r>
              <a:rPr lang="ru-RU" sz="2400" dirty="0" smtClean="0"/>
              <a:t>Применяются традиционные методы (лекции, чтение, обсуждение), а также игровые и интерактивные формы (групповые работы, ролевые игры), использование технологий (например, работа с компьютером).</a:t>
            </a:r>
            <a:endParaRPr lang="ru-RU" sz="2400" dirty="0"/>
          </a:p>
        </p:txBody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2150" y="1"/>
            <a:ext cx="3898250" cy="8229600"/>
          </a:xfrm>
          <a:prstGeom prst="rect">
            <a:avLst/>
          </a:prstGeom>
        </p:spPr>
      </p:pic>
      <p:sp>
        <p:nvSpPr>
          <p:cNvPr id="13" name="Text 1"/>
          <p:cNvSpPr/>
          <p:nvPr/>
        </p:nvSpPr>
        <p:spPr>
          <a:xfrm>
            <a:off x="864037" y="2030015"/>
            <a:ext cx="2895600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ru-RU" sz="24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5</a:t>
            </a:r>
            <a:r>
              <a:rPr lang="en-US" sz="2400" b="1" dirty="0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 </a:t>
            </a:r>
            <a:r>
              <a:rPr lang="en-US" sz="2400" b="1" dirty="0" err="1" smtClean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класс</a:t>
            </a:r>
            <a:endParaRPr lang="en-US" sz="2400" dirty="0"/>
          </a:p>
        </p:txBody>
      </p:sp>
      <p:sp>
        <p:nvSpPr>
          <p:cNvPr id="14" name="Text 4"/>
          <p:cNvSpPr/>
          <p:nvPr/>
        </p:nvSpPr>
        <p:spPr>
          <a:xfrm>
            <a:off x="864037" y="5746909"/>
            <a:ext cx="9162832" cy="15801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/>
            <a:r>
              <a:rPr lang="ru-RU" sz="2400" dirty="0" smtClean="0"/>
              <a:t>Применяются традиционные методы (лекции, чтение, обсуждение), а также игровые и интерактивные формы (групповые работы), использование технологий (например, работа с компьютером).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0"/>
          <p:cNvSpPr/>
          <p:nvPr/>
        </p:nvSpPr>
        <p:spPr>
          <a:xfrm>
            <a:off x="864037" y="786170"/>
            <a:ext cx="7415927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400"/>
              </a:lnSpc>
              <a:buNone/>
            </a:pPr>
            <a:r>
              <a:rPr lang="en-US" sz="43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Оценка и контроль знаний</a:t>
            </a:r>
            <a:endParaRPr lang="en-US" sz="4300" dirty="0"/>
          </a:p>
        </p:txBody>
      </p:sp>
      <p:sp>
        <p:nvSpPr>
          <p:cNvPr id="5" name="Shape 1"/>
          <p:cNvSpPr/>
          <p:nvPr/>
        </p:nvSpPr>
        <p:spPr>
          <a:xfrm>
            <a:off x="864037" y="2528054"/>
            <a:ext cx="7415927" cy="4915376"/>
          </a:xfrm>
          <a:prstGeom prst="roundRect">
            <a:avLst>
              <a:gd name="adj" fmla="val 7534"/>
            </a:avLst>
          </a:prstGeom>
          <a:noFill/>
          <a:ln w="15240">
            <a:solidFill>
              <a:srgbClr val="FFFFFF">
                <a:alpha val="24000"/>
              </a:srgbClr>
            </a:solidFill>
            <a:prstDash val="solid"/>
          </a:ln>
        </p:spPr>
      </p:sp>
      <p:sp>
        <p:nvSpPr>
          <p:cNvPr id="6" name="Shape 2"/>
          <p:cNvSpPr/>
          <p:nvPr/>
        </p:nvSpPr>
        <p:spPr>
          <a:xfrm>
            <a:off x="879277" y="2543294"/>
            <a:ext cx="7384613" cy="706517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7" name="Text 3"/>
          <p:cNvSpPr/>
          <p:nvPr/>
        </p:nvSpPr>
        <p:spPr>
          <a:xfrm>
            <a:off x="1126927" y="2699028"/>
            <a:ext cx="196381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Классы</a:t>
            </a:r>
            <a:endParaRPr lang="en-US" sz="1900" dirty="0"/>
          </a:p>
        </p:txBody>
      </p:sp>
      <p:sp>
        <p:nvSpPr>
          <p:cNvPr id="8" name="Text 4"/>
          <p:cNvSpPr/>
          <p:nvPr/>
        </p:nvSpPr>
        <p:spPr>
          <a:xfrm>
            <a:off x="3591997" y="2699028"/>
            <a:ext cx="196000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Формы оценки</a:t>
            </a:r>
            <a:endParaRPr lang="en-US" sz="1900" dirty="0"/>
          </a:p>
        </p:txBody>
      </p:sp>
      <p:sp>
        <p:nvSpPr>
          <p:cNvPr id="9" name="Text 5"/>
          <p:cNvSpPr/>
          <p:nvPr/>
        </p:nvSpPr>
        <p:spPr>
          <a:xfrm>
            <a:off x="6053257" y="2699028"/>
            <a:ext cx="196381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Фокус оценки</a:t>
            </a:r>
            <a:endParaRPr lang="en-US" sz="1900" dirty="0"/>
          </a:p>
        </p:txBody>
      </p:sp>
      <p:sp>
        <p:nvSpPr>
          <p:cNvPr id="10" name="Shape 6"/>
          <p:cNvSpPr/>
          <p:nvPr/>
        </p:nvSpPr>
        <p:spPr>
          <a:xfrm>
            <a:off x="879277" y="3249811"/>
            <a:ext cx="7384613" cy="1891665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1" name="Text 7"/>
          <p:cNvSpPr/>
          <p:nvPr/>
        </p:nvSpPr>
        <p:spPr>
          <a:xfrm>
            <a:off x="1126927" y="3405545"/>
            <a:ext cx="196381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ru-RU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5-</a:t>
            </a:r>
            <a:r>
              <a:rPr lang="en-US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6</a:t>
            </a:r>
            <a:endParaRPr lang="en-US" sz="1900" dirty="0"/>
          </a:p>
        </p:txBody>
      </p:sp>
      <p:sp>
        <p:nvSpPr>
          <p:cNvPr id="12" name="Text 8"/>
          <p:cNvSpPr/>
          <p:nvPr/>
        </p:nvSpPr>
        <p:spPr>
          <a:xfrm>
            <a:off x="3591997" y="3405545"/>
            <a:ext cx="1960007" cy="15801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Тесты, устные ответы, творческие задания</a:t>
            </a:r>
            <a:endParaRPr lang="en-US" sz="1900" dirty="0"/>
          </a:p>
        </p:txBody>
      </p:sp>
      <p:sp>
        <p:nvSpPr>
          <p:cNvPr id="13" name="Text 9"/>
          <p:cNvSpPr/>
          <p:nvPr/>
        </p:nvSpPr>
        <p:spPr>
          <a:xfrm>
            <a:off x="6053257" y="3405545"/>
            <a:ext cx="1963817" cy="11851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Базовые навыки работы с </a:t>
            </a:r>
            <a:r>
              <a:rPr lang="ru-RU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моделями</a:t>
            </a:r>
            <a:endParaRPr lang="en-US" sz="1900" dirty="0"/>
          </a:p>
        </p:txBody>
      </p:sp>
      <p:sp>
        <p:nvSpPr>
          <p:cNvPr id="14" name="Shape 10"/>
          <p:cNvSpPr/>
          <p:nvPr/>
        </p:nvSpPr>
        <p:spPr>
          <a:xfrm>
            <a:off x="879277" y="5141476"/>
            <a:ext cx="7384613" cy="2286714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5" name="Text 11"/>
          <p:cNvSpPr/>
          <p:nvPr/>
        </p:nvSpPr>
        <p:spPr>
          <a:xfrm>
            <a:off x="1126927" y="5297210"/>
            <a:ext cx="196381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9</a:t>
            </a:r>
            <a:endParaRPr lang="en-US" sz="1900" dirty="0"/>
          </a:p>
        </p:txBody>
      </p:sp>
      <p:sp>
        <p:nvSpPr>
          <p:cNvPr id="16" name="Text 12"/>
          <p:cNvSpPr/>
          <p:nvPr/>
        </p:nvSpPr>
        <p:spPr>
          <a:xfrm>
            <a:off x="3591997" y="5297210"/>
            <a:ext cx="1960007" cy="197524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Контрольные работы, проекты, рефераты, презентации</a:t>
            </a:r>
            <a:endParaRPr lang="en-US" sz="1900" dirty="0"/>
          </a:p>
        </p:txBody>
      </p:sp>
      <p:sp>
        <p:nvSpPr>
          <p:cNvPr id="17" name="Text 13"/>
          <p:cNvSpPr/>
          <p:nvPr/>
        </p:nvSpPr>
        <p:spPr>
          <a:xfrm>
            <a:off x="6053257" y="5297210"/>
            <a:ext cx="1963817" cy="15801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Умение анализировать и </a:t>
            </a:r>
            <a:r>
              <a:rPr lang="ru-RU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создавать </a:t>
            </a:r>
            <a:r>
              <a:rPr lang="ru-RU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модели</a:t>
            </a:r>
            <a:endParaRPr lang="ru-RU" sz="1900" dirty="0" smtClean="0">
              <a:latin typeface="Raleway Medium" pitchFamily="34" charset="0"/>
              <a:ea typeface="Raleway Medium" pitchFamily="34" charset="-122"/>
              <a:cs typeface="Raleway Medium" pitchFamily="34" charset="-120"/>
            </a:endParaRPr>
          </a:p>
          <a:p>
            <a:pPr marL="0" indent="0">
              <a:lnSpc>
                <a:spcPts val="3100"/>
              </a:lnSpc>
              <a:buNone/>
            </a:pPr>
            <a:endParaRPr lang="en-US" sz="1900" dirty="0"/>
          </a:p>
        </p:txBody>
      </p:sp>
      <p:pic>
        <p:nvPicPr>
          <p:cNvPr id="1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2150" y="1"/>
            <a:ext cx="3898250" cy="822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15977"/>
            <a:ext cx="14630400" cy="2313623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864037" y="1523524"/>
            <a:ext cx="11106150" cy="685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400"/>
              </a:lnSpc>
              <a:buNone/>
            </a:pPr>
            <a:r>
              <a:rPr lang="en-US" sz="43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Интеграция с другими предметами</a:t>
            </a:r>
            <a:endParaRPr lang="en-US" sz="43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037" y="2703076"/>
            <a:ext cx="617220" cy="61722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64037" y="3567113"/>
            <a:ext cx="2743200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Литература</a:t>
            </a:r>
            <a:endParaRPr lang="en-US" sz="2150" dirty="0"/>
          </a:p>
        </p:txBody>
      </p:sp>
      <p:sp>
        <p:nvSpPr>
          <p:cNvPr id="5" name="Text 2"/>
          <p:cNvSpPr/>
          <p:nvPr/>
        </p:nvSpPr>
        <p:spPr>
          <a:xfrm>
            <a:off x="864037" y="4058126"/>
            <a:ext cx="6061352" cy="11851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ru-RU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Моделирование  художественных </a:t>
            </a:r>
          </a:p>
          <a:p>
            <a:pPr marL="0" indent="0" algn="l">
              <a:lnSpc>
                <a:spcPts val="3100"/>
              </a:lnSpc>
              <a:buNone/>
            </a:pPr>
            <a:r>
              <a:rPr lang="ru-RU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и исторических событий</a:t>
            </a:r>
            <a:endParaRPr lang="en-US" sz="19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82189" y="2703076"/>
            <a:ext cx="617220" cy="61722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182189" y="3567113"/>
            <a:ext cx="2743200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История</a:t>
            </a:r>
            <a:endParaRPr lang="en-US" sz="21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0342" y="2703076"/>
            <a:ext cx="617220" cy="61722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500342" y="3567113"/>
            <a:ext cx="2743200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Математика</a:t>
            </a:r>
            <a:endParaRPr lang="en-US" sz="2150" dirty="0"/>
          </a:p>
        </p:txBody>
      </p:sp>
      <p:sp>
        <p:nvSpPr>
          <p:cNvPr id="11" name="Text 6"/>
          <p:cNvSpPr/>
          <p:nvPr/>
        </p:nvSpPr>
        <p:spPr>
          <a:xfrm>
            <a:off x="7500342" y="4058126"/>
            <a:ext cx="2947868" cy="11851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Работа с числовыми данными, </a:t>
            </a:r>
            <a:r>
              <a:rPr lang="ru-RU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выражениями</a:t>
            </a:r>
            <a:r>
              <a:rPr lang="en-US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и </a:t>
            </a:r>
            <a:r>
              <a:rPr lang="ru-RU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функциями</a:t>
            </a:r>
            <a:endParaRPr lang="en-US" sz="190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18495" y="2703076"/>
            <a:ext cx="617220" cy="617220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0818495" y="3567113"/>
            <a:ext cx="2743200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ИКТ</a:t>
            </a:r>
            <a:endParaRPr lang="en-US" sz="2150" dirty="0"/>
          </a:p>
        </p:txBody>
      </p:sp>
      <p:sp>
        <p:nvSpPr>
          <p:cNvPr id="14" name="Text 8"/>
          <p:cNvSpPr/>
          <p:nvPr/>
        </p:nvSpPr>
        <p:spPr>
          <a:xfrm>
            <a:off x="10818495" y="4058126"/>
            <a:ext cx="2947868" cy="18578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Использование компьютерных технологий </a:t>
            </a:r>
            <a:r>
              <a:rPr lang="en-US" sz="1900" dirty="0" err="1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для</a:t>
            </a: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</a:t>
            </a:r>
            <a:endParaRPr lang="ru-RU" sz="1900" dirty="0" smtClean="0">
              <a:latin typeface="Raleway Medium" pitchFamily="34" charset="0"/>
              <a:ea typeface="Raleway Medium" pitchFamily="34" charset="-122"/>
              <a:cs typeface="Raleway Medium" pitchFamily="34" charset="-120"/>
            </a:endParaRPr>
          </a:p>
          <a:p>
            <a:pPr marL="0" indent="0" algn="l">
              <a:lnSpc>
                <a:spcPts val="3100"/>
              </a:lnSpc>
              <a:buNone/>
            </a:pPr>
            <a:r>
              <a:rPr lang="ru-RU" sz="1900" dirty="0" smtClean="0">
                <a:latin typeface="Raleway Medium" pitchFamily="34" charset="0"/>
              </a:rPr>
              <a:t>моделирования</a:t>
            </a:r>
            <a:endParaRPr lang="en-US" sz="1900" dirty="0"/>
          </a:p>
        </p:txBody>
      </p:sp>
      <p:sp>
        <p:nvSpPr>
          <p:cNvPr id="15" name="Text 9"/>
          <p:cNvSpPr/>
          <p:nvPr/>
        </p:nvSpPr>
        <p:spPr>
          <a:xfrm>
            <a:off x="864037" y="5915978"/>
            <a:ext cx="12902327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Программа предполагает интеграцию с различными предметами, что помогает учащимся видеть взаимосвязи между областями знаний и применять навыки работы с </a:t>
            </a:r>
            <a:r>
              <a:rPr lang="ru-RU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моделированием </a:t>
            </a:r>
            <a:r>
              <a:rPr lang="en-US" sz="1900" dirty="0" smtClean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в </a:t>
            </a:r>
            <a:r>
              <a:rPr lang="en-US" sz="19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разных контекстах.</a:t>
            </a:r>
            <a:endParaRPr lang="en-US" sz="1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0"/>
          <p:cNvSpPr/>
          <p:nvPr/>
        </p:nvSpPr>
        <p:spPr>
          <a:xfrm>
            <a:off x="767715" y="677466"/>
            <a:ext cx="7608570" cy="12184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750"/>
              </a:lnSpc>
              <a:buNone/>
            </a:pPr>
            <a:r>
              <a:rPr lang="en-US" sz="38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Адаптация для разных уровней подготовки</a:t>
            </a:r>
            <a:endParaRPr lang="en-US" sz="3800" dirty="0"/>
          </a:p>
        </p:txBody>
      </p:sp>
      <p:sp>
        <p:nvSpPr>
          <p:cNvPr id="6" name="Text 2"/>
          <p:cNvSpPr/>
          <p:nvPr/>
        </p:nvSpPr>
        <p:spPr>
          <a:xfrm>
            <a:off x="987028" y="2444234"/>
            <a:ext cx="3256002" cy="6091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350"/>
              </a:lnSpc>
              <a:buNone/>
            </a:pPr>
            <a:r>
              <a:rPr lang="en-US" sz="19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Дифференцированные задания</a:t>
            </a:r>
            <a:endParaRPr lang="en-US" sz="1900" dirty="0"/>
          </a:p>
        </p:txBody>
      </p:sp>
      <p:sp>
        <p:nvSpPr>
          <p:cNvPr id="7" name="Text 3"/>
          <p:cNvSpPr/>
          <p:nvPr/>
        </p:nvSpPr>
        <p:spPr>
          <a:xfrm>
            <a:off x="987028" y="3184922"/>
            <a:ext cx="3256002" cy="14035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17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Программа учитывает различные уровни подготовки учащихся, предлагая задания разной сложности.</a:t>
            </a:r>
            <a:endParaRPr lang="en-US" sz="1700" dirty="0"/>
          </a:p>
        </p:txBody>
      </p:sp>
      <p:sp>
        <p:nvSpPr>
          <p:cNvPr id="9" name="Text 5"/>
          <p:cNvSpPr/>
          <p:nvPr/>
        </p:nvSpPr>
        <p:spPr>
          <a:xfrm>
            <a:off x="4900970" y="2444234"/>
            <a:ext cx="3256002" cy="6091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350"/>
              </a:lnSpc>
              <a:buNone/>
            </a:pPr>
            <a:r>
              <a:rPr lang="en-US" sz="19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Поддержка слабых учеников</a:t>
            </a:r>
            <a:endParaRPr lang="en-US" sz="1900" dirty="0"/>
          </a:p>
        </p:txBody>
      </p:sp>
      <p:sp>
        <p:nvSpPr>
          <p:cNvPr id="10" name="Text 6"/>
          <p:cNvSpPr/>
          <p:nvPr/>
        </p:nvSpPr>
        <p:spPr>
          <a:xfrm>
            <a:off x="4900970" y="3184922"/>
            <a:ext cx="3256002" cy="14035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17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Для менее подготовленных учеников предусмотрены дополнительные материалы и задания.</a:t>
            </a:r>
            <a:endParaRPr lang="en-US" sz="1700" dirty="0"/>
          </a:p>
        </p:txBody>
      </p:sp>
      <p:sp>
        <p:nvSpPr>
          <p:cNvPr id="12" name="Text 8"/>
          <p:cNvSpPr/>
          <p:nvPr/>
        </p:nvSpPr>
        <p:spPr>
          <a:xfrm>
            <a:off x="987028" y="5246370"/>
            <a:ext cx="3756422" cy="3045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350"/>
              </a:lnSpc>
              <a:buNone/>
            </a:pPr>
            <a:r>
              <a:rPr lang="en-US" sz="1900" b="1" dirty="0"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Развитие сильных учеников</a:t>
            </a:r>
            <a:endParaRPr lang="en-US" sz="1900" dirty="0"/>
          </a:p>
        </p:txBody>
      </p:sp>
      <p:sp>
        <p:nvSpPr>
          <p:cNvPr id="13" name="Text 9"/>
          <p:cNvSpPr/>
          <p:nvPr/>
        </p:nvSpPr>
        <p:spPr>
          <a:xfrm>
            <a:off x="987028" y="5682496"/>
            <a:ext cx="7169944" cy="7017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17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Для более сильных учеников предлагаются сложные проекты и исследования.</a:t>
            </a:r>
            <a:endParaRPr lang="en-US" sz="1700" dirty="0"/>
          </a:p>
        </p:txBody>
      </p:sp>
      <p:sp>
        <p:nvSpPr>
          <p:cNvPr id="14" name="Text 10"/>
          <p:cNvSpPr/>
          <p:nvPr/>
        </p:nvSpPr>
        <p:spPr>
          <a:xfrm>
            <a:off x="767715" y="6850261"/>
            <a:ext cx="7608570" cy="7017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1700" dirty="0"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Такой подход позволяет обеспечить индивидуальный подход к обучению и развитию каждого ученика в рамках программы.</a:t>
            </a:r>
            <a:endParaRPr lang="en-US" sz="1700" dirty="0"/>
          </a:p>
        </p:txBody>
      </p:sp>
      <p:pic>
        <p:nvPicPr>
          <p:cNvPr id="1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2150" y="1"/>
            <a:ext cx="3898250" cy="822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223</TotalTime>
  <Words>467</Words>
  <Application>Microsoft Office PowerPoint</Application>
  <PresentationFormat>Произвольный</PresentationFormat>
  <Paragraphs>64</Paragraphs>
  <Slides>8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Comfortaa Bold</vt:lpstr>
      <vt:lpstr>Raleway Medium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>PptxGenJS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777</cp:lastModifiedBy>
  <cp:revision>12</cp:revision>
  <dcterms:created xsi:type="dcterms:W3CDTF">2024-11-05T17:53:17Z</dcterms:created>
  <dcterms:modified xsi:type="dcterms:W3CDTF">2024-12-04T04:50:40Z</dcterms:modified>
</cp:coreProperties>
</file>