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4" r:id="rId6"/>
    <p:sldId id="261" r:id="rId7"/>
    <p:sldId id="262" r:id="rId8"/>
  </p:sldIdLst>
  <p:sldSz cx="14630400" cy="8229600"/>
  <p:notesSz cx="8229600" cy="14630400"/>
  <p:embeddedFontLst>
    <p:embeddedFont>
      <p:font typeface="Platypi Medium" charset="0"/>
      <p:regular r:id="rId10"/>
    </p:embeddedFont>
    <p:embeddedFont>
      <p:font typeface="Calibri" pitchFamily="34" charset="0"/>
      <p:regular r:id="rId11"/>
      <p:bold r:id="rId12"/>
      <p:italic r:id="rId13"/>
      <p:boldItalic r:id="rId1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88" autoAdjust="0"/>
    <p:restoredTop sz="94610" autoAdjust="0"/>
  </p:normalViewPr>
  <p:slideViewPr>
    <p:cSldViewPr snapToGrid="0" snapToObjects="1">
      <p:cViewPr varScale="1">
        <p:scale>
          <a:sx n="34" d="100"/>
          <a:sy n="34" d="100"/>
        </p:scale>
        <p:origin x="-78" y="-690"/>
      </p:cViewPr>
      <p:guideLst>
        <p:guide orient="horz" pos="2592"/>
        <p:guide pos="4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70884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2556512"/>
            <a:ext cx="12435840" cy="176403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3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6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9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1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65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18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7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2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701" y="5288282"/>
            <a:ext cx="12435840" cy="1634490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55701" y="3488056"/>
            <a:ext cx="12435840" cy="1800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307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615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923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123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6538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1846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7154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246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70941" y="2305050"/>
            <a:ext cx="10411459" cy="651700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1826242" y="2305050"/>
            <a:ext cx="10411461" cy="651700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842136"/>
            <a:ext cx="6464301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077" indent="0">
              <a:buNone/>
              <a:defRPr sz="2900" b="1"/>
            </a:lvl2pPr>
            <a:lvl3pPr marL="1306155" indent="0">
              <a:buNone/>
              <a:defRPr sz="2600" b="1"/>
            </a:lvl3pPr>
            <a:lvl4pPr marL="1959233" indent="0">
              <a:buNone/>
              <a:defRPr sz="2300" b="1"/>
            </a:lvl4pPr>
            <a:lvl5pPr marL="2612311" indent="0">
              <a:buNone/>
              <a:defRPr sz="2300" b="1"/>
            </a:lvl5pPr>
            <a:lvl6pPr marL="3265388" indent="0">
              <a:buNone/>
              <a:defRPr sz="2300" b="1"/>
            </a:lvl6pPr>
            <a:lvl7pPr marL="3918465" indent="0">
              <a:buNone/>
              <a:defRPr sz="2300" b="1"/>
            </a:lvl7pPr>
            <a:lvl8pPr marL="4571543" indent="0">
              <a:buNone/>
              <a:defRPr sz="2300" b="1"/>
            </a:lvl8pPr>
            <a:lvl9pPr marL="5224620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31520" y="2609850"/>
            <a:ext cx="6464301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32042" y="1842136"/>
            <a:ext cx="6466840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077" indent="0">
              <a:buNone/>
              <a:defRPr sz="2900" b="1"/>
            </a:lvl2pPr>
            <a:lvl3pPr marL="1306155" indent="0">
              <a:buNone/>
              <a:defRPr sz="2600" b="1"/>
            </a:lvl3pPr>
            <a:lvl4pPr marL="1959233" indent="0">
              <a:buNone/>
              <a:defRPr sz="2300" b="1"/>
            </a:lvl4pPr>
            <a:lvl5pPr marL="2612311" indent="0">
              <a:buNone/>
              <a:defRPr sz="2300" b="1"/>
            </a:lvl5pPr>
            <a:lvl6pPr marL="3265388" indent="0">
              <a:buNone/>
              <a:defRPr sz="2300" b="1"/>
            </a:lvl6pPr>
            <a:lvl7pPr marL="3918465" indent="0">
              <a:buNone/>
              <a:defRPr sz="2300" b="1"/>
            </a:lvl7pPr>
            <a:lvl8pPr marL="4571543" indent="0">
              <a:buNone/>
              <a:defRPr sz="2300" b="1"/>
            </a:lvl8pPr>
            <a:lvl9pPr marL="5224620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7432042" y="2609850"/>
            <a:ext cx="6466840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2" y="327660"/>
            <a:ext cx="4813301" cy="1394460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20080" y="327660"/>
            <a:ext cx="8178800" cy="7023736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1522" y="1722120"/>
            <a:ext cx="4813301" cy="5629276"/>
          </a:xfrm>
        </p:spPr>
        <p:txBody>
          <a:bodyPr/>
          <a:lstStyle>
            <a:lvl1pPr marL="0" indent="0">
              <a:buNone/>
              <a:defRPr sz="2000"/>
            </a:lvl1pPr>
            <a:lvl2pPr marL="653077" indent="0">
              <a:buNone/>
              <a:defRPr sz="1700"/>
            </a:lvl2pPr>
            <a:lvl3pPr marL="1306155" indent="0">
              <a:buNone/>
              <a:defRPr sz="1400"/>
            </a:lvl3pPr>
            <a:lvl4pPr marL="1959233" indent="0">
              <a:buNone/>
              <a:defRPr sz="1300"/>
            </a:lvl4pPr>
            <a:lvl5pPr marL="2612311" indent="0">
              <a:buNone/>
              <a:defRPr sz="1300"/>
            </a:lvl5pPr>
            <a:lvl6pPr marL="3265388" indent="0">
              <a:buNone/>
              <a:defRPr sz="1300"/>
            </a:lvl6pPr>
            <a:lvl7pPr marL="3918465" indent="0">
              <a:buNone/>
              <a:defRPr sz="1300"/>
            </a:lvl7pPr>
            <a:lvl8pPr marL="4571543" indent="0">
              <a:buNone/>
              <a:defRPr sz="1300"/>
            </a:lvl8pPr>
            <a:lvl9pPr marL="5224620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7661" y="5760720"/>
            <a:ext cx="8778240" cy="680086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867661" y="735330"/>
            <a:ext cx="8778240" cy="4937760"/>
          </a:xfrm>
        </p:spPr>
        <p:txBody>
          <a:bodyPr/>
          <a:lstStyle>
            <a:lvl1pPr marL="0" indent="0">
              <a:buNone/>
              <a:defRPr sz="4600"/>
            </a:lvl1pPr>
            <a:lvl2pPr marL="653077" indent="0">
              <a:buNone/>
              <a:defRPr sz="4000"/>
            </a:lvl2pPr>
            <a:lvl3pPr marL="1306155" indent="0">
              <a:buNone/>
              <a:defRPr sz="3400"/>
            </a:lvl3pPr>
            <a:lvl4pPr marL="1959233" indent="0">
              <a:buNone/>
              <a:defRPr sz="2900"/>
            </a:lvl4pPr>
            <a:lvl5pPr marL="2612311" indent="0">
              <a:buNone/>
              <a:defRPr sz="2900"/>
            </a:lvl5pPr>
            <a:lvl6pPr marL="3265388" indent="0">
              <a:buNone/>
              <a:defRPr sz="2900"/>
            </a:lvl6pPr>
            <a:lvl7pPr marL="3918465" indent="0">
              <a:buNone/>
              <a:defRPr sz="2900"/>
            </a:lvl7pPr>
            <a:lvl8pPr marL="4571543" indent="0">
              <a:buNone/>
              <a:defRPr sz="2900"/>
            </a:lvl8pPr>
            <a:lvl9pPr marL="5224620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67661" y="6440806"/>
            <a:ext cx="8778240" cy="965834"/>
          </a:xfrm>
        </p:spPr>
        <p:txBody>
          <a:bodyPr/>
          <a:lstStyle>
            <a:lvl1pPr marL="0" indent="0">
              <a:buNone/>
              <a:defRPr sz="2000"/>
            </a:lvl1pPr>
            <a:lvl2pPr marL="653077" indent="0">
              <a:buNone/>
              <a:defRPr sz="1700"/>
            </a:lvl2pPr>
            <a:lvl3pPr marL="1306155" indent="0">
              <a:buNone/>
              <a:defRPr sz="1400"/>
            </a:lvl3pPr>
            <a:lvl4pPr marL="1959233" indent="0">
              <a:buNone/>
              <a:defRPr sz="1300"/>
            </a:lvl4pPr>
            <a:lvl5pPr marL="2612311" indent="0">
              <a:buNone/>
              <a:defRPr sz="1300"/>
            </a:lvl5pPr>
            <a:lvl6pPr marL="3265388" indent="0">
              <a:buNone/>
              <a:defRPr sz="1300"/>
            </a:lvl6pPr>
            <a:lvl7pPr marL="3918465" indent="0">
              <a:buNone/>
              <a:defRPr sz="1300"/>
            </a:lvl7pPr>
            <a:lvl8pPr marL="4571543" indent="0">
              <a:buNone/>
              <a:defRPr sz="1300"/>
            </a:lvl8pPr>
            <a:lvl9pPr marL="5224620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6972280" y="396240"/>
            <a:ext cx="5265421" cy="842581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70943" y="396240"/>
            <a:ext cx="15557499" cy="842581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468040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91861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83353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85505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802704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22068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vert="horz" lIns="130615" tIns="65308" rIns="130615" bIns="6530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920240"/>
            <a:ext cx="13167360" cy="5431156"/>
          </a:xfrm>
          <a:prstGeom prst="rect">
            <a:avLst/>
          </a:prstGeom>
        </p:spPr>
        <p:txBody>
          <a:bodyPr vert="horz" lIns="130615" tIns="65308" rIns="130615" bIns="653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1520" y="7627622"/>
            <a:ext cx="34137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998720" y="7627622"/>
            <a:ext cx="46329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485120" y="7627622"/>
            <a:ext cx="34137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5" r:id="rId16"/>
    <p:sldLayoutId id="2147483726" r:id="rId17"/>
  </p:sldLayoutIdLst>
  <p:hf sldNum="0" hdr="0" ftr="0" dt="0"/>
  <p:txStyles>
    <p:titleStyle>
      <a:lvl1pPr algn="ctr" defTabSz="130615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9808" indent="-489808" algn="l" defTabSz="130615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1251" indent="-408174" algn="l" defTabSz="130615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694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85771" indent="-326539" algn="l" defTabSz="130615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38849" indent="-326539" algn="l" defTabSz="130615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591926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45003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898082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51160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077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155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233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311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388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465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43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620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59828"/>
            <a:ext cx="14630400" cy="30697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4036" y="408214"/>
            <a:ext cx="13080563" cy="42586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8350"/>
              </a:lnSpc>
            </a:pPr>
            <a:r>
              <a:rPr lang="en-US" sz="6700" dirty="0" err="1">
                <a:solidFill>
                  <a:srgbClr val="201B18"/>
                </a:solidFill>
                <a:latin typeface="Platypi Medium" charset="0"/>
                <a:ea typeface="Platypi Medium" pitchFamily="34" charset="-122"/>
                <a:cs typeface="Platypi Medium" charset="0"/>
              </a:rPr>
              <a:t>Анализ</a:t>
            </a:r>
            <a:r>
              <a:rPr lang="en-US" sz="6700" dirty="0">
                <a:solidFill>
                  <a:srgbClr val="201B18"/>
                </a:solidFill>
                <a:latin typeface="Platypi Medium" charset="0"/>
                <a:ea typeface="Platypi Medium" pitchFamily="34" charset="-122"/>
                <a:cs typeface="Platypi Medium" charset="0"/>
              </a:rPr>
              <a:t> </a:t>
            </a:r>
            <a:r>
              <a:rPr lang="en-US" sz="6700" dirty="0" err="1" smtClean="0">
                <a:solidFill>
                  <a:srgbClr val="201B18"/>
                </a:solidFill>
                <a:latin typeface="Platypi Medium" charset="0"/>
                <a:ea typeface="Platypi Medium" pitchFamily="34" charset="-122"/>
                <a:cs typeface="Platypi Medium" charset="0"/>
              </a:rPr>
              <a:t>лини</a:t>
            </a:r>
            <a:r>
              <a:rPr lang="ru-RU" sz="6700" dirty="0" smtClean="0">
                <a:solidFill>
                  <a:srgbClr val="201B18"/>
                </a:solidFill>
                <a:latin typeface="Platypi Medium" charset="0"/>
                <a:ea typeface="Platypi Medium" pitchFamily="34" charset="-122"/>
                <a:cs typeface="Platypi Medium" charset="0"/>
              </a:rPr>
              <a:t>и моделирования и формализации в </a:t>
            </a:r>
            <a:r>
              <a:rPr lang="en-US" sz="6700" dirty="0" smtClean="0">
                <a:solidFill>
                  <a:srgbClr val="201B18"/>
                </a:solidFill>
                <a:latin typeface="Platypi Medium" charset="0"/>
                <a:ea typeface="Platypi Medium" pitchFamily="34" charset="-122"/>
                <a:cs typeface="Platypi Medium" charset="0"/>
              </a:rPr>
              <a:t>ФГОС</a:t>
            </a:r>
            <a:endParaRPr lang="en-US" sz="6700" dirty="0">
              <a:latin typeface="Platypi Medium" charset="0"/>
              <a:cs typeface="Platypi Medium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864037" y="5895380"/>
            <a:ext cx="74159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Анализ содержания и деятельности учащихся по ФГОС.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864037" y="6568083"/>
            <a:ext cx="74159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Систематизация целей и результатов обучения.</a:t>
            </a:r>
            <a:endParaRPr lang="en-US" sz="1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4860" y="806291"/>
            <a:ext cx="8577739" cy="21291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00" dirty="0">
                <a:latin typeface="Platypi Medium" charset="0"/>
                <a:cs typeface="Platypi Medium" charset="0"/>
              </a:rPr>
              <a:t>Содержание </a:t>
            </a:r>
            <a:r>
              <a:rPr lang="en-US" sz="4400" dirty="0" err="1">
                <a:latin typeface="Platypi Medium" charset="0"/>
                <a:cs typeface="Platypi Medium" charset="0"/>
              </a:rPr>
              <a:t>по</a:t>
            </a:r>
            <a:r>
              <a:rPr lang="en-US" sz="4400" dirty="0">
                <a:latin typeface="Platypi Medium" charset="0"/>
                <a:cs typeface="Platypi Medium" charset="0"/>
              </a:rPr>
              <a:t> </a:t>
            </a:r>
            <a:r>
              <a:rPr lang="ru-RU" sz="4400" dirty="0" smtClean="0">
                <a:cs typeface="Platypi Medium" charset="0"/>
              </a:rPr>
              <a:t>моделированию и формализации </a:t>
            </a:r>
            <a:endParaRPr lang="en-US" sz="4400" dirty="0">
              <a:latin typeface="Platypi Medium" charset="0"/>
              <a:cs typeface="Platypi Medium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4861" y="3531632"/>
            <a:ext cx="511016" cy="511016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5" name="Text 2"/>
          <p:cNvSpPr/>
          <p:nvPr/>
        </p:nvSpPr>
        <p:spPr>
          <a:xfrm>
            <a:off x="973812" y="3616762"/>
            <a:ext cx="152995" cy="340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2930" y="3531632"/>
            <a:ext cx="6484399" cy="354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ru-RU" sz="2400" dirty="0" smtClean="0"/>
              <a:t>Определение </a:t>
            </a:r>
            <a:r>
              <a:rPr lang="ru-RU" sz="2400" dirty="0" smtClean="0"/>
              <a:t>моделирования и формализации:</a:t>
            </a:r>
            <a:endParaRPr lang="ru-RU" sz="2400" dirty="0"/>
          </a:p>
        </p:txBody>
      </p:sp>
      <p:sp>
        <p:nvSpPr>
          <p:cNvPr id="7" name="Text 4"/>
          <p:cNvSpPr/>
          <p:nvPr/>
        </p:nvSpPr>
        <p:spPr>
          <a:xfrm>
            <a:off x="1532930" y="4022647"/>
            <a:ext cx="7325320" cy="4922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sz="2000" dirty="0" smtClean="0"/>
              <a:t>Понятие модели и основных типов моделей.</a:t>
            </a:r>
            <a:endParaRPr lang="ru-RU" sz="2000" dirty="0"/>
          </a:p>
        </p:txBody>
      </p:sp>
      <p:sp>
        <p:nvSpPr>
          <p:cNvPr id="8" name="Shape 5"/>
          <p:cNvSpPr/>
          <p:nvPr/>
        </p:nvSpPr>
        <p:spPr>
          <a:xfrm>
            <a:off x="794861" y="4868585"/>
            <a:ext cx="511016" cy="511016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9" name="Text 6"/>
          <p:cNvSpPr/>
          <p:nvPr/>
        </p:nvSpPr>
        <p:spPr>
          <a:xfrm>
            <a:off x="940356" y="4953714"/>
            <a:ext cx="220028" cy="340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532929" y="4868585"/>
            <a:ext cx="6484399" cy="354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ru-RU" sz="2400" dirty="0" smtClean="0"/>
              <a:t>Методы моделирования и формализации:</a:t>
            </a:r>
            <a:endParaRPr lang="ru-RU" sz="2400" dirty="0"/>
          </a:p>
        </p:txBody>
      </p:sp>
      <p:sp>
        <p:nvSpPr>
          <p:cNvPr id="11" name="Text 8"/>
          <p:cNvSpPr/>
          <p:nvPr/>
        </p:nvSpPr>
        <p:spPr>
          <a:xfrm>
            <a:off x="1532930" y="5359598"/>
            <a:ext cx="6816209" cy="3633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dirty="0" smtClean="0"/>
              <a:t>Изучение основных типов моделей.</a:t>
            </a:r>
            <a:endParaRPr lang="ru-RU" dirty="0"/>
          </a:p>
        </p:txBody>
      </p:sp>
      <p:sp>
        <p:nvSpPr>
          <p:cNvPr id="12" name="Shape 9"/>
          <p:cNvSpPr/>
          <p:nvPr/>
        </p:nvSpPr>
        <p:spPr>
          <a:xfrm>
            <a:off x="794861" y="6205538"/>
            <a:ext cx="511016" cy="511016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13" name="Text 10"/>
          <p:cNvSpPr/>
          <p:nvPr/>
        </p:nvSpPr>
        <p:spPr>
          <a:xfrm>
            <a:off x="944047" y="6290667"/>
            <a:ext cx="212527" cy="340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2930" y="6205538"/>
            <a:ext cx="3275290" cy="354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Программные средства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532930" y="6696551"/>
            <a:ext cx="6816209" cy="7267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dirty="0" smtClean="0"/>
              <a:t>Работа с информационными, графическими, табличными моделями.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186577" y="663535"/>
            <a:ext cx="7456646" cy="15066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900"/>
              </a:lnSpc>
              <a:buNone/>
            </a:pPr>
            <a:r>
              <a:rPr lang="en-US" sz="470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Виды деятельности учащихся</a:t>
            </a:r>
            <a:endParaRPr lang="en-US" sz="4700" dirty="0"/>
          </a:p>
        </p:txBody>
      </p:sp>
      <p:sp>
        <p:nvSpPr>
          <p:cNvPr id="4" name="Shape 1"/>
          <p:cNvSpPr/>
          <p:nvPr/>
        </p:nvSpPr>
        <p:spPr>
          <a:xfrm>
            <a:off x="1532930" y="2531745"/>
            <a:ext cx="30480" cy="5034320"/>
          </a:xfrm>
          <a:prstGeom prst="roundRect">
            <a:avLst>
              <a:gd name="adj" fmla="val 118644"/>
            </a:avLst>
          </a:prstGeom>
          <a:solidFill>
            <a:srgbClr val="D8D4D4"/>
          </a:solidFill>
          <a:ln/>
        </p:spPr>
      </p:sp>
      <p:sp>
        <p:nvSpPr>
          <p:cNvPr id="5" name="Shape 2"/>
          <p:cNvSpPr/>
          <p:nvPr/>
        </p:nvSpPr>
        <p:spPr>
          <a:xfrm>
            <a:off x="1788855" y="3058716"/>
            <a:ext cx="843677" cy="30480"/>
          </a:xfrm>
          <a:prstGeom prst="roundRect">
            <a:avLst>
              <a:gd name="adj" fmla="val 118644"/>
            </a:avLst>
          </a:prstGeom>
          <a:solidFill>
            <a:srgbClr val="D8D4D4"/>
          </a:solidFill>
          <a:ln/>
        </p:spPr>
      </p:sp>
      <p:sp>
        <p:nvSpPr>
          <p:cNvPr id="6" name="Shape 3"/>
          <p:cNvSpPr/>
          <p:nvPr/>
        </p:nvSpPr>
        <p:spPr>
          <a:xfrm>
            <a:off x="1277005" y="2802850"/>
            <a:ext cx="542330" cy="542330"/>
          </a:xfrm>
          <a:prstGeom prst="roundRect">
            <a:avLst>
              <a:gd name="adj" fmla="val 6668"/>
            </a:avLst>
          </a:prstGeom>
          <a:solidFill>
            <a:srgbClr val="F9F7F7"/>
          </a:solidFill>
          <a:ln/>
        </p:spPr>
      </p:sp>
      <p:sp>
        <p:nvSpPr>
          <p:cNvPr id="7" name="Text 4"/>
          <p:cNvSpPr/>
          <p:nvPr/>
        </p:nvSpPr>
        <p:spPr>
          <a:xfrm>
            <a:off x="1466910" y="2893219"/>
            <a:ext cx="162401" cy="361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1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2874050" y="2772727"/>
            <a:ext cx="3013472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950"/>
              </a:lnSpc>
            </a:pPr>
            <a:r>
              <a:rPr lang="en-US" sz="2350" dirty="0" err="1" smtClean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Практическая</a:t>
            </a:r>
            <a:endParaRPr lang="en-US" sz="2350" dirty="0"/>
          </a:p>
        </p:txBody>
      </p:sp>
      <p:sp>
        <p:nvSpPr>
          <p:cNvPr id="9" name="Text 6"/>
          <p:cNvSpPr/>
          <p:nvPr/>
        </p:nvSpPr>
        <p:spPr>
          <a:xfrm>
            <a:off x="2874050" y="3293864"/>
            <a:ext cx="5769173" cy="1108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sz="2000" dirty="0" smtClean="0"/>
              <a:t>Выполнение лабораторных работ с </a:t>
            </a:r>
            <a:r>
              <a:rPr lang="ru-RU" sz="2000" dirty="0" smtClean="0"/>
              <a:t>различными</a:t>
            </a:r>
          </a:p>
          <a:p>
            <a:pPr lvl="0"/>
            <a:r>
              <a:rPr lang="ru-RU" sz="2000" dirty="0" smtClean="0"/>
              <a:t>типами </a:t>
            </a:r>
            <a:r>
              <a:rPr lang="ru-RU" sz="2000" dirty="0" smtClean="0"/>
              <a:t>моделей(их составление, решение задач </a:t>
            </a:r>
            <a:endParaRPr lang="ru-RU" sz="2000" dirty="0" smtClean="0"/>
          </a:p>
          <a:p>
            <a:pPr lvl="0"/>
            <a:r>
              <a:rPr lang="ru-RU" sz="2000" dirty="0" smtClean="0"/>
              <a:t>на </a:t>
            </a:r>
            <a:r>
              <a:rPr lang="ru-RU" sz="2000" dirty="0" smtClean="0"/>
              <a:t>их основе).</a:t>
            </a:r>
            <a:endParaRPr lang="ru-RU" sz="2000" dirty="0"/>
          </a:p>
        </p:txBody>
      </p:sp>
      <p:sp>
        <p:nvSpPr>
          <p:cNvPr id="10" name="Shape 7"/>
          <p:cNvSpPr/>
          <p:nvPr/>
        </p:nvSpPr>
        <p:spPr>
          <a:xfrm>
            <a:off x="1788855" y="4688562"/>
            <a:ext cx="843677" cy="30480"/>
          </a:xfrm>
          <a:prstGeom prst="roundRect">
            <a:avLst>
              <a:gd name="adj" fmla="val 118644"/>
            </a:avLst>
          </a:prstGeom>
          <a:solidFill>
            <a:srgbClr val="D8D4D4"/>
          </a:solidFill>
          <a:ln/>
        </p:spPr>
      </p:sp>
      <p:sp>
        <p:nvSpPr>
          <p:cNvPr id="11" name="Shape 8"/>
          <p:cNvSpPr/>
          <p:nvPr/>
        </p:nvSpPr>
        <p:spPr>
          <a:xfrm>
            <a:off x="1277005" y="4432697"/>
            <a:ext cx="542330" cy="542330"/>
          </a:xfrm>
          <a:prstGeom prst="roundRect">
            <a:avLst>
              <a:gd name="adj" fmla="val 6668"/>
            </a:avLst>
          </a:prstGeom>
          <a:solidFill>
            <a:srgbClr val="F9F7F7"/>
          </a:solidFill>
          <a:ln/>
        </p:spPr>
      </p:sp>
      <p:sp>
        <p:nvSpPr>
          <p:cNvPr id="12" name="Text 9"/>
          <p:cNvSpPr/>
          <p:nvPr/>
        </p:nvSpPr>
        <p:spPr>
          <a:xfrm>
            <a:off x="1431310" y="4523065"/>
            <a:ext cx="233601" cy="361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2</a:t>
            </a:r>
            <a:endParaRPr lang="en-US" sz="2800" dirty="0"/>
          </a:p>
        </p:txBody>
      </p:sp>
      <p:sp>
        <p:nvSpPr>
          <p:cNvPr id="13" name="Text 10"/>
          <p:cNvSpPr/>
          <p:nvPr/>
        </p:nvSpPr>
        <p:spPr>
          <a:xfrm>
            <a:off x="2874050" y="4402574"/>
            <a:ext cx="3013472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3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Проектная</a:t>
            </a:r>
            <a:endParaRPr lang="en-US" sz="2350" dirty="0"/>
          </a:p>
        </p:txBody>
      </p:sp>
      <p:sp>
        <p:nvSpPr>
          <p:cNvPr id="14" name="Text 11"/>
          <p:cNvSpPr/>
          <p:nvPr/>
        </p:nvSpPr>
        <p:spPr>
          <a:xfrm>
            <a:off x="2874050" y="4923711"/>
            <a:ext cx="6155650" cy="1108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sz="2000" dirty="0" smtClean="0"/>
              <a:t>Создание проектов по темам, связанным с </a:t>
            </a:r>
            <a:endParaRPr lang="ru-RU" sz="2000" dirty="0" smtClean="0"/>
          </a:p>
          <a:p>
            <a:pPr lvl="0"/>
            <a:r>
              <a:rPr lang="ru-RU" sz="2000" dirty="0" smtClean="0"/>
              <a:t>моделированием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sp>
        <p:nvSpPr>
          <p:cNvPr id="15" name="Shape 12"/>
          <p:cNvSpPr/>
          <p:nvPr/>
        </p:nvSpPr>
        <p:spPr>
          <a:xfrm>
            <a:off x="1788855" y="6318409"/>
            <a:ext cx="843677" cy="30480"/>
          </a:xfrm>
          <a:prstGeom prst="roundRect">
            <a:avLst>
              <a:gd name="adj" fmla="val 118644"/>
            </a:avLst>
          </a:prstGeom>
          <a:solidFill>
            <a:srgbClr val="D8D4D4"/>
          </a:solidFill>
          <a:ln/>
        </p:spPr>
      </p:sp>
      <p:sp>
        <p:nvSpPr>
          <p:cNvPr id="16" name="Shape 13"/>
          <p:cNvSpPr/>
          <p:nvPr/>
        </p:nvSpPr>
        <p:spPr>
          <a:xfrm>
            <a:off x="1277005" y="6062543"/>
            <a:ext cx="542330" cy="542330"/>
          </a:xfrm>
          <a:prstGeom prst="roundRect">
            <a:avLst>
              <a:gd name="adj" fmla="val 6668"/>
            </a:avLst>
          </a:prstGeom>
          <a:solidFill>
            <a:srgbClr val="F9F7F7"/>
          </a:solidFill>
          <a:ln/>
        </p:spPr>
      </p:sp>
      <p:sp>
        <p:nvSpPr>
          <p:cNvPr id="17" name="Text 14"/>
          <p:cNvSpPr/>
          <p:nvPr/>
        </p:nvSpPr>
        <p:spPr>
          <a:xfrm>
            <a:off x="1435358" y="6152912"/>
            <a:ext cx="225623" cy="361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3</a:t>
            </a:r>
            <a:endParaRPr lang="en-US" sz="2800" dirty="0"/>
          </a:p>
        </p:txBody>
      </p:sp>
      <p:sp>
        <p:nvSpPr>
          <p:cNvPr id="18" name="Text 15"/>
          <p:cNvSpPr/>
          <p:nvPr/>
        </p:nvSpPr>
        <p:spPr>
          <a:xfrm>
            <a:off x="2874050" y="6032421"/>
            <a:ext cx="3013472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ru-RU" sz="2350" dirty="0" smtClean="0">
                <a:solidFill>
                  <a:srgbClr val="504C49"/>
                </a:solidFill>
                <a:cs typeface="Platypi Medium" pitchFamily="34" charset="-120"/>
              </a:rPr>
              <a:t>Исследовательская</a:t>
            </a:r>
            <a:endParaRPr lang="en-US" sz="2350" dirty="0"/>
          </a:p>
        </p:txBody>
      </p:sp>
      <p:sp>
        <p:nvSpPr>
          <p:cNvPr id="19" name="Text 16"/>
          <p:cNvSpPr/>
          <p:nvPr/>
        </p:nvSpPr>
        <p:spPr>
          <a:xfrm>
            <a:off x="2874050" y="6553557"/>
            <a:ext cx="5769173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00"/>
              </a:lnSpc>
            </a:pPr>
            <a:r>
              <a:rPr lang="en-US" sz="185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Поиск</a:t>
            </a:r>
            <a:r>
              <a:rPr lang="en-US" sz="185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, </a:t>
            </a:r>
            <a:r>
              <a:rPr lang="en-US" sz="185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систематизация</a:t>
            </a:r>
            <a:r>
              <a:rPr lang="en-US" sz="185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и </a:t>
            </a:r>
            <a:r>
              <a:rPr lang="en-US" sz="185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анализ</a:t>
            </a:r>
            <a:r>
              <a:rPr lang="en-US" sz="185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r>
              <a:rPr lang="en-US" sz="185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информации</a:t>
            </a:r>
            <a:r>
              <a:rPr lang="en-US" sz="185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.</a:t>
            </a:r>
            <a:endParaRPr lang="en-US" sz="1850" dirty="0" smtClean="0"/>
          </a:p>
          <a:p>
            <a:pPr marL="0" indent="0" algn="l">
              <a:lnSpc>
                <a:spcPts val="3000"/>
              </a:lnSpc>
              <a:buNone/>
            </a:pPr>
            <a:endParaRPr lang="en-US" sz="1850" dirty="0"/>
          </a:p>
        </p:txBody>
      </p:sp>
      <p:pic>
        <p:nvPicPr>
          <p:cNvPr id="2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542925"/>
            <a:ext cx="7107912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 err="1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Программа</a:t>
            </a:r>
            <a:r>
              <a:rPr lang="en-US" sz="48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5</a:t>
            </a:r>
            <a:r>
              <a:rPr lang="en-US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en-US" sz="4850" dirty="0" err="1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класс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</a:t>
            </a:r>
            <a:endParaRPr lang="en-US" sz="4850" dirty="0"/>
          </a:p>
        </p:txBody>
      </p:sp>
      <p:sp>
        <p:nvSpPr>
          <p:cNvPr id="6" name="Text 4"/>
          <p:cNvSpPr/>
          <p:nvPr/>
        </p:nvSpPr>
        <p:spPr>
          <a:xfrm>
            <a:off x="864036" y="1723312"/>
            <a:ext cx="8451413" cy="17126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3200" dirty="0" smtClean="0"/>
              <a:t>Знакомство со средами, в которых будут создаваться модели (таблицы, графический редактор)</a:t>
            </a:r>
            <a:endParaRPr lang="ru-RU" sz="32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  <p:sp>
        <p:nvSpPr>
          <p:cNvPr id="9" name="Text 0"/>
          <p:cNvSpPr/>
          <p:nvPr/>
        </p:nvSpPr>
        <p:spPr>
          <a:xfrm>
            <a:off x="864038" y="3435928"/>
            <a:ext cx="7107912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 err="1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Программа</a:t>
            </a:r>
            <a:r>
              <a:rPr lang="en-US" sz="48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en-US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6 </a:t>
            </a:r>
            <a:r>
              <a:rPr lang="en-US" sz="4850" dirty="0" err="1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класс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</a:t>
            </a:r>
            <a:endParaRPr lang="en-US" sz="4850" dirty="0"/>
          </a:p>
        </p:txBody>
      </p:sp>
      <p:sp>
        <p:nvSpPr>
          <p:cNvPr id="10" name="Text 4"/>
          <p:cNvSpPr/>
          <p:nvPr/>
        </p:nvSpPr>
        <p:spPr>
          <a:xfrm>
            <a:off x="864037" y="4616314"/>
            <a:ext cx="8451413" cy="32089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514350" indent="-514350" algn="just">
              <a:buFont typeface="+mj-lt"/>
              <a:buAutoNum type="arabicParenR"/>
            </a:pPr>
            <a:r>
              <a:rPr lang="ru-RU" sz="3200" dirty="0" smtClean="0"/>
              <a:t>Знакомство </a:t>
            </a:r>
            <a:r>
              <a:rPr lang="ru-RU" sz="3200" dirty="0" smtClean="0"/>
              <a:t>с информационным </a:t>
            </a:r>
            <a:r>
              <a:rPr lang="ru-RU" sz="3200" dirty="0" smtClean="0"/>
              <a:t>моделированием</a:t>
            </a:r>
            <a:endParaRPr lang="ru-RU" sz="3200" dirty="0" smtClean="0"/>
          </a:p>
          <a:p>
            <a:pPr marL="514350" lvl="0" indent="-514350" algn="just">
              <a:buFont typeface="+mj-lt"/>
              <a:buAutoNum type="arabicParenR"/>
            </a:pPr>
            <a:r>
              <a:rPr lang="ru-RU" sz="3200" dirty="0" smtClean="0"/>
              <a:t>Знакомство </a:t>
            </a:r>
            <a:r>
              <a:rPr lang="ru-RU" sz="3200" dirty="0" smtClean="0"/>
              <a:t>со знаковыми, табличными информационными моделями, графиками, диаграммами, схемами, графами, деревьями.</a:t>
            </a:r>
            <a:endParaRPr lang="ru-RU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542925"/>
            <a:ext cx="7107912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 err="1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Программа</a:t>
            </a:r>
            <a:r>
              <a:rPr lang="en-US" sz="48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9</a:t>
            </a:r>
            <a:r>
              <a:rPr lang="en-US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en-US" sz="4850" dirty="0" err="1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класс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</a:t>
            </a:r>
            <a:endParaRPr lang="en-US" sz="4850" dirty="0"/>
          </a:p>
        </p:txBody>
      </p:sp>
      <p:sp>
        <p:nvSpPr>
          <p:cNvPr id="6" name="Text 4"/>
          <p:cNvSpPr/>
          <p:nvPr/>
        </p:nvSpPr>
        <p:spPr>
          <a:xfrm>
            <a:off x="864036" y="1723311"/>
            <a:ext cx="8451413" cy="54204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Углубленное изучение моделирования (моделирование и формализация)</a:t>
            </a:r>
          </a:p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Изучение знаковых моделей.</a:t>
            </a:r>
          </a:p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Изучение графических информационных моделей.</a:t>
            </a:r>
          </a:p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Изучение табличных информационных  моделей.</a:t>
            </a:r>
          </a:p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Изучение Баз Данных.</a:t>
            </a:r>
          </a:p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Изучение СУБД..</a:t>
            </a:r>
            <a:endParaRPr lang="ru-RU" sz="32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19269" y="571500"/>
            <a:ext cx="5852398" cy="7314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750"/>
              </a:lnSpc>
              <a:buNone/>
            </a:pPr>
            <a:r>
              <a:rPr lang="en-US" sz="460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Цели обучения</a:t>
            </a:r>
            <a:endParaRPr lang="en-US" sz="4600" dirty="0"/>
          </a:p>
        </p:txBody>
      </p:sp>
      <p:sp>
        <p:nvSpPr>
          <p:cNvPr id="4" name="Shape 1"/>
          <p:cNvSpPr/>
          <p:nvPr/>
        </p:nvSpPr>
        <p:spPr>
          <a:xfrm>
            <a:off x="819269" y="1657350"/>
            <a:ext cx="6378893" cy="2055668"/>
          </a:xfrm>
          <a:prstGeom prst="roundRect">
            <a:avLst>
              <a:gd name="adj" fmla="val 2604"/>
            </a:avLst>
          </a:prstGeom>
          <a:solidFill>
            <a:srgbClr val="F9F7F7"/>
          </a:solidFill>
          <a:ln/>
        </p:spPr>
      </p:sp>
      <p:sp>
        <p:nvSpPr>
          <p:cNvPr id="5" name="Text 2"/>
          <p:cNvSpPr/>
          <p:nvPr/>
        </p:nvSpPr>
        <p:spPr>
          <a:xfrm>
            <a:off x="1053346" y="1891427"/>
            <a:ext cx="4476274" cy="3657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ru-RU" sz="2400" dirty="0" smtClean="0"/>
              <a:t>Образовательная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1053346" y="2397560"/>
            <a:ext cx="5176004" cy="13154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dirty="0" smtClean="0"/>
              <a:t>Представление об моделировании как основном </a:t>
            </a:r>
            <a:endParaRPr lang="ru-RU" dirty="0" smtClean="0"/>
          </a:p>
          <a:p>
            <a:pPr lvl="0"/>
            <a:r>
              <a:rPr lang="ru-RU" dirty="0" smtClean="0"/>
              <a:t>методе </a:t>
            </a:r>
            <a:r>
              <a:rPr lang="ru-RU" dirty="0" smtClean="0"/>
              <a:t>научного познания и деятельности </a:t>
            </a:r>
            <a:endParaRPr lang="ru-RU" dirty="0" smtClean="0"/>
          </a:p>
          <a:p>
            <a:pPr lvl="0"/>
            <a:r>
              <a:rPr lang="ru-RU" dirty="0" smtClean="0"/>
              <a:t>человека </a:t>
            </a:r>
            <a:r>
              <a:rPr lang="ru-RU" dirty="0" smtClean="0"/>
              <a:t>и общества (от информационной к </a:t>
            </a:r>
            <a:endParaRPr lang="ru-RU" dirty="0" smtClean="0"/>
          </a:p>
          <a:p>
            <a:pPr lvl="0"/>
            <a:r>
              <a:rPr lang="ru-RU" dirty="0" smtClean="0"/>
              <a:t>компьютерной </a:t>
            </a:r>
            <a:r>
              <a:rPr lang="ru-RU" dirty="0" smtClean="0"/>
              <a:t>модели в решении любой задачи)</a:t>
            </a:r>
            <a:endParaRPr lang="ru-RU" dirty="0"/>
          </a:p>
        </p:txBody>
      </p:sp>
      <p:sp>
        <p:nvSpPr>
          <p:cNvPr id="7" name="Shape 4"/>
          <p:cNvSpPr/>
          <p:nvPr/>
        </p:nvSpPr>
        <p:spPr>
          <a:xfrm>
            <a:off x="7432239" y="1657350"/>
            <a:ext cx="6612970" cy="2055668"/>
          </a:xfrm>
          <a:prstGeom prst="roundRect">
            <a:avLst>
              <a:gd name="adj" fmla="val 2604"/>
            </a:avLst>
          </a:prstGeom>
          <a:solidFill>
            <a:srgbClr val="F9F7F7"/>
          </a:solidFill>
          <a:ln/>
        </p:spPr>
      </p:sp>
      <p:sp>
        <p:nvSpPr>
          <p:cNvPr id="8" name="Text 5"/>
          <p:cNvSpPr/>
          <p:nvPr/>
        </p:nvSpPr>
        <p:spPr>
          <a:xfrm>
            <a:off x="7900392" y="1774388"/>
            <a:ext cx="2926199" cy="3657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ru-RU" sz="2400" dirty="0" smtClean="0"/>
              <a:t>Развивающая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7871221" y="2397560"/>
            <a:ext cx="5910739" cy="831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dirty="0" smtClean="0"/>
              <a:t>Формирование структурно системного мышления, </a:t>
            </a:r>
            <a:endParaRPr lang="ru-RU" dirty="0" smtClean="0"/>
          </a:p>
          <a:p>
            <a:pPr lvl="0"/>
            <a:r>
              <a:rPr lang="ru-RU" dirty="0" smtClean="0"/>
              <a:t>мировоззренческие </a:t>
            </a:r>
            <a:r>
              <a:rPr lang="ru-RU" dirty="0" smtClean="0"/>
              <a:t>задачи (модели вокруг нас).</a:t>
            </a:r>
            <a:endParaRPr lang="ru-RU" dirty="0"/>
          </a:p>
        </p:txBody>
      </p:sp>
      <p:sp>
        <p:nvSpPr>
          <p:cNvPr id="10" name="Shape 7"/>
          <p:cNvSpPr/>
          <p:nvPr/>
        </p:nvSpPr>
        <p:spPr>
          <a:xfrm>
            <a:off x="819269" y="4166473"/>
            <a:ext cx="6378893" cy="1862851"/>
          </a:xfrm>
          <a:prstGeom prst="roundRect">
            <a:avLst>
              <a:gd name="adj" fmla="val 2604"/>
            </a:avLst>
          </a:prstGeom>
          <a:solidFill>
            <a:srgbClr val="F9F7F7"/>
          </a:solidFill>
          <a:ln/>
        </p:spPr>
      </p:sp>
      <p:sp>
        <p:nvSpPr>
          <p:cNvPr id="11" name="Text 8"/>
          <p:cNvSpPr/>
          <p:nvPr/>
        </p:nvSpPr>
        <p:spPr>
          <a:xfrm>
            <a:off x="1053346" y="4400550"/>
            <a:ext cx="3909417" cy="3657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ru-RU" sz="2400" dirty="0" smtClean="0"/>
              <a:t>Воспитательная</a:t>
            </a:r>
            <a:endParaRPr lang="en-US" sz="2300" dirty="0"/>
          </a:p>
        </p:txBody>
      </p:sp>
      <p:sp>
        <p:nvSpPr>
          <p:cNvPr id="12" name="Text 9"/>
          <p:cNvSpPr/>
          <p:nvPr/>
        </p:nvSpPr>
        <p:spPr>
          <a:xfrm>
            <a:off x="1053346" y="4906684"/>
            <a:ext cx="5910739" cy="1122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dirty="0" smtClean="0"/>
              <a:t>Построение адекватных моделей в социальных </a:t>
            </a:r>
            <a:endParaRPr lang="ru-RU" dirty="0" smtClean="0"/>
          </a:p>
          <a:p>
            <a:pPr lvl="0"/>
            <a:r>
              <a:rPr lang="ru-RU" dirty="0" smtClean="0"/>
              <a:t>системах</a:t>
            </a:r>
            <a:r>
              <a:rPr lang="ru-RU" dirty="0" smtClean="0"/>
              <a:t>, гуманитарная экспертиза моделей.</a:t>
            </a:r>
            <a:endParaRPr lang="ru-RU" dirty="0"/>
          </a:p>
        </p:txBody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6524"/>
            <a:ext cx="14630400" cy="17430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64037" y="939760"/>
            <a:ext cx="7415927" cy="1543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Результаты обучения: знания и умения</a:t>
            </a:r>
            <a:endParaRPr lang="en-US" sz="4850" dirty="0"/>
          </a:p>
        </p:txBody>
      </p:sp>
      <p:sp>
        <p:nvSpPr>
          <p:cNvPr id="4" name="Shape 1"/>
          <p:cNvSpPr/>
          <p:nvPr/>
        </p:nvSpPr>
        <p:spPr>
          <a:xfrm>
            <a:off x="864037" y="2853095"/>
            <a:ext cx="10651652" cy="4436745"/>
          </a:xfrm>
          <a:prstGeom prst="roundRect">
            <a:avLst>
              <a:gd name="adj" fmla="val 835"/>
            </a:avLst>
          </a:prstGeom>
          <a:noFill/>
          <a:ln w="1524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79277" y="2868335"/>
            <a:ext cx="10607873" cy="1101566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1126093" y="3024068"/>
            <a:ext cx="4589448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Знания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4822626" y="3024068"/>
            <a:ext cx="6664523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>
              <a:lnSpc>
                <a:spcPts val="3100"/>
              </a:lnSpc>
            </a:pPr>
            <a:r>
              <a:rPr lang="en-US" sz="1900" dirty="0" err="1" smtClean="0">
                <a:solidFill>
                  <a:srgbClr val="504C49"/>
                </a:solidFill>
                <a:latin typeface="Source Serif Pro"/>
                <a:ea typeface="Source Serif Pro"/>
                <a:cs typeface="Source Serif Pro" pitchFamily="34" charset="-120"/>
              </a:rPr>
              <a:t>Концепци</a:t>
            </a:r>
            <a:r>
              <a:rPr lang="ru-RU" sz="1900" dirty="0" smtClean="0">
                <a:solidFill>
                  <a:srgbClr val="504C49"/>
                </a:solidFill>
                <a:latin typeface="Source Serif Pro"/>
                <a:ea typeface="Source Serif Pro"/>
                <a:cs typeface="Source Serif Pro" pitchFamily="34" charset="-120"/>
              </a:rPr>
              <a:t>и моделирования</a:t>
            </a:r>
            <a:endParaRPr lang="ru-RU" sz="2000" dirty="0" smtClean="0">
              <a:ea typeface="Source Serif Pro"/>
            </a:endParaRPr>
          </a:p>
          <a:p>
            <a:pPr marL="0" indent="0">
              <a:lnSpc>
                <a:spcPts val="3100"/>
              </a:lnSpc>
              <a:buNone/>
            </a:pPr>
            <a:endParaRPr lang="en-US" sz="1900" dirty="0"/>
          </a:p>
        </p:txBody>
      </p:sp>
      <p:sp>
        <p:nvSpPr>
          <p:cNvPr id="8" name="Shape 5"/>
          <p:cNvSpPr/>
          <p:nvPr/>
        </p:nvSpPr>
        <p:spPr>
          <a:xfrm>
            <a:off x="879277" y="3969901"/>
            <a:ext cx="10607873" cy="1101566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1126093" y="4125635"/>
            <a:ext cx="4589448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Понимание</a:t>
            </a:r>
            <a:endParaRPr lang="en-US" sz="1900" dirty="0"/>
          </a:p>
        </p:txBody>
      </p:sp>
      <p:sp>
        <p:nvSpPr>
          <p:cNvPr id="10" name="Text 7"/>
          <p:cNvSpPr/>
          <p:nvPr/>
        </p:nvSpPr>
        <p:spPr>
          <a:xfrm>
            <a:off x="4822627" y="4125635"/>
            <a:ext cx="4589448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100"/>
              </a:lnSpc>
            </a:pPr>
            <a:r>
              <a:rPr lang="en-US" sz="190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Принципы</a:t>
            </a:r>
            <a:r>
              <a:rPr lang="en-US" sz="19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r>
              <a:rPr lang="en-US" sz="190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работы</a:t>
            </a:r>
            <a:r>
              <a:rPr lang="en-US" sz="19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r>
              <a:rPr lang="ru-RU" sz="19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 моделями </a:t>
            </a:r>
            <a:endParaRPr lang="en-US" sz="1900" dirty="0"/>
          </a:p>
        </p:txBody>
      </p:sp>
      <p:sp>
        <p:nvSpPr>
          <p:cNvPr id="11" name="Shape 8"/>
          <p:cNvSpPr/>
          <p:nvPr/>
        </p:nvSpPr>
        <p:spPr>
          <a:xfrm>
            <a:off x="879277" y="5071467"/>
            <a:ext cx="10607873" cy="1101566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1126093" y="5227201"/>
            <a:ext cx="4589448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Умения</a:t>
            </a:r>
            <a:endParaRPr lang="en-US" sz="1900" dirty="0"/>
          </a:p>
        </p:txBody>
      </p:sp>
      <p:sp>
        <p:nvSpPr>
          <p:cNvPr id="13" name="Text 10"/>
          <p:cNvSpPr/>
          <p:nvPr/>
        </p:nvSpPr>
        <p:spPr>
          <a:xfrm>
            <a:off x="4822627" y="5227201"/>
            <a:ext cx="5762246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000" dirty="0" smtClean="0">
                <a:ea typeface="Source Serif Pro"/>
              </a:rPr>
              <a:t>Строить </a:t>
            </a:r>
            <a:r>
              <a:rPr lang="ru-RU" sz="2000" dirty="0" smtClean="0">
                <a:ea typeface="Source Serif Pro"/>
              </a:rPr>
              <a:t>разнообразные информационные структуры для описания объектов.</a:t>
            </a:r>
            <a:endParaRPr lang="ru-RU" sz="2000" dirty="0">
              <a:ea typeface="Source Serif Pro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126093" y="6328767"/>
            <a:ext cx="4589448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endParaRPr lang="en-US" sz="1900" dirty="0"/>
          </a:p>
        </p:txBody>
      </p:sp>
      <p:sp>
        <p:nvSpPr>
          <p:cNvPr id="16" name="Text 13"/>
          <p:cNvSpPr/>
          <p:nvPr/>
        </p:nvSpPr>
        <p:spPr>
          <a:xfrm>
            <a:off x="4822627" y="6328767"/>
            <a:ext cx="5762246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000" smtClean="0"/>
              <a:t>«</a:t>
            </a:r>
            <a:r>
              <a:rPr lang="ru-RU" sz="2000" dirty="0" smtClean="0"/>
              <a:t>Ч</a:t>
            </a:r>
            <a:r>
              <a:rPr lang="ru-RU" sz="2000" smtClean="0"/>
              <a:t>итать</a:t>
            </a:r>
            <a:r>
              <a:rPr lang="ru-RU" sz="2000" dirty="0" smtClean="0"/>
              <a:t>» таблицы, графики, диаграммы, схемы и т.д., самостоятельно.</a:t>
            </a:r>
            <a:endParaRPr lang="ru-RU" sz="2000" dirty="0"/>
          </a:p>
        </p:txBody>
      </p:sp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5688" y="0"/>
            <a:ext cx="3114711" cy="8229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279</Words>
  <Application>Microsoft Office PowerPoint</Application>
  <PresentationFormat>Произвольный</PresentationFormat>
  <Paragraphs>65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Platypi Medium</vt:lpstr>
      <vt:lpstr>Source Serif Pro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777</cp:lastModifiedBy>
  <cp:revision>21</cp:revision>
  <dcterms:created xsi:type="dcterms:W3CDTF">2024-11-05T17:45:52Z</dcterms:created>
  <dcterms:modified xsi:type="dcterms:W3CDTF">2024-12-04T03:55:28Z</dcterms:modified>
</cp:coreProperties>
</file>