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4" r:id="rId6"/>
    <p:sldId id="265" r:id="rId7"/>
    <p:sldId id="261" r:id="rId8"/>
    <p:sldId id="262" r:id="rId9"/>
  </p:sldIdLst>
  <p:sldSz cx="14630400" cy="8229600"/>
  <p:notesSz cx="8229600" cy="14630400"/>
  <p:embeddedFontLst>
    <p:embeddedFont>
      <p:font typeface="Platypi Medium" charset="0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588" autoAdjust="0"/>
    <p:restoredTop sz="94610" autoAdjust="0"/>
  </p:normalViewPr>
  <p:slideViewPr>
    <p:cSldViewPr snapToGrid="0" snapToObjects="1">
      <p:cViewPr varScale="1">
        <p:scale>
          <a:sx n="33" d="100"/>
          <a:sy n="33" d="100"/>
        </p:scale>
        <p:origin x="-954" y="-84"/>
      </p:cViewPr>
      <p:guideLst>
        <p:guide orient="horz" pos="2592"/>
        <p:guide pos="460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170884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97280" y="2556512"/>
            <a:ext cx="12435840" cy="176403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94560" y="4663440"/>
            <a:ext cx="102412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3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6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9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123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65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18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71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24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5701" y="5288282"/>
            <a:ext cx="12435840" cy="1634490"/>
          </a:xfrm>
        </p:spPr>
        <p:txBody>
          <a:bodyPr anchor="t"/>
          <a:lstStyle>
            <a:lvl1pPr algn="l">
              <a:defRPr sz="5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55701" y="3488056"/>
            <a:ext cx="12435840" cy="1800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307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615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923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123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6538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1846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7154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246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170941" y="2305050"/>
            <a:ext cx="10411459" cy="651700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1826242" y="2305050"/>
            <a:ext cx="10411461" cy="6517006"/>
          </a:xfrm>
        </p:spPr>
        <p:txBody>
          <a:bodyPr/>
          <a:lstStyle>
            <a:lvl1pPr>
              <a:defRPr sz="4000"/>
            </a:lvl1pPr>
            <a:lvl2pPr>
              <a:defRPr sz="34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842136"/>
            <a:ext cx="6464301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077" indent="0">
              <a:buNone/>
              <a:defRPr sz="2900" b="1"/>
            </a:lvl2pPr>
            <a:lvl3pPr marL="1306155" indent="0">
              <a:buNone/>
              <a:defRPr sz="2600" b="1"/>
            </a:lvl3pPr>
            <a:lvl4pPr marL="1959233" indent="0">
              <a:buNone/>
              <a:defRPr sz="2300" b="1"/>
            </a:lvl4pPr>
            <a:lvl5pPr marL="2612311" indent="0">
              <a:buNone/>
              <a:defRPr sz="2300" b="1"/>
            </a:lvl5pPr>
            <a:lvl6pPr marL="3265388" indent="0">
              <a:buNone/>
              <a:defRPr sz="2300" b="1"/>
            </a:lvl6pPr>
            <a:lvl7pPr marL="3918465" indent="0">
              <a:buNone/>
              <a:defRPr sz="2300" b="1"/>
            </a:lvl7pPr>
            <a:lvl8pPr marL="4571543" indent="0">
              <a:buNone/>
              <a:defRPr sz="2300" b="1"/>
            </a:lvl8pPr>
            <a:lvl9pPr marL="5224620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31520" y="2609850"/>
            <a:ext cx="6464301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32042" y="1842136"/>
            <a:ext cx="6466840" cy="767714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53077" indent="0">
              <a:buNone/>
              <a:defRPr sz="2900" b="1"/>
            </a:lvl2pPr>
            <a:lvl3pPr marL="1306155" indent="0">
              <a:buNone/>
              <a:defRPr sz="2600" b="1"/>
            </a:lvl3pPr>
            <a:lvl4pPr marL="1959233" indent="0">
              <a:buNone/>
              <a:defRPr sz="2300" b="1"/>
            </a:lvl4pPr>
            <a:lvl5pPr marL="2612311" indent="0">
              <a:buNone/>
              <a:defRPr sz="2300" b="1"/>
            </a:lvl5pPr>
            <a:lvl6pPr marL="3265388" indent="0">
              <a:buNone/>
              <a:defRPr sz="2300" b="1"/>
            </a:lvl6pPr>
            <a:lvl7pPr marL="3918465" indent="0">
              <a:buNone/>
              <a:defRPr sz="2300" b="1"/>
            </a:lvl7pPr>
            <a:lvl8pPr marL="4571543" indent="0">
              <a:buNone/>
              <a:defRPr sz="2300" b="1"/>
            </a:lvl8pPr>
            <a:lvl9pPr marL="5224620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7432042" y="2609850"/>
            <a:ext cx="6466840" cy="4741546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2" y="327660"/>
            <a:ext cx="4813301" cy="1394460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20080" y="327660"/>
            <a:ext cx="8178800" cy="7023736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31522" y="1722120"/>
            <a:ext cx="4813301" cy="5629276"/>
          </a:xfrm>
        </p:spPr>
        <p:txBody>
          <a:bodyPr/>
          <a:lstStyle>
            <a:lvl1pPr marL="0" indent="0">
              <a:buNone/>
              <a:defRPr sz="2000"/>
            </a:lvl1pPr>
            <a:lvl2pPr marL="653077" indent="0">
              <a:buNone/>
              <a:defRPr sz="1700"/>
            </a:lvl2pPr>
            <a:lvl3pPr marL="1306155" indent="0">
              <a:buNone/>
              <a:defRPr sz="1400"/>
            </a:lvl3pPr>
            <a:lvl4pPr marL="1959233" indent="0">
              <a:buNone/>
              <a:defRPr sz="1300"/>
            </a:lvl4pPr>
            <a:lvl5pPr marL="2612311" indent="0">
              <a:buNone/>
              <a:defRPr sz="1300"/>
            </a:lvl5pPr>
            <a:lvl6pPr marL="3265388" indent="0">
              <a:buNone/>
              <a:defRPr sz="1300"/>
            </a:lvl6pPr>
            <a:lvl7pPr marL="3918465" indent="0">
              <a:buNone/>
              <a:defRPr sz="1300"/>
            </a:lvl7pPr>
            <a:lvl8pPr marL="4571543" indent="0">
              <a:buNone/>
              <a:defRPr sz="1300"/>
            </a:lvl8pPr>
            <a:lvl9pPr marL="522462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7661" y="5760720"/>
            <a:ext cx="8778240" cy="680086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867661" y="735330"/>
            <a:ext cx="8778240" cy="4937760"/>
          </a:xfrm>
        </p:spPr>
        <p:txBody>
          <a:bodyPr/>
          <a:lstStyle>
            <a:lvl1pPr marL="0" indent="0">
              <a:buNone/>
              <a:defRPr sz="4600"/>
            </a:lvl1pPr>
            <a:lvl2pPr marL="653077" indent="0">
              <a:buNone/>
              <a:defRPr sz="4000"/>
            </a:lvl2pPr>
            <a:lvl3pPr marL="1306155" indent="0">
              <a:buNone/>
              <a:defRPr sz="3400"/>
            </a:lvl3pPr>
            <a:lvl4pPr marL="1959233" indent="0">
              <a:buNone/>
              <a:defRPr sz="2900"/>
            </a:lvl4pPr>
            <a:lvl5pPr marL="2612311" indent="0">
              <a:buNone/>
              <a:defRPr sz="2900"/>
            </a:lvl5pPr>
            <a:lvl6pPr marL="3265388" indent="0">
              <a:buNone/>
              <a:defRPr sz="2900"/>
            </a:lvl6pPr>
            <a:lvl7pPr marL="3918465" indent="0">
              <a:buNone/>
              <a:defRPr sz="2900"/>
            </a:lvl7pPr>
            <a:lvl8pPr marL="4571543" indent="0">
              <a:buNone/>
              <a:defRPr sz="2900"/>
            </a:lvl8pPr>
            <a:lvl9pPr marL="5224620" indent="0">
              <a:buNone/>
              <a:defRPr sz="29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67661" y="6440806"/>
            <a:ext cx="8778240" cy="965834"/>
          </a:xfrm>
        </p:spPr>
        <p:txBody>
          <a:bodyPr/>
          <a:lstStyle>
            <a:lvl1pPr marL="0" indent="0">
              <a:buNone/>
              <a:defRPr sz="2000"/>
            </a:lvl1pPr>
            <a:lvl2pPr marL="653077" indent="0">
              <a:buNone/>
              <a:defRPr sz="1700"/>
            </a:lvl2pPr>
            <a:lvl3pPr marL="1306155" indent="0">
              <a:buNone/>
              <a:defRPr sz="1400"/>
            </a:lvl3pPr>
            <a:lvl4pPr marL="1959233" indent="0">
              <a:buNone/>
              <a:defRPr sz="1300"/>
            </a:lvl4pPr>
            <a:lvl5pPr marL="2612311" indent="0">
              <a:buNone/>
              <a:defRPr sz="1300"/>
            </a:lvl5pPr>
            <a:lvl6pPr marL="3265388" indent="0">
              <a:buNone/>
              <a:defRPr sz="1300"/>
            </a:lvl6pPr>
            <a:lvl7pPr marL="3918465" indent="0">
              <a:buNone/>
              <a:defRPr sz="1300"/>
            </a:lvl7pPr>
            <a:lvl8pPr marL="4571543" indent="0">
              <a:buNone/>
              <a:defRPr sz="1300"/>
            </a:lvl8pPr>
            <a:lvl9pPr marL="5224620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6972280" y="396240"/>
            <a:ext cx="5265421" cy="842581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70943" y="396240"/>
            <a:ext cx="15557499" cy="842581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468040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291861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8833533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285505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6802704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122068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1520" y="329566"/>
            <a:ext cx="13167360" cy="1371600"/>
          </a:xfrm>
          <a:prstGeom prst="rect">
            <a:avLst/>
          </a:prstGeom>
        </p:spPr>
        <p:txBody>
          <a:bodyPr vert="horz" lIns="130615" tIns="65308" rIns="130615" bIns="6530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31520" y="1920240"/>
            <a:ext cx="13167360" cy="5431156"/>
          </a:xfrm>
          <a:prstGeom prst="rect">
            <a:avLst/>
          </a:prstGeom>
        </p:spPr>
        <p:txBody>
          <a:bodyPr vert="horz" lIns="130615" tIns="65308" rIns="130615" bIns="6530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731520" y="7627622"/>
            <a:ext cx="34137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11/20/2024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998720" y="7627622"/>
            <a:ext cx="46329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485120" y="7627622"/>
            <a:ext cx="3413760" cy="438150"/>
          </a:xfrm>
          <a:prstGeom prst="rect">
            <a:avLst/>
          </a:prstGeom>
        </p:spPr>
        <p:txBody>
          <a:bodyPr vert="horz" lIns="130615" tIns="65308" rIns="130615" bIns="653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5" r:id="rId16"/>
    <p:sldLayoutId id="2147483726" r:id="rId17"/>
  </p:sldLayoutIdLst>
  <p:hf sldNum="0" hdr="0" ftr="0" dt="0"/>
  <p:txStyles>
    <p:titleStyle>
      <a:lvl1pPr algn="ctr" defTabSz="1306155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9808" indent="-489808" algn="l" defTabSz="1306155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1251" indent="-408174" algn="l" defTabSz="1306155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32694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85771" indent="-326539" algn="l" defTabSz="130615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38849" indent="-326539" algn="l" defTabSz="1306155" rtl="0" eaLnBrk="1" latinLnBrk="0" hangingPunct="1">
        <a:spcBef>
          <a:spcPct val="20000"/>
        </a:spcBef>
        <a:buFont typeface="Arial" pitchFamily="34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591926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45003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898082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51160" indent="-326539" algn="l" defTabSz="130615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3077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6155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9233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12311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65388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18465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543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24620" algn="l" defTabSz="130615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59828"/>
            <a:ext cx="14630400" cy="30697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4036" y="408214"/>
            <a:ext cx="13080563" cy="42586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8350"/>
              </a:lnSpc>
              <a:buNone/>
            </a:pPr>
            <a:r>
              <a:rPr lang="en-US" sz="670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Анализ </a:t>
            </a:r>
            <a:r>
              <a:rPr lang="en-US" sz="670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линии</a:t>
            </a:r>
            <a:r>
              <a:rPr lang="en-US" sz="670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ru-RU" sz="67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алгоритмизации и программирования </a:t>
            </a:r>
            <a:r>
              <a:rPr lang="ru-RU" sz="67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( </a:t>
            </a:r>
            <a:r>
              <a:rPr lang="ru-RU" sz="67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алгоритмы следования и ветвления)</a:t>
            </a:r>
            <a:r>
              <a:rPr lang="en-US" sz="67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en-US" sz="670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в ФГОС</a:t>
            </a:r>
            <a:endParaRPr lang="en-US" sz="6700" dirty="0"/>
          </a:p>
        </p:txBody>
      </p:sp>
      <p:sp>
        <p:nvSpPr>
          <p:cNvPr id="4" name="Text 1"/>
          <p:cNvSpPr/>
          <p:nvPr/>
        </p:nvSpPr>
        <p:spPr>
          <a:xfrm>
            <a:off x="864037" y="5895380"/>
            <a:ext cx="74159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Анализ содержания и деятельности учащихся по ФГОС.</a:t>
            </a:r>
            <a:endParaRPr lang="en-US" sz="1900" dirty="0"/>
          </a:p>
        </p:txBody>
      </p:sp>
      <p:sp>
        <p:nvSpPr>
          <p:cNvPr id="5" name="Text 2"/>
          <p:cNvSpPr/>
          <p:nvPr/>
        </p:nvSpPr>
        <p:spPr>
          <a:xfrm>
            <a:off x="864037" y="6568083"/>
            <a:ext cx="7415927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Систематизация целей и результатов обучения.</a:t>
            </a:r>
            <a:endParaRPr lang="en-US" sz="19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4860" y="806291"/>
            <a:ext cx="8577739" cy="212919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Содержание </a:t>
            </a:r>
            <a:r>
              <a:rPr lang="en-US" sz="445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по</a:t>
            </a:r>
            <a:r>
              <a:rPr lang="en-US" sz="44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ru-RU" sz="48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алгоритмизации и </a:t>
            </a:r>
            <a:r>
              <a:rPr lang="ru-RU" sz="48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программированию </a:t>
            </a:r>
            <a:r>
              <a:rPr lang="ru-RU" sz="48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( алгоритмы следования и ветвления)</a:t>
            </a:r>
            <a:r>
              <a:rPr lang="en-US" sz="48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794861" y="3531632"/>
            <a:ext cx="511016" cy="511016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5" name="Text 2"/>
          <p:cNvSpPr/>
          <p:nvPr/>
        </p:nvSpPr>
        <p:spPr>
          <a:xfrm>
            <a:off x="973812" y="3616762"/>
            <a:ext cx="152995" cy="340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1532930" y="3531632"/>
            <a:ext cx="6484399" cy="354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ru-RU" sz="24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Определение алгоритмов </a:t>
            </a:r>
            <a:r>
              <a:rPr lang="ru-RU" sz="240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следования и ветвления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532930" y="4022647"/>
            <a:ext cx="7325320" cy="4922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sz="2000" dirty="0" smtClean="0"/>
              <a:t>Понимание, что такое алгоритмы следования и ветвления.</a:t>
            </a:r>
            <a:endParaRPr lang="ru-RU" sz="2000" dirty="0"/>
          </a:p>
        </p:txBody>
      </p:sp>
      <p:sp>
        <p:nvSpPr>
          <p:cNvPr id="8" name="Shape 5"/>
          <p:cNvSpPr/>
          <p:nvPr/>
        </p:nvSpPr>
        <p:spPr>
          <a:xfrm>
            <a:off x="794861" y="4868585"/>
            <a:ext cx="511016" cy="511016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9" name="Text 6"/>
          <p:cNvSpPr/>
          <p:nvPr/>
        </p:nvSpPr>
        <p:spPr>
          <a:xfrm>
            <a:off x="940356" y="4953714"/>
            <a:ext cx="220028" cy="340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532929" y="4868585"/>
            <a:ext cx="6484399" cy="354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ru-RU" sz="2400" dirty="0" smtClean="0"/>
              <a:t>Методы алгоритмов следования и ветвления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532930" y="5359598"/>
            <a:ext cx="6816209" cy="3633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lvl="0"/>
            <a:r>
              <a:rPr lang="ru-RU" dirty="0" smtClean="0"/>
              <a:t>Изучение алгоритмов следования и ветвления.</a:t>
            </a:r>
            <a:endParaRPr lang="ru-RU" dirty="0"/>
          </a:p>
        </p:txBody>
      </p:sp>
      <p:sp>
        <p:nvSpPr>
          <p:cNvPr id="12" name="Shape 9"/>
          <p:cNvSpPr/>
          <p:nvPr/>
        </p:nvSpPr>
        <p:spPr>
          <a:xfrm>
            <a:off x="794861" y="6205538"/>
            <a:ext cx="511016" cy="511016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13" name="Text 10"/>
          <p:cNvSpPr/>
          <p:nvPr/>
        </p:nvSpPr>
        <p:spPr>
          <a:xfrm>
            <a:off x="944047" y="6290667"/>
            <a:ext cx="212527" cy="340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1532930" y="6205538"/>
            <a:ext cx="3275290" cy="3548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Программные средства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532930" y="6696551"/>
            <a:ext cx="6816209" cy="7267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dirty="0" smtClean="0"/>
              <a:t>Ознакомление с различными программами для создания алгоритмов следования и ветвления.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1186577" y="663535"/>
            <a:ext cx="7456646" cy="15066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900"/>
              </a:lnSpc>
              <a:buNone/>
            </a:pPr>
            <a:r>
              <a:rPr lang="en-US" sz="470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Виды деятельности учащихся</a:t>
            </a:r>
            <a:endParaRPr lang="en-US" sz="4700" dirty="0"/>
          </a:p>
        </p:txBody>
      </p:sp>
      <p:sp>
        <p:nvSpPr>
          <p:cNvPr id="4" name="Shape 1"/>
          <p:cNvSpPr/>
          <p:nvPr/>
        </p:nvSpPr>
        <p:spPr>
          <a:xfrm>
            <a:off x="1532930" y="2531745"/>
            <a:ext cx="30480" cy="503432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5" name="Shape 2"/>
          <p:cNvSpPr/>
          <p:nvPr/>
        </p:nvSpPr>
        <p:spPr>
          <a:xfrm>
            <a:off x="1788855" y="3058716"/>
            <a:ext cx="843677" cy="3048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1277005" y="2802850"/>
            <a:ext cx="542330" cy="542330"/>
          </a:xfrm>
          <a:prstGeom prst="roundRect">
            <a:avLst>
              <a:gd name="adj" fmla="val 6668"/>
            </a:avLst>
          </a:prstGeom>
          <a:solidFill>
            <a:srgbClr val="F9F7F7"/>
          </a:solidFill>
          <a:ln/>
        </p:spPr>
      </p:sp>
      <p:sp>
        <p:nvSpPr>
          <p:cNvPr id="7" name="Text 4"/>
          <p:cNvSpPr/>
          <p:nvPr/>
        </p:nvSpPr>
        <p:spPr>
          <a:xfrm>
            <a:off x="1466910" y="2893219"/>
            <a:ext cx="162401" cy="361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en-US" sz="2800" dirty="0"/>
          </a:p>
        </p:txBody>
      </p:sp>
      <p:sp>
        <p:nvSpPr>
          <p:cNvPr id="8" name="Text 5"/>
          <p:cNvSpPr/>
          <p:nvPr/>
        </p:nvSpPr>
        <p:spPr>
          <a:xfrm>
            <a:off x="2874050" y="2772727"/>
            <a:ext cx="3013472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3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Исследовательская</a:t>
            </a:r>
            <a:endParaRPr lang="en-US" sz="2350" dirty="0"/>
          </a:p>
        </p:txBody>
      </p:sp>
      <p:sp>
        <p:nvSpPr>
          <p:cNvPr id="9" name="Text 6"/>
          <p:cNvSpPr/>
          <p:nvPr/>
        </p:nvSpPr>
        <p:spPr>
          <a:xfrm>
            <a:off x="2874050" y="3293864"/>
            <a:ext cx="5769173" cy="3857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Поиск, систематизация и анализ информации.</a:t>
            </a:r>
            <a:endParaRPr lang="en-US" sz="1850" dirty="0"/>
          </a:p>
        </p:txBody>
      </p:sp>
      <p:sp>
        <p:nvSpPr>
          <p:cNvPr id="10" name="Shape 7"/>
          <p:cNvSpPr/>
          <p:nvPr/>
        </p:nvSpPr>
        <p:spPr>
          <a:xfrm>
            <a:off x="1788855" y="4688562"/>
            <a:ext cx="843677" cy="3048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11" name="Shape 8"/>
          <p:cNvSpPr/>
          <p:nvPr/>
        </p:nvSpPr>
        <p:spPr>
          <a:xfrm>
            <a:off x="1277005" y="4432697"/>
            <a:ext cx="542330" cy="542330"/>
          </a:xfrm>
          <a:prstGeom prst="roundRect">
            <a:avLst>
              <a:gd name="adj" fmla="val 6668"/>
            </a:avLst>
          </a:prstGeom>
          <a:solidFill>
            <a:srgbClr val="F9F7F7"/>
          </a:solidFill>
          <a:ln/>
        </p:spPr>
      </p:sp>
      <p:sp>
        <p:nvSpPr>
          <p:cNvPr id="12" name="Text 9"/>
          <p:cNvSpPr/>
          <p:nvPr/>
        </p:nvSpPr>
        <p:spPr>
          <a:xfrm>
            <a:off x="1431310" y="4523065"/>
            <a:ext cx="233601" cy="361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en-US" sz="2800" dirty="0"/>
          </a:p>
        </p:txBody>
      </p:sp>
      <p:sp>
        <p:nvSpPr>
          <p:cNvPr id="13" name="Text 10"/>
          <p:cNvSpPr/>
          <p:nvPr/>
        </p:nvSpPr>
        <p:spPr>
          <a:xfrm>
            <a:off x="2874050" y="4402574"/>
            <a:ext cx="3013472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3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Проектная</a:t>
            </a:r>
            <a:endParaRPr lang="en-US" sz="2350" dirty="0"/>
          </a:p>
        </p:txBody>
      </p:sp>
      <p:sp>
        <p:nvSpPr>
          <p:cNvPr id="14" name="Text 11"/>
          <p:cNvSpPr/>
          <p:nvPr/>
        </p:nvSpPr>
        <p:spPr>
          <a:xfrm>
            <a:off x="2874050" y="4923711"/>
            <a:ext cx="6155650" cy="110871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Создание </a:t>
            </a:r>
            <a:r>
              <a:rPr lang="en-US" sz="1850" dirty="0" err="1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проектов</a:t>
            </a:r>
            <a:r>
              <a:rPr lang="en-US" sz="185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ru-RU" sz="185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по темам, связанным с</a:t>
            </a:r>
            <a:br>
              <a:rPr lang="ru-RU" sz="185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</a:br>
            <a:r>
              <a:rPr lang="ru-RU" sz="185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алгоритмами следствия и ветвления</a:t>
            </a:r>
            <a:r>
              <a:rPr lang="en-US" sz="185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форматах</a:t>
            </a:r>
            <a:r>
              <a:rPr lang="en-US" sz="185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.</a:t>
            </a:r>
            <a:endParaRPr lang="en-US" sz="1850" dirty="0"/>
          </a:p>
        </p:txBody>
      </p:sp>
      <p:sp>
        <p:nvSpPr>
          <p:cNvPr id="15" name="Shape 12"/>
          <p:cNvSpPr/>
          <p:nvPr/>
        </p:nvSpPr>
        <p:spPr>
          <a:xfrm>
            <a:off x="1788855" y="6318409"/>
            <a:ext cx="843677" cy="30480"/>
          </a:xfrm>
          <a:prstGeom prst="roundRect">
            <a:avLst>
              <a:gd name="adj" fmla="val 118644"/>
            </a:avLst>
          </a:prstGeom>
          <a:solidFill>
            <a:srgbClr val="D8D4D4"/>
          </a:solidFill>
          <a:ln/>
        </p:spPr>
      </p:sp>
      <p:sp>
        <p:nvSpPr>
          <p:cNvPr id="16" name="Shape 13"/>
          <p:cNvSpPr/>
          <p:nvPr/>
        </p:nvSpPr>
        <p:spPr>
          <a:xfrm>
            <a:off x="1277005" y="6062543"/>
            <a:ext cx="542330" cy="542330"/>
          </a:xfrm>
          <a:prstGeom prst="roundRect">
            <a:avLst>
              <a:gd name="adj" fmla="val 6668"/>
            </a:avLst>
          </a:prstGeom>
          <a:solidFill>
            <a:srgbClr val="F9F7F7"/>
          </a:solidFill>
          <a:ln/>
        </p:spPr>
      </p:sp>
      <p:sp>
        <p:nvSpPr>
          <p:cNvPr id="17" name="Text 14"/>
          <p:cNvSpPr/>
          <p:nvPr/>
        </p:nvSpPr>
        <p:spPr>
          <a:xfrm>
            <a:off x="1435358" y="6152912"/>
            <a:ext cx="225623" cy="36159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800"/>
              </a:lnSpc>
              <a:buNone/>
            </a:pPr>
            <a:r>
              <a:rPr lang="en-US" sz="28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en-US" sz="2800" dirty="0"/>
          </a:p>
        </p:txBody>
      </p:sp>
      <p:sp>
        <p:nvSpPr>
          <p:cNvPr id="18" name="Text 15"/>
          <p:cNvSpPr/>
          <p:nvPr/>
        </p:nvSpPr>
        <p:spPr>
          <a:xfrm>
            <a:off x="2874050" y="6032421"/>
            <a:ext cx="3013472" cy="3765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50"/>
              </a:lnSpc>
              <a:buNone/>
            </a:pPr>
            <a:r>
              <a:rPr lang="en-US" sz="23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Практическая</a:t>
            </a:r>
            <a:endParaRPr lang="en-US" sz="2350" dirty="0"/>
          </a:p>
        </p:txBody>
      </p:sp>
      <p:sp>
        <p:nvSpPr>
          <p:cNvPr id="19" name="Text 16"/>
          <p:cNvSpPr/>
          <p:nvPr/>
        </p:nvSpPr>
        <p:spPr>
          <a:xfrm>
            <a:off x="2874050" y="6553557"/>
            <a:ext cx="5769173" cy="7715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Выполнение лабораторных работ и создание информационных продуктов.</a:t>
            </a:r>
            <a:endParaRPr lang="en-US" sz="1850" dirty="0"/>
          </a:p>
        </p:txBody>
      </p:sp>
      <p:pic>
        <p:nvPicPr>
          <p:cNvPr id="2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542925"/>
            <a:ext cx="7107912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Программа</a:t>
            </a: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en-US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6 </a:t>
            </a:r>
            <a:r>
              <a:rPr lang="en-US" sz="4850" dirty="0" err="1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класс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</a:t>
            </a:r>
            <a:endParaRPr lang="en-US" sz="4850" dirty="0"/>
          </a:p>
        </p:txBody>
      </p:sp>
      <p:sp>
        <p:nvSpPr>
          <p:cNvPr id="6" name="Text 4"/>
          <p:cNvSpPr/>
          <p:nvPr/>
        </p:nvSpPr>
        <p:spPr>
          <a:xfrm>
            <a:off x="864036" y="1723311"/>
            <a:ext cx="8451413" cy="54204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514350" lvl="0" indent="-514350" algn="just">
              <a:buFont typeface="+mj-lt"/>
              <a:buAutoNum type="arabicParenR"/>
            </a:pPr>
            <a:r>
              <a:rPr lang="ru-RU" sz="3200" dirty="0" smtClean="0"/>
              <a:t>Знакомство с </a:t>
            </a:r>
            <a:r>
              <a:rPr lang="ru-RU" sz="3200" dirty="0" smtClean="0"/>
              <a:t>алгоритмом</a:t>
            </a:r>
          </a:p>
          <a:p>
            <a:pPr marL="514350" lvl="0" indent="-514350" algn="just">
              <a:buFont typeface="+mj-lt"/>
              <a:buAutoNum type="arabicParenR"/>
            </a:pPr>
            <a:endParaRPr lang="ru-RU" sz="3200" dirty="0" smtClean="0"/>
          </a:p>
          <a:p>
            <a:pPr marL="514350" lvl="0" indent="-514350" algn="just">
              <a:buFont typeface="+mj-lt"/>
              <a:buAutoNum type="arabicParenR"/>
            </a:pPr>
            <a:r>
              <a:rPr lang="ru-RU" sz="3200" dirty="0" smtClean="0"/>
              <a:t>Знакомство с исполнителями алгоритма</a:t>
            </a:r>
          </a:p>
          <a:p>
            <a:pPr marL="514350" lvl="0" indent="-514350" algn="just">
              <a:buFont typeface="+mj-lt"/>
              <a:buAutoNum type="arabicParenR"/>
            </a:pPr>
            <a:endParaRPr lang="ru-RU" sz="3200" dirty="0" smtClean="0"/>
          </a:p>
          <a:p>
            <a:pPr marL="514350" lvl="0" indent="-514350" algn="just">
              <a:buFont typeface="+mj-lt"/>
              <a:buAutoNum type="arabicParenR"/>
            </a:pPr>
            <a:r>
              <a:rPr lang="ru-RU" sz="3200" dirty="0" smtClean="0"/>
              <a:t>Формы </a:t>
            </a:r>
            <a:r>
              <a:rPr lang="ru-RU" sz="3200" dirty="0" smtClean="0"/>
              <a:t>записи  и типы алгоритмов</a:t>
            </a:r>
            <a:r>
              <a:rPr lang="ru-RU" sz="3200" b="1" dirty="0" smtClean="0"/>
              <a:t> </a:t>
            </a:r>
            <a:endParaRPr lang="ru-RU" sz="3200" dirty="0" smtClean="0"/>
          </a:p>
          <a:p>
            <a:pPr marL="514350" lvl="0" indent="-514350" algn="just">
              <a:buFont typeface="+mj-lt"/>
              <a:buAutoNum type="arabicParenR"/>
            </a:pPr>
            <a:endParaRPr lang="ru-RU" sz="3200" dirty="0" smtClean="0"/>
          </a:p>
          <a:p>
            <a:pPr marL="514350" lvl="0" indent="-514350" algn="just">
              <a:buFont typeface="+mj-lt"/>
              <a:buAutoNum type="arabicParenR"/>
            </a:pPr>
            <a:r>
              <a:rPr lang="ru-RU" sz="3200" dirty="0" smtClean="0"/>
              <a:t>Управление </a:t>
            </a:r>
            <a:r>
              <a:rPr lang="ru-RU" sz="3200" dirty="0" smtClean="0"/>
              <a:t>исполнителем Чертежник</a:t>
            </a:r>
            <a:endParaRPr lang="ru-RU" sz="32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542925"/>
            <a:ext cx="7107912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Программа</a:t>
            </a: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8</a:t>
            </a:r>
            <a:r>
              <a:rPr lang="en-US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en-US" sz="4850" dirty="0" err="1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класс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</a:t>
            </a:r>
            <a:endParaRPr lang="en-US" sz="4850" dirty="0"/>
          </a:p>
        </p:txBody>
      </p:sp>
      <p:sp>
        <p:nvSpPr>
          <p:cNvPr id="6" name="Text 4"/>
          <p:cNvSpPr/>
          <p:nvPr/>
        </p:nvSpPr>
        <p:spPr>
          <a:xfrm>
            <a:off x="864036" y="1723311"/>
            <a:ext cx="8451413" cy="54204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Углубленное изучение алгоритмов (Основы алгоритмизация</a:t>
            </a:r>
            <a:r>
              <a:rPr lang="ru-RU" sz="3200" dirty="0" smtClean="0"/>
              <a:t>)</a:t>
            </a:r>
          </a:p>
          <a:p>
            <a:pPr marL="514350" lvl="0" indent="-514350">
              <a:buFont typeface="+mj-lt"/>
              <a:buAutoNum type="arabicParenR"/>
            </a:pPr>
            <a:endParaRPr lang="ru-RU" sz="3200" dirty="0" smtClean="0"/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Изучение алгоритмических конструкций следования и ветвления</a:t>
            </a:r>
            <a:r>
              <a:rPr lang="ru-RU" sz="3200" dirty="0" smtClean="0"/>
              <a:t>.</a:t>
            </a:r>
          </a:p>
          <a:p>
            <a:pPr marL="514350" lvl="0" indent="-514350">
              <a:buFont typeface="+mj-lt"/>
              <a:buAutoNum type="arabicParenR"/>
            </a:pPr>
            <a:endParaRPr lang="ru-RU" sz="3200" dirty="0" smtClean="0"/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Начало </a:t>
            </a:r>
            <a:r>
              <a:rPr lang="ru-RU" sz="3200" dirty="0" smtClean="0"/>
              <a:t>программирования</a:t>
            </a:r>
          </a:p>
          <a:p>
            <a:pPr marL="514350" lvl="0" indent="-514350">
              <a:buFont typeface="+mj-lt"/>
              <a:buAutoNum type="arabicParenR"/>
            </a:pPr>
            <a:endParaRPr lang="ru-RU" sz="3200" dirty="0" smtClean="0"/>
          </a:p>
          <a:p>
            <a:pPr marL="514350" lvl="0" indent="-514350">
              <a:buFont typeface="+mj-lt"/>
              <a:buAutoNum type="arabicParenR"/>
            </a:pPr>
            <a:r>
              <a:rPr lang="ru-RU" sz="3200" dirty="0" smtClean="0"/>
              <a:t>Программирование линейных и разветвляющихся алгоритмов</a:t>
            </a:r>
            <a:endParaRPr lang="ru-RU" sz="32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542925"/>
            <a:ext cx="7107912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 err="1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Программа</a:t>
            </a: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9</a:t>
            </a:r>
            <a:r>
              <a:rPr lang="en-US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 </a:t>
            </a:r>
            <a:r>
              <a:rPr lang="en-US" sz="4850" dirty="0" err="1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класс</a:t>
            </a:r>
            <a:r>
              <a:rPr lang="ru-RU" sz="4850" dirty="0" smtClean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а</a:t>
            </a:r>
            <a:endParaRPr lang="en-US" sz="4850" dirty="0"/>
          </a:p>
        </p:txBody>
      </p:sp>
      <p:sp>
        <p:nvSpPr>
          <p:cNvPr id="6" name="Text 4"/>
          <p:cNvSpPr/>
          <p:nvPr/>
        </p:nvSpPr>
        <p:spPr>
          <a:xfrm>
            <a:off x="864036" y="3371850"/>
            <a:ext cx="8451413" cy="3771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/>
            <a:r>
              <a:rPr lang="ru-RU" sz="3200" dirty="0" smtClean="0"/>
              <a:t>Решение задач на компьютере по теме алгоритмизация и программирование</a:t>
            </a:r>
            <a:endParaRPr lang="ru-RU" sz="32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0" y="0"/>
            <a:ext cx="4914900" cy="82296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19269" y="571500"/>
            <a:ext cx="5852398" cy="7314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750"/>
              </a:lnSpc>
              <a:buNone/>
            </a:pPr>
            <a:r>
              <a:rPr lang="en-US" sz="460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Цели обучения</a:t>
            </a:r>
            <a:endParaRPr lang="en-US" sz="4600" dirty="0"/>
          </a:p>
        </p:txBody>
      </p:sp>
      <p:sp>
        <p:nvSpPr>
          <p:cNvPr id="4" name="Shape 1"/>
          <p:cNvSpPr/>
          <p:nvPr/>
        </p:nvSpPr>
        <p:spPr>
          <a:xfrm>
            <a:off x="819269" y="1657350"/>
            <a:ext cx="6378893" cy="1571626"/>
          </a:xfrm>
          <a:prstGeom prst="roundRect">
            <a:avLst>
              <a:gd name="adj" fmla="val 2604"/>
            </a:avLst>
          </a:prstGeom>
          <a:solidFill>
            <a:srgbClr val="F9F7F7"/>
          </a:solidFill>
          <a:ln/>
        </p:spPr>
      </p:sp>
      <p:sp>
        <p:nvSpPr>
          <p:cNvPr id="5" name="Text 2"/>
          <p:cNvSpPr/>
          <p:nvPr/>
        </p:nvSpPr>
        <p:spPr>
          <a:xfrm>
            <a:off x="1053346" y="1891427"/>
            <a:ext cx="4476274" cy="3657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3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Формирование представлений</a:t>
            </a:r>
            <a:endParaRPr lang="en-US" sz="2300" dirty="0"/>
          </a:p>
        </p:txBody>
      </p:sp>
      <p:sp>
        <p:nvSpPr>
          <p:cNvPr id="6" name="Text 3"/>
          <p:cNvSpPr/>
          <p:nvPr/>
        </p:nvSpPr>
        <p:spPr>
          <a:xfrm>
            <a:off x="1053346" y="2397560"/>
            <a:ext cx="5176004" cy="831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8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Понимание сути и </a:t>
            </a:r>
            <a:r>
              <a:rPr lang="en-US" sz="1800" dirty="0" err="1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видов</a:t>
            </a:r>
            <a:r>
              <a:rPr lang="en-US" sz="18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ru-RU" sz="18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алгоритмов </a:t>
            </a:r>
          </a:p>
          <a:p>
            <a:pPr marL="0" indent="0">
              <a:lnSpc>
                <a:spcPts val="2900"/>
              </a:lnSpc>
              <a:buNone/>
            </a:pPr>
            <a:r>
              <a:rPr lang="ru-RU" sz="18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следствия и ветвления</a:t>
            </a:r>
            <a:r>
              <a:rPr lang="en-US" sz="18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.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7432239" y="1657350"/>
            <a:ext cx="6612970" cy="1571626"/>
          </a:xfrm>
          <a:prstGeom prst="roundRect">
            <a:avLst>
              <a:gd name="adj" fmla="val 2604"/>
            </a:avLst>
          </a:prstGeom>
          <a:solidFill>
            <a:srgbClr val="F9F7F7"/>
          </a:solidFill>
          <a:ln/>
        </p:spPr>
      </p:sp>
      <p:sp>
        <p:nvSpPr>
          <p:cNvPr id="8" name="Text 5"/>
          <p:cNvSpPr/>
          <p:nvPr/>
        </p:nvSpPr>
        <p:spPr>
          <a:xfrm>
            <a:off x="7900392" y="1774388"/>
            <a:ext cx="2926199" cy="3657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3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Развитие навыков</a:t>
            </a:r>
            <a:endParaRPr lang="en-US" sz="2300" dirty="0"/>
          </a:p>
        </p:txBody>
      </p:sp>
      <p:sp>
        <p:nvSpPr>
          <p:cNvPr id="9" name="Text 6"/>
          <p:cNvSpPr/>
          <p:nvPr/>
        </p:nvSpPr>
        <p:spPr>
          <a:xfrm>
            <a:off x="7871221" y="2397560"/>
            <a:ext cx="5910739" cy="8314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900"/>
              </a:lnSpc>
            </a:pPr>
            <a:r>
              <a:rPr lang="en-US" sz="18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Постановка задач по работе с </a:t>
            </a:r>
            <a:r>
              <a:rPr lang="ru-RU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алгоритмами </a:t>
            </a:r>
          </a:p>
          <a:p>
            <a:pPr>
              <a:lnSpc>
                <a:spcPts val="2900"/>
              </a:lnSpc>
            </a:pPr>
            <a:r>
              <a:rPr lang="ru-RU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следствия </a:t>
            </a:r>
            <a:r>
              <a:rPr lang="ru-RU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и ветвления</a:t>
            </a:r>
            <a:r>
              <a:rPr lang="en-US" sz="18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.</a:t>
            </a:r>
            <a:endParaRPr lang="en-US" sz="1800" dirty="0"/>
          </a:p>
        </p:txBody>
      </p:sp>
      <p:sp>
        <p:nvSpPr>
          <p:cNvPr id="10" name="Shape 7"/>
          <p:cNvSpPr/>
          <p:nvPr/>
        </p:nvSpPr>
        <p:spPr>
          <a:xfrm>
            <a:off x="819269" y="4166473"/>
            <a:ext cx="6378893" cy="1862851"/>
          </a:xfrm>
          <a:prstGeom prst="roundRect">
            <a:avLst>
              <a:gd name="adj" fmla="val 2604"/>
            </a:avLst>
          </a:prstGeom>
          <a:solidFill>
            <a:srgbClr val="F9F7F7"/>
          </a:solidFill>
          <a:ln/>
        </p:spPr>
      </p:sp>
      <p:sp>
        <p:nvSpPr>
          <p:cNvPr id="11" name="Text 8"/>
          <p:cNvSpPr/>
          <p:nvPr/>
        </p:nvSpPr>
        <p:spPr>
          <a:xfrm>
            <a:off x="1053346" y="4400550"/>
            <a:ext cx="3909417" cy="3657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3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Овладение инструментами</a:t>
            </a:r>
            <a:endParaRPr lang="en-US" sz="2300" dirty="0"/>
          </a:p>
        </p:txBody>
      </p:sp>
      <p:sp>
        <p:nvSpPr>
          <p:cNvPr id="12" name="Text 9"/>
          <p:cNvSpPr/>
          <p:nvPr/>
        </p:nvSpPr>
        <p:spPr>
          <a:xfrm>
            <a:off x="1053346" y="4906684"/>
            <a:ext cx="5910739" cy="112263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900"/>
              </a:lnSpc>
              <a:buNone/>
            </a:pPr>
            <a:r>
              <a:rPr lang="en-US" sz="1800" dirty="0" err="1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Изучение</a:t>
            </a:r>
            <a:r>
              <a:rPr lang="en-US" sz="18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en-US" sz="180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программ</a:t>
            </a:r>
            <a:r>
              <a:rPr lang="en-US" sz="18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ru-RU" sz="18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для работы с алгоритмами </a:t>
            </a:r>
          </a:p>
          <a:p>
            <a:pPr marL="0" indent="0">
              <a:lnSpc>
                <a:spcPts val="2900"/>
              </a:lnSpc>
              <a:buNone/>
            </a:pPr>
            <a:r>
              <a:rPr lang="ru-RU" sz="18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следствия и ветвления </a:t>
            </a:r>
            <a:endParaRPr lang="en-US" sz="1800" dirty="0"/>
          </a:p>
        </p:txBody>
      </p:sp>
      <p:sp>
        <p:nvSpPr>
          <p:cNvPr id="13" name="Shape 10"/>
          <p:cNvSpPr/>
          <p:nvPr/>
        </p:nvSpPr>
        <p:spPr>
          <a:xfrm>
            <a:off x="7432238" y="4166473"/>
            <a:ext cx="6378893" cy="1862849"/>
          </a:xfrm>
          <a:prstGeom prst="roundRect">
            <a:avLst>
              <a:gd name="adj" fmla="val 2604"/>
            </a:avLst>
          </a:prstGeom>
          <a:solidFill>
            <a:srgbClr val="F9F7F7"/>
          </a:solidFill>
          <a:ln/>
        </p:spPr>
      </p:sp>
      <p:sp>
        <p:nvSpPr>
          <p:cNvPr id="14" name="Text 11"/>
          <p:cNvSpPr/>
          <p:nvPr/>
        </p:nvSpPr>
        <p:spPr>
          <a:xfrm>
            <a:off x="7666315" y="4400550"/>
            <a:ext cx="3483888" cy="3657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230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Критическое мышление</a:t>
            </a:r>
            <a:endParaRPr lang="en-US" sz="2300" dirty="0"/>
          </a:p>
        </p:txBody>
      </p:sp>
      <p:sp>
        <p:nvSpPr>
          <p:cNvPr id="15" name="Text 12"/>
          <p:cNvSpPr/>
          <p:nvPr/>
        </p:nvSpPr>
        <p:spPr>
          <a:xfrm>
            <a:off x="7666315" y="4906684"/>
            <a:ext cx="5910739" cy="11226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r>
              <a:rPr lang="ru-RU" dirty="0" smtClean="0">
                <a:ea typeface="Source Serif Pro"/>
              </a:rPr>
              <a:t>Умение анализировать содержание алгоритмов </a:t>
            </a:r>
            <a:endParaRPr lang="ru-RU" dirty="0" smtClean="0">
              <a:ea typeface="Source Serif Pro"/>
            </a:endParaRPr>
          </a:p>
          <a:p>
            <a:r>
              <a:rPr lang="ru-RU" dirty="0" smtClean="0">
                <a:ea typeface="Source Serif Pro"/>
              </a:rPr>
              <a:t>и </a:t>
            </a:r>
            <a:r>
              <a:rPr lang="ru-RU" dirty="0" smtClean="0">
                <a:ea typeface="Source Serif Pro"/>
              </a:rPr>
              <a:t>программ ( алгоритмы следования и ветвления).</a:t>
            </a:r>
            <a:endParaRPr lang="ru-RU" dirty="0">
              <a:ea typeface="Source Serif Pro"/>
            </a:endParaRPr>
          </a:p>
        </p:txBody>
      </p:sp>
      <p:pic>
        <p:nvPicPr>
          <p:cNvPr id="1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86524"/>
            <a:ext cx="14630400" cy="17430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4037" y="939760"/>
            <a:ext cx="7415927" cy="15430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r>
              <a:rPr lang="en-US" sz="4850" dirty="0">
                <a:solidFill>
                  <a:srgbClr val="201B18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Результаты обучения: знания и умения</a:t>
            </a:r>
            <a:endParaRPr lang="en-US" sz="4850" dirty="0"/>
          </a:p>
        </p:txBody>
      </p:sp>
      <p:sp>
        <p:nvSpPr>
          <p:cNvPr id="4" name="Shape 1"/>
          <p:cNvSpPr/>
          <p:nvPr/>
        </p:nvSpPr>
        <p:spPr>
          <a:xfrm>
            <a:off x="864037" y="2853095"/>
            <a:ext cx="10651652" cy="4436745"/>
          </a:xfrm>
          <a:prstGeom prst="roundRect">
            <a:avLst>
              <a:gd name="adj" fmla="val 835"/>
            </a:avLst>
          </a:prstGeom>
          <a:noFill/>
          <a:ln w="15240">
            <a:solidFill>
              <a:srgbClr val="000000">
                <a:alpha val="8000"/>
              </a:srgbClr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879277" y="2868335"/>
            <a:ext cx="10607873" cy="1101566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6" name="Text 3"/>
          <p:cNvSpPr/>
          <p:nvPr/>
        </p:nvSpPr>
        <p:spPr>
          <a:xfrm>
            <a:off x="1126093" y="3024068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Знания</a:t>
            </a:r>
            <a:endParaRPr lang="en-US" sz="1900" dirty="0"/>
          </a:p>
        </p:txBody>
      </p:sp>
      <p:sp>
        <p:nvSpPr>
          <p:cNvPr id="7" name="Text 4"/>
          <p:cNvSpPr/>
          <p:nvPr/>
        </p:nvSpPr>
        <p:spPr>
          <a:xfrm>
            <a:off x="4822626" y="3024068"/>
            <a:ext cx="6664523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lvl="0">
              <a:lnSpc>
                <a:spcPts val="3100"/>
              </a:lnSpc>
            </a:pPr>
            <a:r>
              <a:rPr lang="en-US" sz="1900" dirty="0" err="1">
                <a:solidFill>
                  <a:srgbClr val="504C49"/>
                </a:solidFill>
                <a:latin typeface="Source Serif Pro"/>
                <a:ea typeface="Source Serif Pro"/>
                <a:cs typeface="Source Serif Pro" pitchFamily="34" charset="-120"/>
              </a:rPr>
              <a:t>Концепции</a:t>
            </a:r>
            <a:r>
              <a:rPr lang="en-US" sz="1900" dirty="0">
                <a:solidFill>
                  <a:srgbClr val="504C49"/>
                </a:solidFill>
                <a:latin typeface="Source Serif Pro"/>
                <a:ea typeface="Source Serif Pro"/>
                <a:cs typeface="Source Serif Pro" pitchFamily="34" charset="-120"/>
              </a:rPr>
              <a:t> </a:t>
            </a:r>
            <a:r>
              <a:rPr lang="ru-RU" sz="2000" dirty="0" smtClean="0">
                <a:ea typeface="Source Serif Pro"/>
              </a:rPr>
              <a:t>алгоритмизации и  </a:t>
            </a:r>
            <a:r>
              <a:rPr lang="ru-RU" sz="2000" dirty="0" smtClean="0">
                <a:ea typeface="Source Serif Pro"/>
              </a:rPr>
              <a:t>программирования, (алгоритмы </a:t>
            </a:r>
            <a:r>
              <a:rPr lang="ru-RU" sz="2000" dirty="0" smtClean="0">
                <a:ea typeface="Source Serif Pro"/>
              </a:rPr>
              <a:t>следования и </a:t>
            </a:r>
            <a:r>
              <a:rPr lang="ru-RU" sz="2000" dirty="0" smtClean="0">
                <a:ea typeface="Source Serif Pro"/>
              </a:rPr>
              <a:t>ветвления).</a:t>
            </a:r>
            <a:endParaRPr lang="ru-RU" sz="2000" dirty="0" smtClean="0">
              <a:ea typeface="Source Serif Pro"/>
            </a:endParaRPr>
          </a:p>
          <a:p>
            <a:pPr marL="0" indent="0">
              <a:lnSpc>
                <a:spcPts val="3100"/>
              </a:lnSpc>
              <a:buNone/>
            </a:pPr>
            <a:endParaRPr lang="en-US" sz="1900" dirty="0"/>
          </a:p>
        </p:txBody>
      </p:sp>
      <p:sp>
        <p:nvSpPr>
          <p:cNvPr id="8" name="Shape 5"/>
          <p:cNvSpPr/>
          <p:nvPr/>
        </p:nvSpPr>
        <p:spPr>
          <a:xfrm>
            <a:off x="879277" y="3969901"/>
            <a:ext cx="10607873" cy="1101566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9" name="Text 6"/>
          <p:cNvSpPr/>
          <p:nvPr/>
        </p:nvSpPr>
        <p:spPr>
          <a:xfrm>
            <a:off x="1126093" y="4125635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Понимание</a:t>
            </a:r>
            <a:endParaRPr lang="en-US" sz="1900" dirty="0"/>
          </a:p>
        </p:txBody>
      </p:sp>
      <p:sp>
        <p:nvSpPr>
          <p:cNvPr id="10" name="Text 7"/>
          <p:cNvSpPr/>
          <p:nvPr/>
        </p:nvSpPr>
        <p:spPr>
          <a:xfrm>
            <a:off x="4822627" y="4125635"/>
            <a:ext cx="4589448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00"/>
              </a:lnSpc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Принципы работы с </a:t>
            </a:r>
            <a:r>
              <a:rPr lang="ru-RU" sz="2000" dirty="0" smtClean="0"/>
              <a:t>алгоритмами </a:t>
            </a:r>
            <a:endParaRPr lang="en-US" sz="1900" dirty="0"/>
          </a:p>
        </p:txBody>
      </p:sp>
      <p:sp>
        <p:nvSpPr>
          <p:cNvPr id="11" name="Shape 8"/>
          <p:cNvSpPr/>
          <p:nvPr/>
        </p:nvSpPr>
        <p:spPr>
          <a:xfrm>
            <a:off x="879277" y="5071467"/>
            <a:ext cx="10607873" cy="1101566"/>
          </a:xfrm>
          <a:prstGeom prst="rect">
            <a:avLst/>
          </a:prstGeom>
          <a:solidFill>
            <a:srgbClr val="FFFFFF">
              <a:alpha val="4000"/>
            </a:srgbClr>
          </a:solidFill>
          <a:ln/>
        </p:spPr>
      </p:sp>
      <p:sp>
        <p:nvSpPr>
          <p:cNvPr id="12" name="Text 9"/>
          <p:cNvSpPr/>
          <p:nvPr/>
        </p:nvSpPr>
        <p:spPr>
          <a:xfrm>
            <a:off x="1126093" y="5227201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Умения</a:t>
            </a:r>
            <a:endParaRPr lang="en-US" sz="1900" dirty="0"/>
          </a:p>
        </p:txBody>
      </p:sp>
      <p:sp>
        <p:nvSpPr>
          <p:cNvPr id="13" name="Text 10"/>
          <p:cNvSpPr/>
          <p:nvPr/>
        </p:nvSpPr>
        <p:spPr>
          <a:xfrm>
            <a:off x="4822627" y="5227201"/>
            <a:ext cx="4589448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3100"/>
              </a:lnSpc>
            </a:pPr>
            <a:r>
              <a:rPr lang="ru-RU" sz="19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Создание,</a:t>
            </a:r>
            <a:r>
              <a:rPr lang="en-US" sz="19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r>
              <a:rPr lang="en-US" sz="1900" dirty="0" err="1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обработка</a:t>
            </a:r>
            <a:r>
              <a:rPr lang="ru-RU" sz="19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и применение </a:t>
            </a:r>
            <a:r>
              <a:rPr lang="ru-RU" sz="2000" dirty="0" smtClean="0">
                <a:ea typeface="Source Serif Pro"/>
              </a:rPr>
              <a:t>алгоритмов </a:t>
            </a:r>
            <a:r>
              <a:rPr lang="ru-RU" sz="2000" dirty="0" smtClean="0">
                <a:ea typeface="Source Serif Pro"/>
              </a:rPr>
              <a:t>следования и ветвления</a:t>
            </a:r>
            <a:r>
              <a:rPr lang="ru-RU" sz="1900" dirty="0" smtClean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 </a:t>
            </a:r>
            <a:endParaRPr lang="en-US" sz="1900" dirty="0"/>
          </a:p>
        </p:txBody>
      </p:sp>
      <p:sp>
        <p:nvSpPr>
          <p:cNvPr id="14" name="Shape 11"/>
          <p:cNvSpPr/>
          <p:nvPr/>
        </p:nvSpPr>
        <p:spPr>
          <a:xfrm>
            <a:off x="879277" y="6173033"/>
            <a:ext cx="10607873" cy="1101566"/>
          </a:xfrm>
          <a:prstGeom prst="rect">
            <a:avLst/>
          </a:prstGeom>
          <a:solidFill>
            <a:srgbClr val="000000">
              <a:alpha val="4000"/>
            </a:srgbClr>
          </a:solidFill>
          <a:ln/>
        </p:spPr>
      </p:sp>
      <p:sp>
        <p:nvSpPr>
          <p:cNvPr id="15" name="Text 12"/>
          <p:cNvSpPr/>
          <p:nvPr/>
        </p:nvSpPr>
        <p:spPr>
          <a:xfrm>
            <a:off x="1126093" y="6328767"/>
            <a:ext cx="4589448" cy="3950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Навыки</a:t>
            </a:r>
            <a:endParaRPr lang="en-US" sz="1900" dirty="0"/>
          </a:p>
        </p:txBody>
      </p:sp>
      <p:sp>
        <p:nvSpPr>
          <p:cNvPr id="16" name="Text 13"/>
          <p:cNvSpPr/>
          <p:nvPr/>
        </p:nvSpPr>
        <p:spPr>
          <a:xfrm>
            <a:off x="4822627" y="6328767"/>
            <a:ext cx="4589448" cy="7900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3100"/>
              </a:lnSpc>
              <a:buNone/>
            </a:pPr>
            <a:r>
              <a:rPr lang="en-US" sz="1900" dirty="0">
                <a:solidFill>
                  <a:srgbClr val="504C49"/>
                </a:solidFill>
                <a:latin typeface="Source Serif Pro" pitchFamily="34" charset="0"/>
                <a:ea typeface="Source Serif Pro" pitchFamily="34" charset="-122"/>
                <a:cs typeface="Source Serif Pro" pitchFamily="34" charset="-120"/>
              </a:rPr>
              <a:t>Использование программных средств</a:t>
            </a:r>
            <a:endParaRPr lang="en-US" sz="1900" dirty="0"/>
          </a:p>
        </p:txBody>
      </p:sp>
      <p:pic>
        <p:nvPicPr>
          <p:cNvPr id="1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5688" y="0"/>
            <a:ext cx="3114711" cy="8229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</TotalTime>
  <Words>262</Words>
  <Application>Microsoft Office PowerPoint</Application>
  <PresentationFormat>Произвольный</PresentationFormat>
  <Paragraphs>71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Platypi Medium</vt:lpstr>
      <vt:lpstr>Calibri</vt:lpstr>
      <vt:lpstr>Source Serif Pro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PptxGenJS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777</cp:lastModifiedBy>
  <cp:revision>17</cp:revision>
  <dcterms:created xsi:type="dcterms:W3CDTF">2024-11-05T17:45:52Z</dcterms:created>
  <dcterms:modified xsi:type="dcterms:W3CDTF">2024-11-20T01:24:10Z</dcterms:modified>
</cp:coreProperties>
</file>