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Default Extension="fntdata" ContentType="application/x-fontdata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autoCompressPictures="0">
  <p:sldMasterIdLst>
    <p:sldMasterId id="2147483658" r:id="rId1"/>
  </p:sldMasterIdLst>
  <p:notesMasterIdLst>
    <p:notesMasterId r:id="rId11"/>
  </p:notesMasterIdLst>
  <p:sldIdLst>
    <p:sldId id="256" r:id="rId2"/>
    <p:sldId id="257" r:id="rId3"/>
    <p:sldId id="264" r:id="rId4"/>
    <p:sldId id="265" r:id="rId5"/>
    <p:sldId id="259" r:id="rId6"/>
    <p:sldId id="260" r:id="rId7"/>
    <p:sldId id="261" r:id="rId8"/>
    <p:sldId id="262" r:id="rId9"/>
    <p:sldId id="263" r:id="rId10"/>
  </p:sldIdLst>
  <p:sldSz cx="14630400" cy="8229600"/>
  <p:notesSz cx="8229600" cy="14630400"/>
  <p:embeddedFontLst>
    <p:embeddedFont>
      <p:font typeface="Calibri" pitchFamily="34" charset="0"/>
      <p:regular r:id="rId12"/>
      <p:bold r:id="rId13"/>
      <p:italic r:id="rId14"/>
      <p:boldItalic r:id="rId15"/>
    </p:embeddedFont>
    <p:embeddedFont>
      <p:font typeface="Raleway Medium" charset="-52"/>
      <p:regular r:id="rId16"/>
    </p:embeddedFont>
  </p:embeddedFont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5611"/>
    <p:restoredTop sz="94610"/>
  </p:normalViewPr>
  <p:slideViewPr>
    <p:cSldViewPr snapToGrid="0" snapToObjects="1">
      <p:cViewPr>
        <p:scale>
          <a:sx n="30" d="100"/>
          <a:sy n="30" d="100"/>
        </p:scale>
        <p:origin x="-270" y="-798"/>
      </p:cViewPr>
      <p:guideLst>
        <p:guide orient="horz" pos="2592"/>
        <p:guide pos="4608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2.fntdata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font" Target="fonts/font1.fntdata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font" Target="fonts/font5.fntdata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font" Target="fonts/font4.fntdata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3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565525" cy="7318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4660900" y="0"/>
            <a:ext cx="3567113" cy="7318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C61CD9D-B036-4C12-90D7-24A94B8DE70E}" type="datetimeFigureOut">
              <a:rPr lang="ru-RU" smtClean="0"/>
              <a:pPr/>
              <a:t>20.11.2024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-762000" y="1096963"/>
            <a:ext cx="9753600" cy="54864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822325" y="6950075"/>
            <a:ext cx="6584950" cy="6583363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13896975"/>
            <a:ext cx="3565525" cy="73025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4660900" y="13896975"/>
            <a:ext cx="3567113" cy="73025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3699307-4A9E-4BF8-9750-E23686377D3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51813562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097280" y="2556511"/>
            <a:ext cx="12435840" cy="176403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194560" y="4663440"/>
            <a:ext cx="10241280" cy="210312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65311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3062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95933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61244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26555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91866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57177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52248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620679-35B2-4C8C-9E1A-FA3F0158DA73}" type="datetimeFigureOut">
              <a:rPr lang="ru-RU" smtClean="0"/>
              <a:t>20.11.2024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C74DB7-DB96-4945-A61C-5B8DCE2C950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620679-35B2-4C8C-9E1A-FA3F0158DA73}" type="datetimeFigureOut">
              <a:rPr lang="ru-RU" smtClean="0"/>
              <a:t>20.11.2024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C74DB7-DB96-4945-A61C-5B8DCE2C950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55701" y="5288281"/>
            <a:ext cx="12435840" cy="1634490"/>
          </a:xfrm>
        </p:spPr>
        <p:txBody>
          <a:bodyPr anchor="t"/>
          <a:lstStyle>
            <a:lvl1pPr algn="l">
              <a:defRPr sz="57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155701" y="3488056"/>
            <a:ext cx="12435840" cy="1800224"/>
          </a:xfrm>
        </p:spPr>
        <p:txBody>
          <a:bodyPr anchor="b"/>
          <a:lstStyle>
            <a:lvl1pPr marL="0" indent="0">
              <a:buNone/>
              <a:defRPr sz="2900">
                <a:solidFill>
                  <a:schemeClr val="tx1">
                    <a:tint val="75000"/>
                  </a:schemeClr>
                </a:solidFill>
              </a:defRPr>
            </a:lvl1pPr>
            <a:lvl2pPr marL="653110" indent="0">
              <a:buNone/>
              <a:defRPr sz="2600">
                <a:solidFill>
                  <a:schemeClr val="tx1">
                    <a:tint val="75000"/>
                  </a:schemeClr>
                </a:solidFill>
              </a:defRPr>
            </a:lvl2pPr>
            <a:lvl3pPr marL="1306220" indent="0">
              <a:buNone/>
              <a:defRPr sz="2300">
                <a:solidFill>
                  <a:schemeClr val="tx1">
                    <a:tint val="75000"/>
                  </a:schemeClr>
                </a:solidFill>
              </a:defRPr>
            </a:lvl3pPr>
            <a:lvl4pPr marL="1959331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4pPr>
            <a:lvl5pPr marL="2612441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5pPr>
            <a:lvl6pPr marL="3265551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6pPr>
            <a:lvl7pPr marL="3918661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7pPr>
            <a:lvl8pPr marL="4571771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8pPr>
            <a:lvl9pPr marL="5224882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620679-35B2-4C8C-9E1A-FA3F0158DA73}" type="datetimeFigureOut">
              <a:rPr lang="ru-RU" smtClean="0"/>
              <a:t>20.11.2024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C74DB7-DB96-4945-A61C-5B8DCE2C950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hf sldNum="0"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731520" y="1920240"/>
            <a:ext cx="6461760" cy="5431156"/>
          </a:xfrm>
        </p:spPr>
        <p:txBody>
          <a:bodyPr/>
          <a:lstStyle>
            <a:lvl1pPr>
              <a:defRPr sz="4000"/>
            </a:lvl1pPr>
            <a:lvl2pPr>
              <a:defRPr sz="3400"/>
            </a:lvl2pPr>
            <a:lvl3pPr>
              <a:defRPr sz="2900"/>
            </a:lvl3pPr>
            <a:lvl4pPr>
              <a:defRPr sz="2600"/>
            </a:lvl4pPr>
            <a:lvl5pPr>
              <a:defRPr sz="2600"/>
            </a:lvl5pPr>
            <a:lvl6pPr>
              <a:defRPr sz="2600"/>
            </a:lvl6pPr>
            <a:lvl7pPr>
              <a:defRPr sz="2600"/>
            </a:lvl7pPr>
            <a:lvl8pPr>
              <a:defRPr sz="2600"/>
            </a:lvl8pPr>
            <a:lvl9pPr>
              <a:defRPr sz="2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7437120" y="1920240"/>
            <a:ext cx="6461760" cy="5431156"/>
          </a:xfrm>
        </p:spPr>
        <p:txBody>
          <a:bodyPr/>
          <a:lstStyle>
            <a:lvl1pPr>
              <a:defRPr sz="4000"/>
            </a:lvl1pPr>
            <a:lvl2pPr>
              <a:defRPr sz="3400"/>
            </a:lvl2pPr>
            <a:lvl3pPr>
              <a:defRPr sz="2900"/>
            </a:lvl3pPr>
            <a:lvl4pPr>
              <a:defRPr sz="2600"/>
            </a:lvl4pPr>
            <a:lvl5pPr>
              <a:defRPr sz="2600"/>
            </a:lvl5pPr>
            <a:lvl6pPr>
              <a:defRPr sz="2600"/>
            </a:lvl6pPr>
            <a:lvl7pPr>
              <a:defRPr sz="2600"/>
            </a:lvl7pPr>
            <a:lvl8pPr>
              <a:defRPr sz="2600"/>
            </a:lvl8pPr>
            <a:lvl9pPr>
              <a:defRPr sz="2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620679-35B2-4C8C-9E1A-FA3F0158DA73}" type="datetimeFigureOut">
              <a:rPr lang="ru-RU" smtClean="0"/>
              <a:t>20.11.2024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C74DB7-DB96-4945-A61C-5B8DCE2C950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hf sldNum="0"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31520" y="1842136"/>
            <a:ext cx="6464301" cy="767714"/>
          </a:xfrm>
        </p:spPr>
        <p:txBody>
          <a:bodyPr anchor="b"/>
          <a:lstStyle>
            <a:lvl1pPr marL="0" indent="0">
              <a:buNone/>
              <a:defRPr sz="3400" b="1"/>
            </a:lvl1pPr>
            <a:lvl2pPr marL="653110" indent="0">
              <a:buNone/>
              <a:defRPr sz="2900" b="1"/>
            </a:lvl2pPr>
            <a:lvl3pPr marL="1306220" indent="0">
              <a:buNone/>
              <a:defRPr sz="2600" b="1"/>
            </a:lvl3pPr>
            <a:lvl4pPr marL="1959331" indent="0">
              <a:buNone/>
              <a:defRPr sz="2300" b="1"/>
            </a:lvl4pPr>
            <a:lvl5pPr marL="2612441" indent="0">
              <a:buNone/>
              <a:defRPr sz="2300" b="1"/>
            </a:lvl5pPr>
            <a:lvl6pPr marL="3265551" indent="0">
              <a:buNone/>
              <a:defRPr sz="2300" b="1"/>
            </a:lvl6pPr>
            <a:lvl7pPr marL="3918661" indent="0">
              <a:buNone/>
              <a:defRPr sz="2300" b="1"/>
            </a:lvl7pPr>
            <a:lvl8pPr marL="4571771" indent="0">
              <a:buNone/>
              <a:defRPr sz="2300" b="1"/>
            </a:lvl8pPr>
            <a:lvl9pPr marL="5224882" indent="0">
              <a:buNone/>
              <a:defRPr sz="23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731520" y="2609850"/>
            <a:ext cx="6464301" cy="4741546"/>
          </a:xfrm>
        </p:spPr>
        <p:txBody>
          <a:bodyPr/>
          <a:lstStyle>
            <a:lvl1pPr>
              <a:defRPr sz="3400"/>
            </a:lvl1pPr>
            <a:lvl2pPr>
              <a:defRPr sz="2900"/>
            </a:lvl2pPr>
            <a:lvl3pPr>
              <a:defRPr sz="2600"/>
            </a:lvl3pPr>
            <a:lvl4pPr>
              <a:defRPr sz="2300"/>
            </a:lvl4pPr>
            <a:lvl5pPr>
              <a:defRPr sz="2300"/>
            </a:lvl5pPr>
            <a:lvl6pPr>
              <a:defRPr sz="2300"/>
            </a:lvl6pPr>
            <a:lvl7pPr>
              <a:defRPr sz="2300"/>
            </a:lvl7pPr>
            <a:lvl8pPr>
              <a:defRPr sz="2300"/>
            </a:lvl8pPr>
            <a:lvl9pPr>
              <a:defRPr sz="23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7432041" y="1842136"/>
            <a:ext cx="6466840" cy="767714"/>
          </a:xfrm>
        </p:spPr>
        <p:txBody>
          <a:bodyPr anchor="b"/>
          <a:lstStyle>
            <a:lvl1pPr marL="0" indent="0">
              <a:buNone/>
              <a:defRPr sz="3400" b="1"/>
            </a:lvl1pPr>
            <a:lvl2pPr marL="653110" indent="0">
              <a:buNone/>
              <a:defRPr sz="2900" b="1"/>
            </a:lvl2pPr>
            <a:lvl3pPr marL="1306220" indent="0">
              <a:buNone/>
              <a:defRPr sz="2600" b="1"/>
            </a:lvl3pPr>
            <a:lvl4pPr marL="1959331" indent="0">
              <a:buNone/>
              <a:defRPr sz="2300" b="1"/>
            </a:lvl4pPr>
            <a:lvl5pPr marL="2612441" indent="0">
              <a:buNone/>
              <a:defRPr sz="2300" b="1"/>
            </a:lvl5pPr>
            <a:lvl6pPr marL="3265551" indent="0">
              <a:buNone/>
              <a:defRPr sz="2300" b="1"/>
            </a:lvl6pPr>
            <a:lvl7pPr marL="3918661" indent="0">
              <a:buNone/>
              <a:defRPr sz="2300" b="1"/>
            </a:lvl7pPr>
            <a:lvl8pPr marL="4571771" indent="0">
              <a:buNone/>
              <a:defRPr sz="2300" b="1"/>
            </a:lvl8pPr>
            <a:lvl9pPr marL="5224882" indent="0">
              <a:buNone/>
              <a:defRPr sz="23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7432041" y="2609850"/>
            <a:ext cx="6466840" cy="4741546"/>
          </a:xfrm>
        </p:spPr>
        <p:txBody>
          <a:bodyPr/>
          <a:lstStyle>
            <a:lvl1pPr>
              <a:defRPr sz="3400"/>
            </a:lvl1pPr>
            <a:lvl2pPr>
              <a:defRPr sz="2900"/>
            </a:lvl2pPr>
            <a:lvl3pPr>
              <a:defRPr sz="2600"/>
            </a:lvl3pPr>
            <a:lvl4pPr>
              <a:defRPr sz="2300"/>
            </a:lvl4pPr>
            <a:lvl5pPr>
              <a:defRPr sz="2300"/>
            </a:lvl5pPr>
            <a:lvl6pPr>
              <a:defRPr sz="2300"/>
            </a:lvl6pPr>
            <a:lvl7pPr>
              <a:defRPr sz="2300"/>
            </a:lvl7pPr>
            <a:lvl8pPr>
              <a:defRPr sz="2300"/>
            </a:lvl8pPr>
            <a:lvl9pPr>
              <a:defRPr sz="23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620679-35B2-4C8C-9E1A-FA3F0158DA73}" type="datetimeFigureOut">
              <a:rPr lang="ru-RU" smtClean="0"/>
              <a:t>20.11.2024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C74DB7-DB96-4945-A61C-5B8DCE2C950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hf sldNum="0"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620679-35B2-4C8C-9E1A-FA3F0158DA73}" type="datetimeFigureOut">
              <a:rPr lang="ru-RU" smtClean="0"/>
              <a:t>20.11.2024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C74DB7-DB96-4945-A61C-5B8DCE2C950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hf sldNum="0"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620679-35B2-4C8C-9E1A-FA3F0158DA73}" type="datetimeFigureOut">
              <a:rPr lang="ru-RU" smtClean="0"/>
              <a:t>20.11.2024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C74DB7-DB96-4945-A61C-5B8DCE2C950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31521" y="327660"/>
            <a:ext cx="4813301" cy="1394460"/>
          </a:xfrm>
        </p:spPr>
        <p:txBody>
          <a:bodyPr anchor="b"/>
          <a:lstStyle>
            <a:lvl1pPr algn="l">
              <a:defRPr sz="29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720080" y="327660"/>
            <a:ext cx="8178800" cy="7023736"/>
          </a:xfrm>
        </p:spPr>
        <p:txBody>
          <a:bodyPr/>
          <a:lstStyle>
            <a:lvl1pPr>
              <a:defRPr sz="4600"/>
            </a:lvl1pPr>
            <a:lvl2pPr>
              <a:defRPr sz="4000"/>
            </a:lvl2pPr>
            <a:lvl3pPr>
              <a:defRPr sz="3400"/>
            </a:lvl3pPr>
            <a:lvl4pPr>
              <a:defRPr sz="2900"/>
            </a:lvl4pPr>
            <a:lvl5pPr>
              <a:defRPr sz="2900"/>
            </a:lvl5pPr>
            <a:lvl6pPr>
              <a:defRPr sz="2900"/>
            </a:lvl6pPr>
            <a:lvl7pPr>
              <a:defRPr sz="2900"/>
            </a:lvl7pPr>
            <a:lvl8pPr>
              <a:defRPr sz="2900"/>
            </a:lvl8pPr>
            <a:lvl9pPr>
              <a:defRPr sz="29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731521" y="1722120"/>
            <a:ext cx="4813301" cy="5629276"/>
          </a:xfrm>
        </p:spPr>
        <p:txBody>
          <a:bodyPr/>
          <a:lstStyle>
            <a:lvl1pPr marL="0" indent="0">
              <a:buNone/>
              <a:defRPr sz="2000"/>
            </a:lvl1pPr>
            <a:lvl2pPr marL="653110" indent="0">
              <a:buNone/>
              <a:defRPr sz="1700"/>
            </a:lvl2pPr>
            <a:lvl3pPr marL="1306220" indent="0">
              <a:buNone/>
              <a:defRPr sz="1400"/>
            </a:lvl3pPr>
            <a:lvl4pPr marL="1959331" indent="0">
              <a:buNone/>
              <a:defRPr sz="1300"/>
            </a:lvl4pPr>
            <a:lvl5pPr marL="2612441" indent="0">
              <a:buNone/>
              <a:defRPr sz="1300"/>
            </a:lvl5pPr>
            <a:lvl6pPr marL="3265551" indent="0">
              <a:buNone/>
              <a:defRPr sz="1300"/>
            </a:lvl6pPr>
            <a:lvl7pPr marL="3918661" indent="0">
              <a:buNone/>
              <a:defRPr sz="1300"/>
            </a:lvl7pPr>
            <a:lvl8pPr marL="4571771" indent="0">
              <a:buNone/>
              <a:defRPr sz="1300"/>
            </a:lvl8pPr>
            <a:lvl9pPr marL="5224882" indent="0">
              <a:buNone/>
              <a:defRPr sz="13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620679-35B2-4C8C-9E1A-FA3F0158DA73}" type="datetimeFigureOut">
              <a:rPr lang="ru-RU" smtClean="0"/>
              <a:t>20.11.2024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C74DB7-DB96-4945-A61C-5B8DCE2C950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hf sldNum="0"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67661" y="5760720"/>
            <a:ext cx="8778240" cy="680086"/>
          </a:xfrm>
        </p:spPr>
        <p:txBody>
          <a:bodyPr anchor="b"/>
          <a:lstStyle>
            <a:lvl1pPr algn="l">
              <a:defRPr sz="29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867661" y="735330"/>
            <a:ext cx="8778240" cy="4937760"/>
          </a:xfrm>
        </p:spPr>
        <p:txBody>
          <a:bodyPr/>
          <a:lstStyle>
            <a:lvl1pPr marL="0" indent="0">
              <a:buNone/>
              <a:defRPr sz="4600"/>
            </a:lvl1pPr>
            <a:lvl2pPr marL="653110" indent="0">
              <a:buNone/>
              <a:defRPr sz="4000"/>
            </a:lvl2pPr>
            <a:lvl3pPr marL="1306220" indent="0">
              <a:buNone/>
              <a:defRPr sz="3400"/>
            </a:lvl3pPr>
            <a:lvl4pPr marL="1959331" indent="0">
              <a:buNone/>
              <a:defRPr sz="2900"/>
            </a:lvl4pPr>
            <a:lvl5pPr marL="2612441" indent="0">
              <a:buNone/>
              <a:defRPr sz="2900"/>
            </a:lvl5pPr>
            <a:lvl6pPr marL="3265551" indent="0">
              <a:buNone/>
              <a:defRPr sz="2900"/>
            </a:lvl6pPr>
            <a:lvl7pPr marL="3918661" indent="0">
              <a:buNone/>
              <a:defRPr sz="2900"/>
            </a:lvl7pPr>
            <a:lvl8pPr marL="4571771" indent="0">
              <a:buNone/>
              <a:defRPr sz="2900"/>
            </a:lvl8pPr>
            <a:lvl9pPr marL="5224882" indent="0">
              <a:buNone/>
              <a:defRPr sz="29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867661" y="6440806"/>
            <a:ext cx="8778240" cy="965834"/>
          </a:xfrm>
        </p:spPr>
        <p:txBody>
          <a:bodyPr/>
          <a:lstStyle>
            <a:lvl1pPr marL="0" indent="0">
              <a:buNone/>
              <a:defRPr sz="2000"/>
            </a:lvl1pPr>
            <a:lvl2pPr marL="653110" indent="0">
              <a:buNone/>
              <a:defRPr sz="1700"/>
            </a:lvl2pPr>
            <a:lvl3pPr marL="1306220" indent="0">
              <a:buNone/>
              <a:defRPr sz="1400"/>
            </a:lvl3pPr>
            <a:lvl4pPr marL="1959331" indent="0">
              <a:buNone/>
              <a:defRPr sz="1300"/>
            </a:lvl4pPr>
            <a:lvl5pPr marL="2612441" indent="0">
              <a:buNone/>
              <a:defRPr sz="1300"/>
            </a:lvl5pPr>
            <a:lvl6pPr marL="3265551" indent="0">
              <a:buNone/>
              <a:defRPr sz="1300"/>
            </a:lvl6pPr>
            <a:lvl7pPr marL="3918661" indent="0">
              <a:buNone/>
              <a:defRPr sz="1300"/>
            </a:lvl7pPr>
            <a:lvl8pPr marL="4571771" indent="0">
              <a:buNone/>
              <a:defRPr sz="1300"/>
            </a:lvl8pPr>
            <a:lvl9pPr marL="5224882" indent="0">
              <a:buNone/>
              <a:defRPr sz="13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620679-35B2-4C8C-9E1A-FA3F0158DA73}" type="datetimeFigureOut">
              <a:rPr lang="ru-RU" smtClean="0"/>
              <a:t>20.11.2024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C74DB7-DB96-4945-A61C-5B8DCE2C950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hf sldNum="0"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620679-35B2-4C8C-9E1A-FA3F0158DA73}" type="datetimeFigureOut">
              <a:rPr lang="ru-RU" smtClean="0"/>
              <a:t>20.11.2024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C74DB7-DB96-4945-A61C-5B8DCE2C950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10607040" y="329566"/>
            <a:ext cx="3291840" cy="702183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731520" y="329566"/>
            <a:ext cx="9631680" cy="702183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620679-35B2-4C8C-9E1A-FA3F0158DA73}" type="datetimeFigureOut">
              <a:rPr lang="ru-RU" smtClean="0"/>
              <a:t>20.11.2024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C74DB7-DB96-4945-A61C-5B8DCE2C950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hf sldNum="0"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lide 1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lide 2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lide 4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lide 5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lide 6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lide 7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lide 8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31520" y="329566"/>
            <a:ext cx="13167360" cy="1371600"/>
          </a:xfrm>
          <a:prstGeom prst="rect">
            <a:avLst/>
          </a:prstGeom>
        </p:spPr>
        <p:txBody>
          <a:bodyPr vert="horz" lIns="130622" tIns="65311" rIns="130622" bIns="65311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31520" y="1920240"/>
            <a:ext cx="13167360" cy="5431156"/>
          </a:xfrm>
          <a:prstGeom prst="rect">
            <a:avLst/>
          </a:prstGeom>
        </p:spPr>
        <p:txBody>
          <a:bodyPr vert="horz" lIns="130622" tIns="65311" rIns="130622" bIns="65311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731520" y="7627621"/>
            <a:ext cx="3413760" cy="438150"/>
          </a:xfrm>
          <a:prstGeom prst="rect">
            <a:avLst/>
          </a:prstGeom>
        </p:spPr>
        <p:txBody>
          <a:bodyPr vert="horz" lIns="130622" tIns="65311" rIns="130622" bIns="65311" rtlCol="0" anchor="ctr"/>
          <a:lstStyle>
            <a:lvl1pPr algn="l">
              <a:defRPr sz="17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5620679-35B2-4C8C-9E1A-FA3F0158DA73}" type="datetimeFigureOut">
              <a:rPr lang="ru-RU" smtClean="0"/>
              <a:t>20.11.2024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998720" y="7627621"/>
            <a:ext cx="4632960" cy="438150"/>
          </a:xfrm>
          <a:prstGeom prst="rect">
            <a:avLst/>
          </a:prstGeom>
        </p:spPr>
        <p:txBody>
          <a:bodyPr vert="horz" lIns="130622" tIns="65311" rIns="130622" bIns="65311" rtlCol="0" anchor="ctr"/>
          <a:lstStyle>
            <a:lvl1pPr algn="ctr">
              <a:defRPr sz="17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10485120" y="7627621"/>
            <a:ext cx="3413760" cy="438150"/>
          </a:xfrm>
          <a:prstGeom prst="rect">
            <a:avLst/>
          </a:prstGeom>
        </p:spPr>
        <p:txBody>
          <a:bodyPr vert="horz" lIns="130622" tIns="65311" rIns="130622" bIns="65311" rtlCol="0" anchor="ctr"/>
          <a:lstStyle>
            <a:lvl1pPr algn="r">
              <a:defRPr sz="17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C74DB7-DB96-4945-A61C-5B8DCE2C9508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60" r:id="rId2"/>
    <p:sldLayoutId id="2147483661" r:id="rId3"/>
    <p:sldLayoutId id="2147483662" r:id="rId4"/>
    <p:sldLayoutId id="2147483663" r:id="rId5"/>
    <p:sldLayoutId id="2147483664" r:id="rId6"/>
    <p:sldLayoutId id="2147483665" r:id="rId7"/>
    <p:sldLayoutId id="2147483666" r:id="rId8"/>
    <p:sldLayoutId id="2147483667" r:id="rId9"/>
    <p:sldLayoutId id="2147483668" r:id="rId10"/>
    <p:sldLayoutId id="2147483669" r:id="rId11"/>
    <p:sldLayoutId id="2147483670" r:id="rId12"/>
    <p:sldLayoutId id="2147483671" r:id="rId13"/>
    <p:sldLayoutId id="2147483673" r:id="rId14"/>
    <p:sldLayoutId id="2147483674" r:id="rId15"/>
    <p:sldLayoutId id="2147483675" r:id="rId16"/>
    <p:sldLayoutId id="2147483676" r:id="rId17"/>
    <p:sldLayoutId id="2147483677" r:id="rId18"/>
  </p:sldLayoutIdLst>
  <p:hf sldNum="0" hdr="0" ftr="0" dt="0"/>
  <p:txStyles>
    <p:titleStyle>
      <a:lvl1pPr algn="ctr" defTabSz="1306220" rtl="0" eaLnBrk="1" latinLnBrk="0" hangingPunct="1">
        <a:spcBef>
          <a:spcPct val="0"/>
        </a:spcBef>
        <a:buNone/>
        <a:defRPr sz="6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89833" indent="-489833" algn="l" defTabSz="1306220" rtl="0" eaLnBrk="1" latinLnBrk="0" hangingPunct="1">
        <a:spcBef>
          <a:spcPct val="20000"/>
        </a:spcBef>
        <a:buFont typeface="Arial" pitchFamily="34" charset="0"/>
        <a:buChar char="•"/>
        <a:defRPr sz="4600" kern="1200">
          <a:solidFill>
            <a:schemeClr val="tx1"/>
          </a:solidFill>
          <a:latin typeface="+mn-lt"/>
          <a:ea typeface="+mn-ea"/>
          <a:cs typeface="+mn-cs"/>
        </a:defRPr>
      </a:lvl1pPr>
      <a:lvl2pPr marL="1061304" indent="-408194" algn="l" defTabSz="1306220" rtl="0" eaLnBrk="1" latinLnBrk="0" hangingPunct="1">
        <a:spcBef>
          <a:spcPct val="20000"/>
        </a:spcBef>
        <a:buFont typeface="Arial" pitchFamily="34" charset="0"/>
        <a:buChar char="–"/>
        <a:defRPr sz="4000" kern="1200">
          <a:solidFill>
            <a:schemeClr val="tx1"/>
          </a:solidFill>
          <a:latin typeface="+mn-lt"/>
          <a:ea typeface="+mn-ea"/>
          <a:cs typeface="+mn-cs"/>
        </a:defRPr>
      </a:lvl2pPr>
      <a:lvl3pPr marL="1632776" indent="-326555" algn="l" defTabSz="1306220" rtl="0" eaLnBrk="1" latinLnBrk="0" hangingPunct="1">
        <a:spcBef>
          <a:spcPct val="20000"/>
        </a:spcBef>
        <a:buFont typeface="Arial" pitchFamily="34" charset="0"/>
        <a:buChar char="•"/>
        <a:defRPr sz="3400" kern="1200">
          <a:solidFill>
            <a:schemeClr val="tx1"/>
          </a:solidFill>
          <a:latin typeface="+mn-lt"/>
          <a:ea typeface="+mn-ea"/>
          <a:cs typeface="+mn-cs"/>
        </a:defRPr>
      </a:lvl3pPr>
      <a:lvl4pPr marL="2285886" indent="-326555" algn="l" defTabSz="1306220" rtl="0" eaLnBrk="1" latinLnBrk="0" hangingPunct="1">
        <a:spcBef>
          <a:spcPct val="20000"/>
        </a:spcBef>
        <a:buFont typeface="Arial" pitchFamily="34" charset="0"/>
        <a:buChar char="–"/>
        <a:defRPr sz="2900" kern="1200">
          <a:solidFill>
            <a:schemeClr val="tx1"/>
          </a:solidFill>
          <a:latin typeface="+mn-lt"/>
          <a:ea typeface="+mn-ea"/>
          <a:cs typeface="+mn-cs"/>
        </a:defRPr>
      </a:lvl4pPr>
      <a:lvl5pPr marL="2938996" indent="-326555" algn="l" defTabSz="1306220" rtl="0" eaLnBrk="1" latinLnBrk="0" hangingPunct="1">
        <a:spcBef>
          <a:spcPct val="20000"/>
        </a:spcBef>
        <a:buFont typeface="Arial" pitchFamily="34" charset="0"/>
        <a:buChar char="»"/>
        <a:defRPr sz="2900" kern="1200">
          <a:solidFill>
            <a:schemeClr val="tx1"/>
          </a:solidFill>
          <a:latin typeface="+mn-lt"/>
          <a:ea typeface="+mn-ea"/>
          <a:cs typeface="+mn-cs"/>
        </a:defRPr>
      </a:lvl5pPr>
      <a:lvl6pPr marL="3592106" indent="-326555" algn="l" defTabSz="1306220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6pPr>
      <a:lvl7pPr marL="4245216" indent="-326555" algn="l" defTabSz="1306220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7pPr>
      <a:lvl8pPr marL="4898327" indent="-326555" algn="l" defTabSz="1306220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8pPr>
      <a:lvl9pPr marL="5551437" indent="-326555" algn="l" defTabSz="1306220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1306220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53110" algn="l" defTabSz="1306220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306220" algn="l" defTabSz="1306220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3pPr>
      <a:lvl4pPr marL="1959331" algn="l" defTabSz="1306220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4pPr>
      <a:lvl5pPr marL="2612441" algn="l" defTabSz="1306220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5pPr>
      <a:lvl6pPr marL="3265551" algn="l" defTabSz="1306220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6pPr>
      <a:lvl7pPr marL="3918661" algn="l" defTabSz="1306220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7pPr>
      <a:lvl8pPr marL="4571771" algn="l" defTabSz="1306220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8pPr>
      <a:lvl9pPr marL="5224882" algn="l" defTabSz="1306220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4842629"/>
            <a:ext cx="14630400" cy="3386971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31508" y="1383863"/>
            <a:ext cx="13588989" cy="243139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5400"/>
              </a:lnSpc>
            </a:pPr>
            <a:r>
              <a:rPr lang="en-US" sz="4400" b="1" dirty="0">
                <a:latin typeface="+mj-lt"/>
                <a:ea typeface="Comfortaa Bold" pitchFamily="34" charset="-122"/>
                <a:cs typeface="Comfortaa Bold" pitchFamily="34" charset="-120"/>
              </a:rPr>
              <a:t>Анализ фрагментов учебных программ по </a:t>
            </a:r>
            <a:r>
              <a:rPr lang="en-US" sz="4400" b="1" dirty="0" err="1">
                <a:latin typeface="+mj-lt"/>
                <a:ea typeface="Comfortaa Bold" pitchFamily="34" charset="-122"/>
                <a:cs typeface="Comfortaa Bold" pitchFamily="34" charset="-120"/>
              </a:rPr>
              <a:t>линии</a:t>
            </a:r>
            <a:r>
              <a:rPr lang="en-US" sz="4400" b="1" dirty="0">
                <a:latin typeface="+mj-lt"/>
                <a:ea typeface="Comfortaa Bold" pitchFamily="34" charset="-122"/>
                <a:cs typeface="Comfortaa Bold" pitchFamily="34" charset="-120"/>
              </a:rPr>
              <a:t> </a:t>
            </a:r>
            <a:r>
              <a:rPr lang="ru-RU" sz="4400" b="1" dirty="0" smtClean="0">
                <a:latin typeface="+mj-lt"/>
              </a:rPr>
              <a:t>алгоритмизации и программировании (алгоритмы следования и ветвления) </a:t>
            </a:r>
            <a:r>
              <a:rPr lang="en-US" sz="4400" b="1" dirty="0" err="1" smtClean="0">
                <a:latin typeface="+mj-lt"/>
                <a:ea typeface="Comfortaa Bold" pitchFamily="34" charset="-122"/>
                <a:cs typeface="Comfortaa Bold" pitchFamily="34" charset="-120"/>
              </a:rPr>
              <a:t>Босовой</a:t>
            </a:r>
            <a:r>
              <a:rPr lang="en-US" sz="4400" b="1" dirty="0" smtClean="0">
                <a:latin typeface="+mj-lt"/>
                <a:ea typeface="Comfortaa Bold" pitchFamily="34" charset="-122"/>
                <a:cs typeface="Comfortaa Bold" pitchFamily="34" charset="-120"/>
              </a:rPr>
              <a:t> </a:t>
            </a:r>
            <a:r>
              <a:rPr lang="en-US" sz="4400" b="1" dirty="0">
                <a:latin typeface="+mj-lt"/>
                <a:ea typeface="Comfortaa Bold" pitchFamily="34" charset="-122"/>
                <a:cs typeface="Comfortaa Bold" pitchFamily="34" charset="-120"/>
              </a:rPr>
              <a:t>Л.Л. для 5-9 класса.</a:t>
            </a:r>
            <a:endParaRPr lang="en-US" sz="4400" b="1" dirty="0">
              <a:latin typeface="+mj-lt"/>
            </a:endParaRPr>
          </a:p>
        </p:txBody>
      </p:sp>
      <p:sp>
        <p:nvSpPr>
          <p:cNvPr id="4" name="Text 1"/>
          <p:cNvSpPr/>
          <p:nvPr/>
        </p:nvSpPr>
        <p:spPr>
          <a:xfrm>
            <a:off x="631508" y="5113258"/>
            <a:ext cx="13588989" cy="248572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just">
              <a:lnSpc>
                <a:spcPts val="2250"/>
              </a:lnSpc>
            </a:pPr>
            <a:r>
              <a:rPr lang="en-US" sz="2800" dirty="0">
                <a:latin typeface="Raleway Medium" pitchFamily="34" charset="0"/>
                <a:ea typeface="Raleway Medium" pitchFamily="34" charset="-122"/>
                <a:cs typeface="Raleway Medium" pitchFamily="34" charset="-120"/>
              </a:rPr>
              <a:t>Программы Босовой Л.Л. </a:t>
            </a:r>
            <a:r>
              <a:rPr lang="en-US" sz="2800" dirty="0" err="1">
                <a:latin typeface="Raleway Medium" pitchFamily="34" charset="0"/>
                <a:ea typeface="Raleway Medium" pitchFamily="34" charset="-122"/>
                <a:cs typeface="Raleway Medium" pitchFamily="34" charset="-120"/>
              </a:rPr>
              <a:t>по</a:t>
            </a:r>
            <a:r>
              <a:rPr lang="en-US" sz="2800" dirty="0">
                <a:latin typeface="Raleway Medium" pitchFamily="34" charset="0"/>
                <a:ea typeface="Raleway Medium" pitchFamily="34" charset="-122"/>
                <a:cs typeface="Raleway Medium" pitchFamily="34" charset="-120"/>
              </a:rPr>
              <a:t> </a:t>
            </a:r>
            <a:r>
              <a:rPr lang="ru-RU" sz="2800" dirty="0" smtClean="0"/>
              <a:t>алгоритмизации и программировании (алгоритмы следования и ветвления) </a:t>
            </a:r>
            <a:r>
              <a:rPr lang="en-US" sz="2800" dirty="0" err="1" smtClean="0">
                <a:latin typeface="Raleway Medium" pitchFamily="34" charset="0"/>
                <a:ea typeface="Raleway Medium" pitchFamily="34" charset="-122"/>
                <a:cs typeface="Raleway Medium" pitchFamily="34" charset="-120"/>
              </a:rPr>
              <a:t>для</a:t>
            </a:r>
            <a:r>
              <a:rPr lang="en-US" sz="2800" dirty="0" smtClean="0">
                <a:latin typeface="Raleway Medium" pitchFamily="34" charset="0"/>
                <a:ea typeface="Raleway Medium" pitchFamily="34" charset="-122"/>
                <a:cs typeface="Raleway Medium" pitchFamily="34" charset="-120"/>
              </a:rPr>
              <a:t> </a:t>
            </a:r>
            <a:r>
              <a:rPr lang="en-US" sz="2800" dirty="0">
                <a:latin typeface="Raleway Medium" pitchFamily="34" charset="0"/>
                <a:ea typeface="Raleway Medium" pitchFamily="34" charset="-122"/>
                <a:cs typeface="Raleway Medium" pitchFamily="34" charset="-120"/>
              </a:rPr>
              <a:t>5-9 классов направлены на последовательное развитие навыков работы с </a:t>
            </a:r>
            <a:r>
              <a:rPr lang="ru-RU" sz="2800" dirty="0" smtClean="0">
                <a:latin typeface="Raleway Medium" pitchFamily="34" charset="0"/>
                <a:ea typeface="Raleway Medium" pitchFamily="34" charset="-122"/>
                <a:cs typeface="Raleway Medium" pitchFamily="34" charset="-120"/>
              </a:rPr>
              <a:t>алгоритмами и программированием</a:t>
            </a:r>
            <a:r>
              <a:rPr lang="en-US" sz="2800" dirty="0" smtClean="0">
                <a:latin typeface="Raleway Medium" pitchFamily="34" charset="0"/>
                <a:ea typeface="Raleway Medium" pitchFamily="34" charset="-122"/>
                <a:cs typeface="Raleway Medium" pitchFamily="34" charset="-120"/>
              </a:rPr>
              <a:t>. </a:t>
            </a:r>
            <a:r>
              <a:rPr lang="en-US" sz="2800" dirty="0">
                <a:latin typeface="Raleway Medium" pitchFamily="34" charset="0"/>
                <a:ea typeface="Raleway Medium" pitchFamily="34" charset="-122"/>
                <a:cs typeface="Raleway Medium" pitchFamily="34" charset="-120"/>
              </a:rPr>
              <a:t>Они охватывают широкий спектр задач: от формирования базовых умений до развития </a:t>
            </a:r>
            <a:r>
              <a:rPr lang="en-US" sz="2800" dirty="0" err="1">
                <a:latin typeface="Raleway Medium" pitchFamily="34" charset="0"/>
                <a:ea typeface="Raleway Medium" pitchFamily="34" charset="-122"/>
                <a:cs typeface="Raleway Medium" pitchFamily="34" charset="-120"/>
              </a:rPr>
              <a:t>сложных</a:t>
            </a:r>
            <a:r>
              <a:rPr lang="en-US" sz="2800" dirty="0">
                <a:latin typeface="Raleway Medium" pitchFamily="34" charset="0"/>
                <a:ea typeface="Raleway Medium" pitchFamily="34" charset="-122"/>
                <a:cs typeface="Raleway Medium" pitchFamily="34" charset="-120"/>
              </a:rPr>
              <a:t> </a:t>
            </a:r>
            <a:r>
              <a:rPr lang="en-US" sz="2800" dirty="0" err="1" smtClean="0">
                <a:latin typeface="Raleway Medium" pitchFamily="34" charset="0"/>
                <a:ea typeface="Raleway Medium" pitchFamily="34" charset="-122"/>
                <a:cs typeface="Raleway Medium" pitchFamily="34" charset="-120"/>
              </a:rPr>
              <a:t>способностей</a:t>
            </a:r>
            <a:r>
              <a:rPr lang="ru-RU" sz="2800" dirty="0" smtClean="0">
                <a:latin typeface="Raleway Medium" pitchFamily="34" charset="0"/>
                <a:ea typeface="Raleway Medium" pitchFamily="34" charset="-122"/>
                <a:cs typeface="Raleway Medium" pitchFamily="34" charset="-120"/>
              </a:rPr>
              <a:t> по программированию</a:t>
            </a:r>
            <a:r>
              <a:rPr lang="en-US" sz="2800" dirty="0" smtClean="0">
                <a:latin typeface="Raleway Medium" pitchFamily="34" charset="0"/>
                <a:ea typeface="Raleway Medium" pitchFamily="34" charset="-122"/>
                <a:cs typeface="Raleway Medium" pitchFamily="34" charset="-120"/>
              </a:rPr>
              <a:t>. </a:t>
            </a:r>
            <a:r>
              <a:rPr lang="en-US" sz="2800" dirty="0">
                <a:latin typeface="Raleway Medium" pitchFamily="34" charset="0"/>
                <a:ea typeface="Raleway Medium" pitchFamily="34" charset="-122"/>
                <a:cs typeface="Raleway Medium" pitchFamily="34" charset="-120"/>
              </a:rPr>
              <a:t>Программы учитывают возрастные особенности учащихся и способствуют </a:t>
            </a:r>
            <a:r>
              <a:rPr lang="en-US" sz="2800" dirty="0" err="1">
                <a:latin typeface="Raleway Medium" pitchFamily="34" charset="0"/>
                <a:ea typeface="Raleway Medium" pitchFamily="34" charset="-122"/>
                <a:cs typeface="Raleway Medium" pitchFamily="34" charset="-120"/>
              </a:rPr>
              <a:t>формированию</a:t>
            </a:r>
            <a:r>
              <a:rPr lang="en-US" sz="2800" dirty="0">
                <a:latin typeface="Raleway Medium" pitchFamily="34" charset="0"/>
                <a:ea typeface="Raleway Medium" pitchFamily="34" charset="-122"/>
                <a:cs typeface="Raleway Medium" pitchFamily="34" charset="-120"/>
              </a:rPr>
              <a:t> </a:t>
            </a:r>
            <a:r>
              <a:rPr lang="ru-RU" sz="2800" dirty="0" smtClean="0">
                <a:latin typeface="Raleway Medium" pitchFamily="34" charset="0"/>
                <a:ea typeface="Raleway Medium" pitchFamily="34" charset="-122"/>
                <a:cs typeface="Raleway Medium" pitchFamily="34" charset="-120"/>
              </a:rPr>
              <a:t>логического </a:t>
            </a:r>
            <a:r>
              <a:rPr lang="en-US" sz="2800" dirty="0" err="1" smtClean="0">
                <a:latin typeface="Raleway Medium" pitchFamily="34" charset="0"/>
                <a:ea typeface="Raleway Medium" pitchFamily="34" charset="-122"/>
                <a:cs typeface="Raleway Medium" pitchFamily="34" charset="-120"/>
              </a:rPr>
              <a:t>мышления</a:t>
            </a:r>
            <a:r>
              <a:rPr lang="en-US" sz="2800" dirty="0">
                <a:latin typeface="Raleway Medium" pitchFamily="34" charset="0"/>
                <a:ea typeface="Raleway Medium" pitchFamily="34" charset="-122"/>
                <a:cs typeface="Raleway Medium" pitchFamily="34" charset="-120"/>
              </a:rPr>
              <a:t>, </a:t>
            </a:r>
            <a:r>
              <a:rPr lang="en-US" sz="2800" dirty="0" err="1">
                <a:latin typeface="Raleway Medium" pitchFamily="34" charset="0"/>
                <a:ea typeface="Raleway Medium" pitchFamily="34" charset="-122"/>
                <a:cs typeface="Raleway Medium" pitchFamily="34" charset="-120"/>
              </a:rPr>
              <a:t>навыков</a:t>
            </a:r>
            <a:r>
              <a:rPr lang="en-US" sz="2800" dirty="0">
                <a:latin typeface="Raleway Medium" pitchFamily="34" charset="0"/>
                <a:ea typeface="Raleway Medium" pitchFamily="34" charset="-122"/>
                <a:cs typeface="Raleway Medium" pitchFamily="34" charset="-120"/>
              </a:rPr>
              <a:t> </a:t>
            </a:r>
            <a:r>
              <a:rPr lang="ru-RU" sz="2800" dirty="0" smtClean="0">
                <a:latin typeface="Raleway Medium" pitchFamily="34" charset="0"/>
                <a:ea typeface="Raleway Medium" pitchFamily="34" charset="-122"/>
                <a:cs typeface="Raleway Medium" pitchFamily="34" charset="-120"/>
              </a:rPr>
              <a:t>алгоритмизации, программирования и</a:t>
            </a:r>
            <a:r>
              <a:rPr lang="en-US" sz="2800" dirty="0" smtClean="0">
                <a:latin typeface="Raleway Medium" pitchFamily="34" charset="0"/>
                <a:ea typeface="Raleway Medium" pitchFamily="34" charset="-122"/>
                <a:cs typeface="Raleway Medium" pitchFamily="34" charset="-120"/>
              </a:rPr>
              <a:t> </a:t>
            </a:r>
            <a:r>
              <a:rPr lang="en-US" sz="2800" dirty="0">
                <a:latin typeface="Raleway Medium" pitchFamily="34" charset="0"/>
                <a:ea typeface="Raleway Medium" pitchFamily="34" charset="-122"/>
                <a:cs typeface="Raleway Medium" pitchFamily="34" charset="-120"/>
              </a:rPr>
              <a:t>использования современных технологий.</a:t>
            </a:r>
            <a:endParaRPr lang="en-US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680028" y="1"/>
            <a:ext cx="4950372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07075" y="692944"/>
            <a:ext cx="7448788" cy="134540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5250"/>
              </a:lnSpc>
              <a:buNone/>
            </a:pPr>
            <a:r>
              <a:rPr lang="en-US" sz="4200" b="1" dirty="0">
                <a:latin typeface="Comfortaa Bold" pitchFamily="34" charset="0"/>
                <a:ea typeface="Comfortaa Bold" pitchFamily="34" charset="-122"/>
                <a:cs typeface="Comfortaa Bold" pitchFamily="34" charset="-120"/>
              </a:rPr>
              <a:t>Цели и задачи обучения </a:t>
            </a:r>
            <a:r>
              <a:rPr lang="en-US" sz="4200" b="1" dirty="0" err="1">
                <a:latin typeface="Comfortaa Bold" pitchFamily="34" charset="0"/>
                <a:ea typeface="Comfortaa Bold" pitchFamily="34" charset="-122"/>
                <a:cs typeface="Comfortaa Bold" pitchFamily="34" charset="-120"/>
              </a:rPr>
              <a:t>для</a:t>
            </a:r>
            <a:r>
              <a:rPr lang="en-US" sz="4200" b="1" dirty="0">
                <a:latin typeface="Comfortaa Bold" pitchFamily="34" charset="0"/>
                <a:ea typeface="Comfortaa Bold" pitchFamily="34" charset="-122"/>
                <a:cs typeface="Comfortaa Bold" pitchFamily="34" charset="-120"/>
              </a:rPr>
              <a:t> </a:t>
            </a:r>
            <a:r>
              <a:rPr lang="en-US" sz="4200" b="1" dirty="0" smtClean="0">
                <a:latin typeface="Comfortaa Bold" pitchFamily="34" charset="0"/>
                <a:ea typeface="Comfortaa Bold" pitchFamily="34" charset="-122"/>
                <a:cs typeface="Comfortaa Bold" pitchFamily="34" charset="-120"/>
              </a:rPr>
              <a:t>6 </a:t>
            </a:r>
            <a:r>
              <a:rPr lang="en-US" sz="4200" b="1" dirty="0" err="1" smtClean="0">
                <a:latin typeface="Comfortaa Bold" pitchFamily="34" charset="0"/>
                <a:ea typeface="Comfortaa Bold" pitchFamily="34" charset="-122"/>
                <a:cs typeface="Comfortaa Bold" pitchFamily="34" charset="-120"/>
              </a:rPr>
              <a:t>класс</a:t>
            </a:r>
            <a:r>
              <a:rPr lang="ru-RU" sz="4200" b="1" dirty="0" smtClean="0">
                <a:latin typeface="Comfortaa Bold" pitchFamily="34" charset="0"/>
                <a:ea typeface="Comfortaa Bold" pitchFamily="34" charset="-122"/>
                <a:cs typeface="Comfortaa Bold" pitchFamily="34" charset="-120"/>
              </a:rPr>
              <a:t>а</a:t>
            </a:r>
            <a:endParaRPr lang="en-US" sz="4200" dirty="0"/>
          </a:p>
        </p:txBody>
      </p:sp>
      <p:sp>
        <p:nvSpPr>
          <p:cNvPr id="4" name="Shape 1"/>
          <p:cNvSpPr/>
          <p:nvPr/>
        </p:nvSpPr>
        <p:spPr>
          <a:xfrm>
            <a:off x="507075" y="2674025"/>
            <a:ext cx="544830" cy="544830"/>
          </a:xfrm>
          <a:prstGeom prst="roundRect">
            <a:avLst>
              <a:gd name="adj" fmla="val 66676"/>
            </a:avLst>
          </a:prstGeom>
          <a:solidFill>
            <a:srgbClr val="46464A"/>
          </a:solidFill>
          <a:ln/>
        </p:spPr>
      </p:sp>
      <p:sp>
        <p:nvSpPr>
          <p:cNvPr id="5" name="Text 2"/>
          <p:cNvSpPr/>
          <p:nvPr/>
        </p:nvSpPr>
        <p:spPr>
          <a:xfrm>
            <a:off x="716030" y="2784991"/>
            <a:ext cx="126921" cy="32289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500"/>
              </a:lnSpc>
              <a:buNone/>
            </a:pPr>
            <a:r>
              <a:rPr lang="en-US" sz="2500" b="1" dirty="0">
                <a:solidFill>
                  <a:srgbClr val="D7D4CC"/>
                </a:solidFill>
                <a:latin typeface="Comfortaa Bold" pitchFamily="34" charset="0"/>
                <a:ea typeface="Comfortaa Bold" pitchFamily="34" charset="-122"/>
                <a:cs typeface="Comfortaa Bold" pitchFamily="34" charset="-120"/>
              </a:rPr>
              <a:t>1</a:t>
            </a:r>
            <a:endParaRPr lang="en-US" sz="2500" dirty="0"/>
          </a:p>
        </p:txBody>
      </p:sp>
      <p:sp>
        <p:nvSpPr>
          <p:cNvPr id="6" name="Text 3"/>
          <p:cNvSpPr/>
          <p:nvPr/>
        </p:nvSpPr>
        <p:spPr>
          <a:xfrm>
            <a:off x="1294077" y="2674025"/>
            <a:ext cx="5453563" cy="67270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2600"/>
              </a:lnSpc>
            </a:pPr>
            <a:r>
              <a:rPr lang="en-US" sz="2400" b="1" dirty="0" err="1">
                <a:ea typeface="Comfortaa Bold" pitchFamily="34" charset="-122"/>
                <a:cs typeface="Comfortaa Bold" pitchFamily="34" charset="-120"/>
              </a:rPr>
              <a:t>Формирование</a:t>
            </a:r>
            <a:r>
              <a:rPr lang="en-US" sz="2400" b="1" dirty="0">
                <a:ea typeface="Comfortaa Bold" pitchFamily="34" charset="-122"/>
                <a:cs typeface="Comfortaa Bold" pitchFamily="34" charset="-120"/>
              </a:rPr>
              <a:t> </a:t>
            </a:r>
            <a:r>
              <a:rPr lang="ru-RU" sz="2400" b="1" dirty="0" smtClean="0"/>
              <a:t>базового представления </a:t>
            </a:r>
            <a:endParaRPr lang="en-US" sz="2400" b="1" dirty="0"/>
          </a:p>
        </p:txBody>
      </p:sp>
      <p:sp>
        <p:nvSpPr>
          <p:cNvPr id="7" name="Text 4"/>
          <p:cNvSpPr/>
          <p:nvPr/>
        </p:nvSpPr>
        <p:spPr>
          <a:xfrm>
            <a:off x="1294078" y="3491985"/>
            <a:ext cx="6661786" cy="137541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3050"/>
              </a:lnSpc>
            </a:pPr>
            <a:r>
              <a:rPr lang="ru-RU" sz="2000" dirty="0" smtClean="0"/>
              <a:t>Основной акцент делается на формировании базового представления об алгоритмах, его исполнителях, формах записи и типах алгоритмов</a:t>
            </a:r>
            <a:endParaRPr lang="en-US" sz="1900" dirty="0"/>
          </a:p>
        </p:txBody>
      </p:sp>
      <p:sp>
        <p:nvSpPr>
          <p:cNvPr id="8" name="Shape 5"/>
          <p:cNvSpPr/>
          <p:nvPr/>
        </p:nvSpPr>
        <p:spPr>
          <a:xfrm>
            <a:off x="443615" y="5301258"/>
            <a:ext cx="544830" cy="544830"/>
          </a:xfrm>
          <a:prstGeom prst="roundRect">
            <a:avLst>
              <a:gd name="adj" fmla="val 66676"/>
            </a:avLst>
          </a:prstGeom>
          <a:solidFill>
            <a:srgbClr val="46464A"/>
          </a:solidFill>
          <a:ln/>
        </p:spPr>
      </p:sp>
      <p:sp>
        <p:nvSpPr>
          <p:cNvPr id="9" name="Text 6"/>
          <p:cNvSpPr/>
          <p:nvPr/>
        </p:nvSpPr>
        <p:spPr>
          <a:xfrm>
            <a:off x="621018" y="5412224"/>
            <a:ext cx="189905" cy="32289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500"/>
              </a:lnSpc>
              <a:buNone/>
            </a:pPr>
            <a:r>
              <a:rPr lang="en-US" sz="2500" b="1" dirty="0">
                <a:solidFill>
                  <a:srgbClr val="D7D4CC"/>
                </a:solidFill>
                <a:latin typeface="Comfortaa Bold" pitchFamily="34" charset="0"/>
                <a:ea typeface="Comfortaa Bold" pitchFamily="34" charset="-122"/>
                <a:cs typeface="Comfortaa Bold" pitchFamily="34" charset="-120"/>
              </a:rPr>
              <a:t>2</a:t>
            </a:r>
            <a:endParaRPr lang="en-US" sz="2500" dirty="0"/>
          </a:p>
        </p:txBody>
      </p:sp>
      <p:sp>
        <p:nvSpPr>
          <p:cNvPr id="14" name="Text 11"/>
          <p:cNvSpPr/>
          <p:nvPr/>
        </p:nvSpPr>
        <p:spPr>
          <a:xfrm>
            <a:off x="1294078" y="5244048"/>
            <a:ext cx="6354604" cy="33635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600"/>
              </a:lnSpc>
              <a:buNone/>
            </a:pPr>
            <a:r>
              <a:rPr lang="ru-RU" sz="2100" b="1" dirty="0" smtClean="0">
                <a:latin typeface="Comfortaa Bold" pitchFamily="34" charset="0"/>
                <a:ea typeface="Comfortaa Bold" pitchFamily="34" charset="-122"/>
                <a:cs typeface="Comfortaa Bold" pitchFamily="34" charset="-120"/>
              </a:rPr>
              <a:t>Обучение созданию базового алгоритма</a:t>
            </a:r>
            <a:endParaRPr lang="en-US" sz="2100" dirty="0"/>
          </a:p>
        </p:txBody>
      </p:sp>
      <p:sp>
        <p:nvSpPr>
          <p:cNvPr id="15" name="Text 12"/>
          <p:cNvSpPr/>
          <p:nvPr/>
        </p:nvSpPr>
        <p:spPr>
          <a:xfrm>
            <a:off x="1294078" y="5725655"/>
            <a:ext cx="6661785" cy="77485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3050"/>
              </a:lnSpc>
              <a:buNone/>
            </a:pPr>
            <a:r>
              <a:rPr lang="en-US" sz="1900" dirty="0">
                <a:latin typeface="Raleway Medium" pitchFamily="34" charset="0"/>
                <a:ea typeface="Raleway Medium" pitchFamily="34" charset="-122"/>
                <a:cs typeface="Raleway Medium" pitchFamily="34" charset="-120"/>
              </a:rPr>
              <a:t>Программа направлена на </a:t>
            </a:r>
            <a:r>
              <a:rPr lang="en-US" sz="1900" dirty="0" err="1">
                <a:latin typeface="Raleway Medium" pitchFamily="34" charset="0"/>
                <a:ea typeface="Raleway Medium" pitchFamily="34" charset="-122"/>
                <a:cs typeface="Raleway Medium" pitchFamily="34" charset="-120"/>
              </a:rPr>
              <a:t>формирование</a:t>
            </a:r>
            <a:r>
              <a:rPr lang="en-US" sz="1900" dirty="0">
                <a:latin typeface="Raleway Medium" pitchFamily="34" charset="0"/>
                <a:ea typeface="Raleway Medium" pitchFamily="34" charset="-122"/>
                <a:cs typeface="Raleway Medium" pitchFamily="34" charset="-120"/>
              </a:rPr>
              <a:t> </a:t>
            </a:r>
            <a:r>
              <a:rPr lang="ru-RU" sz="1900" dirty="0" smtClean="0">
                <a:latin typeface="Raleway Medium" pitchFamily="34" charset="0"/>
                <a:ea typeface="Raleway Medium" pitchFamily="34" charset="-122"/>
                <a:cs typeface="Raleway Medium" pitchFamily="34" charset="-120"/>
              </a:rPr>
              <a:t>способности создания базовых </a:t>
            </a:r>
            <a:r>
              <a:rPr lang="ru-RU" sz="1900" dirty="0" err="1" smtClean="0">
                <a:latin typeface="Raleway Medium" pitchFamily="34" charset="0"/>
                <a:ea typeface="Raleway Medium" pitchFamily="34" charset="-122"/>
                <a:cs typeface="Raleway Medium" pitchFamily="34" charset="-120"/>
              </a:rPr>
              <a:t>адгоритмов</a:t>
            </a:r>
            <a:r>
              <a:rPr lang="ru-RU" sz="1900" dirty="0" smtClean="0">
                <a:latin typeface="Raleway Medium" pitchFamily="34" charset="0"/>
                <a:ea typeface="Raleway Medium" pitchFamily="34" charset="-122"/>
                <a:cs typeface="Raleway Medium" pitchFamily="34" charset="-120"/>
              </a:rPr>
              <a:t>.</a:t>
            </a:r>
            <a:endParaRPr lang="en-US" sz="19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680028" y="1"/>
            <a:ext cx="4950372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07075" y="692944"/>
            <a:ext cx="7448788" cy="134540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5250"/>
              </a:lnSpc>
              <a:buNone/>
            </a:pPr>
            <a:r>
              <a:rPr lang="en-US" sz="4200" b="1" dirty="0">
                <a:latin typeface="Comfortaa Bold" pitchFamily="34" charset="0"/>
                <a:ea typeface="Comfortaa Bold" pitchFamily="34" charset="-122"/>
                <a:cs typeface="Comfortaa Bold" pitchFamily="34" charset="-120"/>
              </a:rPr>
              <a:t>Цели и задачи обучения </a:t>
            </a:r>
            <a:r>
              <a:rPr lang="en-US" sz="4200" b="1" dirty="0" err="1">
                <a:latin typeface="Comfortaa Bold" pitchFamily="34" charset="0"/>
                <a:ea typeface="Comfortaa Bold" pitchFamily="34" charset="-122"/>
                <a:cs typeface="Comfortaa Bold" pitchFamily="34" charset="-120"/>
              </a:rPr>
              <a:t>для</a:t>
            </a:r>
            <a:r>
              <a:rPr lang="en-US" sz="4200" b="1" dirty="0">
                <a:latin typeface="Comfortaa Bold" pitchFamily="34" charset="0"/>
                <a:ea typeface="Comfortaa Bold" pitchFamily="34" charset="-122"/>
                <a:cs typeface="Comfortaa Bold" pitchFamily="34" charset="-120"/>
              </a:rPr>
              <a:t> </a:t>
            </a:r>
            <a:r>
              <a:rPr lang="ru-RU" sz="4200" b="1" dirty="0" smtClean="0">
                <a:latin typeface="Comfortaa Bold" pitchFamily="34" charset="0"/>
                <a:ea typeface="Comfortaa Bold" pitchFamily="34" charset="-122"/>
                <a:cs typeface="Comfortaa Bold" pitchFamily="34" charset="-120"/>
              </a:rPr>
              <a:t>8</a:t>
            </a:r>
            <a:r>
              <a:rPr lang="en-US" sz="4200" b="1" dirty="0" smtClean="0">
                <a:latin typeface="Comfortaa Bold" pitchFamily="34" charset="0"/>
                <a:ea typeface="Comfortaa Bold" pitchFamily="34" charset="-122"/>
                <a:cs typeface="Comfortaa Bold" pitchFamily="34" charset="-120"/>
              </a:rPr>
              <a:t> </a:t>
            </a:r>
            <a:r>
              <a:rPr lang="en-US" sz="4200" b="1" dirty="0" err="1" smtClean="0">
                <a:latin typeface="Comfortaa Bold" pitchFamily="34" charset="0"/>
                <a:ea typeface="Comfortaa Bold" pitchFamily="34" charset="-122"/>
                <a:cs typeface="Comfortaa Bold" pitchFamily="34" charset="-120"/>
              </a:rPr>
              <a:t>класс</a:t>
            </a:r>
            <a:r>
              <a:rPr lang="ru-RU" sz="4200" b="1" dirty="0" smtClean="0">
                <a:latin typeface="Comfortaa Bold" pitchFamily="34" charset="0"/>
                <a:ea typeface="Comfortaa Bold" pitchFamily="34" charset="-122"/>
                <a:cs typeface="Comfortaa Bold" pitchFamily="34" charset="-120"/>
              </a:rPr>
              <a:t>а</a:t>
            </a:r>
            <a:endParaRPr lang="en-US" sz="4200" dirty="0"/>
          </a:p>
        </p:txBody>
      </p:sp>
      <p:sp>
        <p:nvSpPr>
          <p:cNvPr id="6" name="Text 3"/>
          <p:cNvSpPr/>
          <p:nvPr/>
        </p:nvSpPr>
        <p:spPr>
          <a:xfrm>
            <a:off x="948509" y="3184884"/>
            <a:ext cx="7448788" cy="102171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2600"/>
              </a:lnSpc>
            </a:pPr>
            <a:r>
              <a:rPr lang="ru-RU" sz="2800" b="1" dirty="0" smtClean="0">
                <a:ea typeface="Comfortaa Bold" pitchFamily="34" charset="-122"/>
                <a:cs typeface="Comfortaa Bold" pitchFamily="34" charset="-120"/>
              </a:rPr>
              <a:t>Углубленное познание основ алгоритмизации и программирования</a:t>
            </a:r>
            <a:endParaRPr lang="en-US" sz="2800" b="1" dirty="0"/>
          </a:p>
        </p:txBody>
      </p:sp>
      <p:sp>
        <p:nvSpPr>
          <p:cNvPr id="7" name="Text 4"/>
          <p:cNvSpPr/>
          <p:nvPr/>
        </p:nvSpPr>
        <p:spPr>
          <a:xfrm>
            <a:off x="507075" y="4536489"/>
            <a:ext cx="8668455" cy="208900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just">
              <a:lnSpc>
                <a:spcPts val="3050"/>
              </a:lnSpc>
            </a:pPr>
            <a:r>
              <a:rPr lang="ru-RU" sz="2800" dirty="0" smtClean="0"/>
              <a:t>Происходит изучение алгоритмических конструкций следования и ветвления, начала программирования,  программирование линейных и разветвляющихся алгоритмов</a:t>
            </a:r>
            <a:endParaRPr lang="en-US" sz="2400" dirty="0"/>
          </a:p>
        </p:txBody>
      </p:sp>
      <p:sp>
        <p:nvSpPr>
          <p:cNvPr id="12" name="Shape 1"/>
          <p:cNvSpPr/>
          <p:nvPr/>
        </p:nvSpPr>
        <p:spPr>
          <a:xfrm>
            <a:off x="298121" y="3218855"/>
            <a:ext cx="544830" cy="544830"/>
          </a:xfrm>
          <a:prstGeom prst="roundRect">
            <a:avLst>
              <a:gd name="adj" fmla="val 66676"/>
            </a:avLst>
          </a:prstGeom>
          <a:solidFill>
            <a:srgbClr val="46464A"/>
          </a:solidFill>
          <a:ln/>
        </p:spPr>
      </p:sp>
      <p:sp>
        <p:nvSpPr>
          <p:cNvPr id="13" name="Text 2"/>
          <p:cNvSpPr/>
          <p:nvPr/>
        </p:nvSpPr>
        <p:spPr>
          <a:xfrm>
            <a:off x="507076" y="3329821"/>
            <a:ext cx="126921" cy="32289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500"/>
              </a:lnSpc>
              <a:buNone/>
            </a:pPr>
            <a:r>
              <a:rPr lang="en-US" sz="2500" b="1" dirty="0">
                <a:solidFill>
                  <a:srgbClr val="D7D4CC"/>
                </a:solidFill>
                <a:latin typeface="Comfortaa Bold" pitchFamily="34" charset="0"/>
                <a:ea typeface="Comfortaa Bold" pitchFamily="34" charset="-122"/>
                <a:cs typeface="Comfortaa Bold" pitchFamily="34" charset="-120"/>
              </a:rPr>
              <a:t>1</a:t>
            </a:r>
            <a:endParaRPr lang="en-US" sz="25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680028" y="1"/>
            <a:ext cx="4950372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07075" y="692944"/>
            <a:ext cx="7448788" cy="134540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5250"/>
              </a:lnSpc>
              <a:buNone/>
            </a:pPr>
            <a:r>
              <a:rPr lang="en-US" sz="4200" b="1" dirty="0">
                <a:latin typeface="Comfortaa Bold" pitchFamily="34" charset="0"/>
                <a:ea typeface="Comfortaa Bold" pitchFamily="34" charset="-122"/>
                <a:cs typeface="Comfortaa Bold" pitchFamily="34" charset="-120"/>
              </a:rPr>
              <a:t>Цели и задачи обучения </a:t>
            </a:r>
            <a:r>
              <a:rPr lang="en-US" sz="4200" b="1" dirty="0" err="1">
                <a:latin typeface="Comfortaa Bold" pitchFamily="34" charset="0"/>
                <a:ea typeface="Comfortaa Bold" pitchFamily="34" charset="-122"/>
                <a:cs typeface="Comfortaa Bold" pitchFamily="34" charset="-120"/>
              </a:rPr>
              <a:t>для</a:t>
            </a:r>
            <a:r>
              <a:rPr lang="en-US" sz="4200" b="1" dirty="0">
                <a:latin typeface="Comfortaa Bold" pitchFamily="34" charset="0"/>
                <a:ea typeface="Comfortaa Bold" pitchFamily="34" charset="-122"/>
                <a:cs typeface="Comfortaa Bold" pitchFamily="34" charset="-120"/>
              </a:rPr>
              <a:t> </a:t>
            </a:r>
            <a:r>
              <a:rPr lang="ru-RU" sz="4200" b="1" dirty="0" smtClean="0">
                <a:latin typeface="Comfortaa Bold" pitchFamily="34" charset="0"/>
                <a:ea typeface="Comfortaa Bold" pitchFamily="34" charset="-122"/>
                <a:cs typeface="Comfortaa Bold" pitchFamily="34" charset="-120"/>
              </a:rPr>
              <a:t>9</a:t>
            </a:r>
            <a:r>
              <a:rPr lang="en-US" sz="4200" b="1" dirty="0" smtClean="0">
                <a:latin typeface="Comfortaa Bold" pitchFamily="34" charset="0"/>
                <a:ea typeface="Comfortaa Bold" pitchFamily="34" charset="-122"/>
                <a:cs typeface="Comfortaa Bold" pitchFamily="34" charset="-120"/>
              </a:rPr>
              <a:t> </a:t>
            </a:r>
            <a:r>
              <a:rPr lang="en-US" sz="4200" b="1" dirty="0" err="1" smtClean="0">
                <a:latin typeface="Comfortaa Bold" pitchFamily="34" charset="0"/>
                <a:ea typeface="Comfortaa Bold" pitchFamily="34" charset="-122"/>
                <a:cs typeface="Comfortaa Bold" pitchFamily="34" charset="-120"/>
              </a:rPr>
              <a:t>класс</a:t>
            </a:r>
            <a:r>
              <a:rPr lang="ru-RU" sz="4200" b="1" dirty="0" smtClean="0">
                <a:latin typeface="Comfortaa Bold" pitchFamily="34" charset="0"/>
                <a:ea typeface="Comfortaa Bold" pitchFamily="34" charset="-122"/>
                <a:cs typeface="Comfortaa Bold" pitchFamily="34" charset="-120"/>
              </a:rPr>
              <a:t>а</a:t>
            </a:r>
            <a:endParaRPr lang="en-US" sz="4200" dirty="0"/>
          </a:p>
        </p:txBody>
      </p:sp>
      <p:sp>
        <p:nvSpPr>
          <p:cNvPr id="4" name="Shape 1"/>
          <p:cNvSpPr/>
          <p:nvPr/>
        </p:nvSpPr>
        <p:spPr>
          <a:xfrm>
            <a:off x="507075" y="2674025"/>
            <a:ext cx="544830" cy="544830"/>
          </a:xfrm>
          <a:prstGeom prst="roundRect">
            <a:avLst>
              <a:gd name="adj" fmla="val 66676"/>
            </a:avLst>
          </a:prstGeom>
          <a:solidFill>
            <a:srgbClr val="46464A"/>
          </a:solidFill>
          <a:ln/>
        </p:spPr>
      </p:sp>
      <p:sp>
        <p:nvSpPr>
          <p:cNvPr id="5" name="Text 2"/>
          <p:cNvSpPr/>
          <p:nvPr/>
        </p:nvSpPr>
        <p:spPr>
          <a:xfrm>
            <a:off x="716030" y="2784991"/>
            <a:ext cx="126921" cy="32289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500"/>
              </a:lnSpc>
              <a:buNone/>
            </a:pPr>
            <a:r>
              <a:rPr lang="en-US" sz="2500" b="1" dirty="0">
                <a:solidFill>
                  <a:srgbClr val="D7D4CC"/>
                </a:solidFill>
                <a:latin typeface="Comfortaa Bold" pitchFamily="34" charset="0"/>
                <a:ea typeface="Comfortaa Bold" pitchFamily="34" charset="-122"/>
                <a:cs typeface="Comfortaa Bold" pitchFamily="34" charset="-120"/>
              </a:rPr>
              <a:t>1</a:t>
            </a:r>
            <a:endParaRPr lang="en-US" sz="2500" dirty="0"/>
          </a:p>
        </p:txBody>
      </p:sp>
      <p:sp>
        <p:nvSpPr>
          <p:cNvPr id="6" name="Text 3"/>
          <p:cNvSpPr/>
          <p:nvPr/>
        </p:nvSpPr>
        <p:spPr>
          <a:xfrm>
            <a:off x="1294076" y="2674025"/>
            <a:ext cx="8385951" cy="67270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2600"/>
              </a:lnSpc>
            </a:pPr>
            <a:r>
              <a:rPr lang="ru-RU" sz="3200" b="1" dirty="0" smtClean="0">
                <a:ea typeface="Comfortaa Bold" pitchFamily="34" charset="-122"/>
                <a:cs typeface="Comfortaa Bold" pitchFamily="34" charset="-120"/>
              </a:rPr>
              <a:t>Закрепление знаний практической работой</a:t>
            </a:r>
            <a:endParaRPr lang="en-US" sz="3200" b="1" dirty="0"/>
          </a:p>
        </p:txBody>
      </p:sp>
      <p:sp>
        <p:nvSpPr>
          <p:cNvPr id="7" name="Text 4"/>
          <p:cNvSpPr/>
          <p:nvPr/>
        </p:nvSpPr>
        <p:spPr>
          <a:xfrm>
            <a:off x="1294078" y="4130565"/>
            <a:ext cx="7660736" cy="2680137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3050"/>
              </a:lnSpc>
            </a:pPr>
            <a:r>
              <a:rPr lang="ru-RU" sz="3200" dirty="0" smtClean="0"/>
              <a:t>Решение задач с помощью компьютера</a:t>
            </a:r>
          </a:p>
          <a:p>
            <a:pPr>
              <a:lnSpc>
                <a:spcPts val="3050"/>
              </a:lnSpc>
            </a:pPr>
            <a:r>
              <a:rPr lang="ru-RU" sz="3200" dirty="0" smtClean="0"/>
              <a:t> </a:t>
            </a:r>
          </a:p>
          <a:p>
            <a:pPr>
              <a:lnSpc>
                <a:spcPts val="3050"/>
              </a:lnSpc>
            </a:pPr>
            <a:r>
              <a:rPr lang="ru-RU" sz="3200" dirty="0" smtClean="0"/>
              <a:t>Программирование </a:t>
            </a:r>
            <a:r>
              <a:rPr lang="ru-RU" sz="3200" dirty="0" smtClean="0"/>
              <a:t>линейных и разветвляющихся алгоритмов.</a:t>
            </a:r>
          </a:p>
          <a:p>
            <a:pPr>
              <a:lnSpc>
                <a:spcPts val="3050"/>
              </a:lnSpc>
            </a:pPr>
            <a:endParaRPr lang="en-US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32150" y="1"/>
            <a:ext cx="3898250" cy="8229600"/>
          </a:xfrm>
          <a:prstGeom prst="rect">
            <a:avLst/>
          </a:prstGeom>
        </p:spPr>
      </p:pic>
      <p:sp>
        <p:nvSpPr>
          <p:cNvPr id="2" name="Text 0"/>
          <p:cNvSpPr/>
          <p:nvPr/>
        </p:nvSpPr>
        <p:spPr>
          <a:xfrm>
            <a:off x="864037" y="666093"/>
            <a:ext cx="10260687" cy="6858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5400"/>
              </a:lnSpc>
              <a:buNone/>
            </a:pPr>
            <a:r>
              <a:rPr lang="en-US" sz="4300" b="1" dirty="0">
                <a:latin typeface="Comfortaa Bold" pitchFamily="34" charset="0"/>
                <a:ea typeface="Comfortaa Bold" pitchFamily="34" charset="-122"/>
                <a:cs typeface="Comfortaa Bold" pitchFamily="34" charset="-120"/>
              </a:rPr>
              <a:t>Содержание учебного материала</a:t>
            </a:r>
            <a:endParaRPr lang="en-US" sz="4300" dirty="0"/>
          </a:p>
        </p:txBody>
      </p:sp>
      <p:sp>
        <p:nvSpPr>
          <p:cNvPr id="3" name="Text 1"/>
          <p:cNvSpPr/>
          <p:nvPr/>
        </p:nvSpPr>
        <p:spPr>
          <a:xfrm>
            <a:off x="864037" y="1743193"/>
            <a:ext cx="2743200" cy="3429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700"/>
              </a:lnSpc>
              <a:buNone/>
            </a:pPr>
            <a:r>
              <a:rPr lang="en-US" sz="2150" b="1" dirty="0" smtClean="0">
                <a:latin typeface="Comfortaa Bold" pitchFamily="34" charset="0"/>
                <a:ea typeface="Comfortaa Bold" pitchFamily="34" charset="-122"/>
                <a:cs typeface="Comfortaa Bold" pitchFamily="34" charset="-120"/>
              </a:rPr>
              <a:t>6 </a:t>
            </a:r>
            <a:r>
              <a:rPr lang="en-US" sz="2150" b="1" dirty="0" err="1" smtClean="0">
                <a:latin typeface="Comfortaa Bold" pitchFamily="34" charset="0"/>
                <a:ea typeface="Comfortaa Bold" pitchFamily="34" charset="-122"/>
                <a:cs typeface="Comfortaa Bold" pitchFamily="34" charset="-120"/>
              </a:rPr>
              <a:t>класс</a:t>
            </a:r>
            <a:endParaRPr lang="en-US" sz="2150" dirty="0"/>
          </a:p>
        </p:txBody>
      </p:sp>
      <p:sp>
        <p:nvSpPr>
          <p:cNvPr id="4" name="Text 2"/>
          <p:cNvSpPr/>
          <p:nvPr/>
        </p:nvSpPr>
        <p:spPr>
          <a:xfrm>
            <a:off x="864037" y="2332910"/>
            <a:ext cx="9415080" cy="158019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3100"/>
              </a:lnSpc>
            </a:pPr>
            <a:r>
              <a:rPr lang="ru-RU" sz="2000" dirty="0" smtClean="0"/>
              <a:t>работа </a:t>
            </a:r>
            <a:r>
              <a:rPr lang="ru-RU" sz="2000" dirty="0" smtClean="0"/>
              <a:t>с учебным материалом,  текстами,  историями,  иллюстрациями. Рассматриваются основы работы с алгоритмами</a:t>
            </a:r>
            <a:endParaRPr lang="en-US" sz="1900" dirty="0"/>
          </a:p>
        </p:txBody>
      </p:sp>
      <p:sp>
        <p:nvSpPr>
          <p:cNvPr id="5" name="Text 3"/>
          <p:cNvSpPr/>
          <p:nvPr/>
        </p:nvSpPr>
        <p:spPr>
          <a:xfrm>
            <a:off x="864037" y="3570208"/>
            <a:ext cx="2743200" cy="3429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700"/>
              </a:lnSpc>
              <a:buNone/>
            </a:pPr>
            <a:r>
              <a:rPr lang="ru-RU" sz="2150" b="1" dirty="0" smtClean="0">
                <a:latin typeface="Comfortaa Bold" pitchFamily="34" charset="0"/>
                <a:ea typeface="Comfortaa Bold" pitchFamily="34" charset="-122"/>
                <a:cs typeface="Comfortaa Bold" pitchFamily="34" charset="-120"/>
              </a:rPr>
              <a:t>8 </a:t>
            </a:r>
            <a:r>
              <a:rPr lang="en-US" sz="2150" b="1" dirty="0" err="1" smtClean="0">
                <a:latin typeface="Comfortaa Bold" pitchFamily="34" charset="0"/>
                <a:ea typeface="Comfortaa Bold" pitchFamily="34" charset="-122"/>
                <a:cs typeface="Comfortaa Bold" pitchFamily="34" charset="-120"/>
              </a:rPr>
              <a:t>класс</a:t>
            </a:r>
            <a:endParaRPr lang="en-US" sz="2150" dirty="0"/>
          </a:p>
        </p:txBody>
      </p:sp>
      <p:sp>
        <p:nvSpPr>
          <p:cNvPr id="6" name="Text 4"/>
          <p:cNvSpPr/>
          <p:nvPr/>
        </p:nvSpPr>
        <p:spPr>
          <a:xfrm>
            <a:off x="864037" y="4159925"/>
            <a:ext cx="9415080" cy="104269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lvl="0"/>
            <a:r>
              <a:rPr lang="ru-RU" sz="2000" dirty="0" smtClean="0"/>
              <a:t>Начало работы с </a:t>
            </a:r>
            <a:r>
              <a:rPr lang="ru-RU" sz="2000" dirty="0" smtClean="0"/>
              <a:t>алгоритмическими конструкциями следования и ветвления и Программированием линейных и разветвляющихся алгоритмов.</a:t>
            </a:r>
            <a:endParaRPr lang="ru-RU" sz="2000" dirty="0"/>
          </a:p>
        </p:txBody>
      </p:sp>
      <p:sp>
        <p:nvSpPr>
          <p:cNvPr id="8" name="Text 3"/>
          <p:cNvSpPr/>
          <p:nvPr/>
        </p:nvSpPr>
        <p:spPr>
          <a:xfrm>
            <a:off x="864037" y="5202621"/>
            <a:ext cx="2743200" cy="3429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700"/>
              </a:lnSpc>
              <a:buNone/>
            </a:pPr>
            <a:r>
              <a:rPr lang="ru-RU" sz="2150" b="1" dirty="0" smtClean="0">
                <a:latin typeface="Comfortaa Bold" pitchFamily="34" charset="0"/>
                <a:ea typeface="Comfortaa Bold" pitchFamily="34" charset="-122"/>
                <a:cs typeface="Comfortaa Bold" pitchFamily="34" charset="-120"/>
              </a:rPr>
              <a:t>9</a:t>
            </a:r>
            <a:r>
              <a:rPr lang="ru-RU" sz="2150" b="1" dirty="0" smtClean="0">
                <a:latin typeface="Comfortaa Bold" pitchFamily="34" charset="0"/>
                <a:ea typeface="Comfortaa Bold" pitchFamily="34" charset="-122"/>
                <a:cs typeface="Comfortaa Bold" pitchFamily="34" charset="-120"/>
              </a:rPr>
              <a:t> </a:t>
            </a:r>
            <a:r>
              <a:rPr lang="en-US" sz="2150" b="1" dirty="0" err="1" smtClean="0">
                <a:latin typeface="Comfortaa Bold" pitchFamily="34" charset="0"/>
                <a:ea typeface="Comfortaa Bold" pitchFamily="34" charset="-122"/>
                <a:cs typeface="Comfortaa Bold" pitchFamily="34" charset="-120"/>
              </a:rPr>
              <a:t>класс</a:t>
            </a:r>
            <a:endParaRPr lang="en-US" sz="2150" dirty="0"/>
          </a:p>
        </p:txBody>
      </p:sp>
      <p:sp>
        <p:nvSpPr>
          <p:cNvPr id="10" name="Text 4"/>
          <p:cNvSpPr/>
          <p:nvPr/>
        </p:nvSpPr>
        <p:spPr>
          <a:xfrm>
            <a:off x="864037" y="6020256"/>
            <a:ext cx="9415080" cy="104269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lvl="0"/>
            <a:r>
              <a:rPr lang="ru-RU" sz="2000" dirty="0" smtClean="0"/>
              <a:t>Работа </a:t>
            </a:r>
            <a:r>
              <a:rPr lang="ru-RU" sz="2000" dirty="0" smtClean="0"/>
              <a:t>с решением задач на компьютере по теме алгоритмизация и программирование (алгоритмы следования и ветвления).</a:t>
            </a:r>
            <a:endParaRPr lang="ru-RU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0"/>
          <p:cNvSpPr/>
          <p:nvPr/>
        </p:nvSpPr>
        <p:spPr>
          <a:xfrm>
            <a:off x="864037" y="679013"/>
            <a:ext cx="9162832" cy="13716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5400"/>
              </a:lnSpc>
              <a:buNone/>
            </a:pPr>
            <a:r>
              <a:rPr lang="en-US" sz="4400" b="1" dirty="0">
                <a:latin typeface="Comfortaa Bold" pitchFamily="34" charset="0"/>
                <a:ea typeface="Comfortaa Bold" pitchFamily="34" charset="-122"/>
                <a:cs typeface="Comfortaa Bold" pitchFamily="34" charset="-120"/>
              </a:rPr>
              <a:t>Методы и формы обучения</a:t>
            </a:r>
            <a:endParaRPr lang="en-US" sz="4400" dirty="0"/>
          </a:p>
        </p:txBody>
      </p:sp>
      <p:sp>
        <p:nvSpPr>
          <p:cNvPr id="6" name="Text 1"/>
          <p:cNvSpPr/>
          <p:nvPr/>
        </p:nvSpPr>
        <p:spPr>
          <a:xfrm>
            <a:off x="864037" y="5404009"/>
            <a:ext cx="2743200" cy="3429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00"/>
              </a:lnSpc>
              <a:buNone/>
            </a:pPr>
            <a:r>
              <a:rPr lang="ru-RU" sz="2400" b="1" dirty="0" smtClean="0">
                <a:latin typeface="Comfortaa Bold" pitchFamily="34" charset="0"/>
                <a:ea typeface="Comfortaa Bold" pitchFamily="34" charset="-122"/>
                <a:cs typeface="Comfortaa Bold" pitchFamily="34" charset="-120"/>
              </a:rPr>
              <a:t>9</a:t>
            </a:r>
            <a:r>
              <a:rPr lang="en-US" sz="2400" b="1" dirty="0" smtClean="0">
                <a:latin typeface="Comfortaa Bold" pitchFamily="34" charset="0"/>
                <a:ea typeface="Comfortaa Bold" pitchFamily="34" charset="-122"/>
                <a:cs typeface="Comfortaa Bold" pitchFamily="34" charset="-120"/>
              </a:rPr>
              <a:t> </a:t>
            </a:r>
            <a:r>
              <a:rPr lang="en-US" sz="2400" b="1" dirty="0" err="1" smtClean="0">
                <a:latin typeface="Comfortaa Bold" pitchFamily="34" charset="0"/>
                <a:ea typeface="Comfortaa Bold" pitchFamily="34" charset="-122"/>
                <a:cs typeface="Comfortaa Bold" pitchFamily="34" charset="-120"/>
              </a:rPr>
              <a:t>класс</a:t>
            </a:r>
            <a:endParaRPr lang="en-US" sz="2400" dirty="0"/>
          </a:p>
        </p:txBody>
      </p:sp>
      <p:sp>
        <p:nvSpPr>
          <p:cNvPr id="7" name="Text 2"/>
          <p:cNvSpPr/>
          <p:nvPr/>
        </p:nvSpPr>
        <p:spPr>
          <a:xfrm>
            <a:off x="864037" y="2372915"/>
            <a:ext cx="9162832" cy="87478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lvl="0"/>
            <a:r>
              <a:rPr lang="ru-RU" sz="2400" dirty="0" smtClean="0"/>
              <a:t>Применяются </a:t>
            </a:r>
            <a:r>
              <a:rPr lang="ru-RU" sz="2400" dirty="0" smtClean="0"/>
              <a:t>традиционные методы (лекции, чтение, обсуждение), а также игровые и интерактивные формы (групповые работы, ролевые игры</a:t>
            </a:r>
            <a:r>
              <a:rPr lang="ru-RU" sz="2400" dirty="0" smtClean="0"/>
              <a:t>).</a:t>
            </a:r>
            <a:endParaRPr lang="ru-RU" sz="2400" dirty="0" smtClean="0"/>
          </a:p>
        </p:txBody>
      </p:sp>
      <p:sp>
        <p:nvSpPr>
          <p:cNvPr id="9" name="Text 3"/>
          <p:cNvSpPr/>
          <p:nvPr/>
        </p:nvSpPr>
        <p:spPr>
          <a:xfrm>
            <a:off x="864037" y="3675697"/>
            <a:ext cx="2743200" cy="3429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00"/>
              </a:lnSpc>
              <a:buNone/>
            </a:pPr>
            <a:r>
              <a:rPr lang="ru-RU" sz="2400" b="1" dirty="0" smtClean="0">
                <a:latin typeface="Comfortaa Bold" pitchFamily="34" charset="0"/>
                <a:ea typeface="Comfortaa Bold" pitchFamily="34" charset="-122"/>
                <a:cs typeface="Comfortaa Bold" pitchFamily="34" charset="-120"/>
              </a:rPr>
              <a:t>8</a:t>
            </a:r>
            <a:r>
              <a:rPr lang="en-US" sz="2400" b="1" dirty="0" smtClean="0">
                <a:latin typeface="Comfortaa Bold" pitchFamily="34" charset="0"/>
                <a:ea typeface="Comfortaa Bold" pitchFamily="34" charset="-122"/>
                <a:cs typeface="Comfortaa Bold" pitchFamily="34" charset="-120"/>
              </a:rPr>
              <a:t> </a:t>
            </a:r>
            <a:r>
              <a:rPr lang="en-US" sz="2400" b="1" dirty="0" err="1" smtClean="0">
                <a:latin typeface="Comfortaa Bold" pitchFamily="34" charset="0"/>
                <a:ea typeface="Comfortaa Bold" pitchFamily="34" charset="-122"/>
                <a:cs typeface="Comfortaa Bold" pitchFamily="34" charset="-120"/>
              </a:rPr>
              <a:t>класс</a:t>
            </a:r>
            <a:endParaRPr lang="en-US" sz="2400" dirty="0"/>
          </a:p>
        </p:txBody>
      </p:sp>
      <p:sp>
        <p:nvSpPr>
          <p:cNvPr id="10" name="Text 4"/>
          <p:cNvSpPr/>
          <p:nvPr/>
        </p:nvSpPr>
        <p:spPr>
          <a:xfrm>
            <a:off x="864037" y="4166711"/>
            <a:ext cx="9162832" cy="123729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lvl="0"/>
            <a:r>
              <a:rPr lang="ru-RU" sz="2400" dirty="0" smtClean="0"/>
              <a:t>Включает </a:t>
            </a:r>
            <a:r>
              <a:rPr lang="ru-RU" sz="2400" dirty="0" smtClean="0"/>
              <a:t>проектную деятельность, использование технологий (например, работа с компьютерными программами для создания рабочего кода</a:t>
            </a:r>
            <a:r>
              <a:rPr lang="ru-RU" sz="2400" dirty="0" smtClean="0"/>
              <a:t>).</a:t>
            </a:r>
            <a:endParaRPr lang="ru-RU" sz="2400" dirty="0" smtClean="0"/>
          </a:p>
        </p:txBody>
      </p:sp>
      <p:pic>
        <p:nvPicPr>
          <p:cNvPr id="11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32150" y="1"/>
            <a:ext cx="3898250" cy="8229600"/>
          </a:xfrm>
          <a:prstGeom prst="rect">
            <a:avLst/>
          </a:prstGeom>
        </p:spPr>
      </p:pic>
      <p:sp>
        <p:nvSpPr>
          <p:cNvPr id="13" name="Text 1"/>
          <p:cNvSpPr/>
          <p:nvPr/>
        </p:nvSpPr>
        <p:spPr>
          <a:xfrm>
            <a:off x="1016437" y="2030015"/>
            <a:ext cx="2743200" cy="3429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00"/>
              </a:lnSpc>
              <a:buNone/>
            </a:pPr>
            <a:r>
              <a:rPr lang="en-US" sz="2400" b="1" dirty="0" smtClean="0">
                <a:latin typeface="Comfortaa Bold" pitchFamily="34" charset="0"/>
                <a:ea typeface="Comfortaa Bold" pitchFamily="34" charset="-122"/>
                <a:cs typeface="Comfortaa Bold" pitchFamily="34" charset="-120"/>
              </a:rPr>
              <a:t>6 </a:t>
            </a:r>
            <a:r>
              <a:rPr lang="en-US" sz="2400" b="1" dirty="0" err="1" smtClean="0">
                <a:latin typeface="Comfortaa Bold" pitchFamily="34" charset="0"/>
                <a:ea typeface="Comfortaa Bold" pitchFamily="34" charset="-122"/>
                <a:cs typeface="Comfortaa Bold" pitchFamily="34" charset="-120"/>
              </a:rPr>
              <a:t>класс</a:t>
            </a:r>
            <a:endParaRPr lang="en-US" sz="2400" dirty="0"/>
          </a:p>
        </p:txBody>
      </p:sp>
      <p:sp>
        <p:nvSpPr>
          <p:cNvPr id="14" name="Text 4"/>
          <p:cNvSpPr/>
          <p:nvPr/>
        </p:nvSpPr>
        <p:spPr>
          <a:xfrm>
            <a:off x="864037" y="5746909"/>
            <a:ext cx="9162832" cy="158019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lvl="0"/>
            <a:r>
              <a:rPr lang="ru-RU" sz="2400" dirty="0" smtClean="0"/>
              <a:t>Включает </a:t>
            </a:r>
            <a:r>
              <a:rPr lang="ru-RU" sz="2400" dirty="0" smtClean="0"/>
              <a:t>конкретно практическую деятельность ( решение задач  по теме алгоритмы следования и ветвления на компьютере).</a:t>
            </a:r>
            <a:endParaRPr lang="ru-RU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0"/>
          <p:cNvSpPr/>
          <p:nvPr/>
        </p:nvSpPr>
        <p:spPr>
          <a:xfrm>
            <a:off x="864037" y="786170"/>
            <a:ext cx="7415927" cy="13716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5400"/>
              </a:lnSpc>
              <a:buNone/>
            </a:pPr>
            <a:r>
              <a:rPr lang="en-US" sz="4300" b="1" dirty="0">
                <a:latin typeface="Comfortaa Bold" pitchFamily="34" charset="0"/>
                <a:ea typeface="Comfortaa Bold" pitchFamily="34" charset="-122"/>
                <a:cs typeface="Comfortaa Bold" pitchFamily="34" charset="-120"/>
              </a:rPr>
              <a:t>Оценка и контроль знаний</a:t>
            </a:r>
            <a:endParaRPr lang="en-US" sz="4300" dirty="0"/>
          </a:p>
        </p:txBody>
      </p:sp>
      <p:sp>
        <p:nvSpPr>
          <p:cNvPr id="5" name="Shape 1"/>
          <p:cNvSpPr/>
          <p:nvPr/>
        </p:nvSpPr>
        <p:spPr>
          <a:xfrm>
            <a:off x="864037" y="2528054"/>
            <a:ext cx="7415927" cy="4915376"/>
          </a:xfrm>
          <a:prstGeom prst="roundRect">
            <a:avLst>
              <a:gd name="adj" fmla="val 7534"/>
            </a:avLst>
          </a:prstGeom>
          <a:noFill/>
          <a:ln w="15240">
            <a:solidFill>
              <a:srgbClr val="FFFFFF">
                <a:alpha val="24000"/>
              </a:srgbClr>
            </a:solidFill>
            <a:prstDash val="solid"/>
          </a:ln>
        </p:spPr>
      </p:sp>
      <p:sp>
        <p:nvSpPr>
          <p:cNvPr id="6" name="Shape 2"/>
          <p:cNvSpPr/>
          <p:nvPr/>
        </p:nvSpPr>
        <p:spPr>
          <a:xfrm>
            <a:off x="879277" y="2543294"/>
            <a:ext cx="7384613" cy="706517"/>
          </a:xfrm>
          <a:prstGeom prst="rect">
            <a:avLst/>
          </a:prstGeom>
          <a:solidFill>
            <a:srgbClr val="FFFFFF">
              <a:alpha val="4000"/>
            </a:srgbClr>
          </a:solidFill>
          <a:ln/>
        </p:spPr>
      </p:sp>
      <p:sp>
        <p:nvSpPr>
          <p:cNvPr id="7" name="Text 3"/>
          <p:cNvSpPr/>
          <p:nvPr/>
        </p:nvSpPr>
        <p:spPr>
          <a:xfrm>
            <a:off x="1126927" y="2699028"/>
            <a:ext cx="1963817" cy="3950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3100"/>
              </a:lnSpc>
              <a:buNone/>
            </a:pPr>
            <a:r>
              <a:rPr lang="en-US" sz="1900" dirty="0">
                <a:latin typeface="Raleway Medium" pitchFamily="34" charset="0"/>
                <a:ea typeface="Raleway Medium" pitchFamily="34" charset="-122"/>
                <a:cs typeface="Raleway Medium" pitchFamily="34" charset="-120"/>
              </a:rPr>
              <a:t>Классы</a:t>
            </a:r>
            <a:endParaRPr lang="en-US" sz="1900" dirty="0"/>
          </a:p>
        </p:txBody>
      </p:sp>
      <p:sp>
        <p:nvSpPr>
          <p:cNvPr id="8" name="Text 4"/>
          <p:cNvSpPr/>
          <p:nvPr/>
        </p:nvSpPr>
        <p:spPr>
          <a:xfrm>
            <a:off x="3591997" y="2699028"/>
            <a:ext cx="1960007" cy="3950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3100"/>
              </a:lnSpc>
              <a:buNone/>
            </a:pPr>
            <a:r>
              <a:rPr lang="en-US" sz="1900" dirty="0">
                <a:latin typeface="Raleway Medium" pitchFamily="34" charset="0"/>
                <a:ea typeface="Raleway Medium" pitchFamily="34" charset="-122"/>
                <a:cs typeface="Raleway Medium" pitchFamily="34" charset="-120"/>
              </a:rPr>
              <a:t>Формы оценки</a:t>
            </a:r>
            <a:endParaRPr lang="en-US" sz="1900" dirty="0"/>
          </a:p>
        </p:txBody>
      </p:sp>
      <p:sp>
        <p:nvSpPr>
          <p:cNvPr id="9" name="Text 5"/>
          <p:cNvSpPr/>
          <p:nvPr/>
        </p:nvSpPr>
        <p:spPr>
          <a:xfrm>
            <a:off x="6053257" y="2699028"/>
            <a:ext cx="1963817" cy="3950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3100"/>
              </a:lnSpc>
              <a:buNone/>
            </a:pPr>
            <a:r>
              <a:rPr lang="en-US" sz="1900" dirty="0">
                <a:latin typeface="Raleway Medium" pitchFamily="34" charset="0"/>
                <a:ea typeface="Raleway Medium" pitchFamily="34" charset="-122"/>
                <a:cs typeface="Raleway Medium" pitchFamily="34" charset="-120"/>
              </a:rPr>
              <a:t>Фокус оценки</a:t>
            </a:r>
            <a:endParaRPr lang="en-US" sz="1900" dirty="0"/>
          </a:p>
        </p:txBody>
      </p:sp>
      <p:sp>
        <p:nvSpPr>
          <p:cNvPr id="10" name="Shape 6"/>
          <p:cNvSpPr/>
          <p:nvPr/>
        </p:nvSpPr>
        <p:spPr>
          <a:xfrm>
            <a:off x="879277" y="3249811"/>
            <a:ext cx="7384613" cy="1891665"/>
          </a:xfrm>
          <a:prstGeom prst="rect">
            <a:avLst/>
          </a:prstGeom>
          <a:solidFill>
            <a:srgbClr val="000000">
              <a:alpha val="4000"/>
            </a:srgbClr>
          </a:solidFill>
          <a:ln/>
        </p:spPr>
      </p:sp>
      <p:sp>
        <p:nvSpPr>
          <p:cNvPr id="11" name="Text 7"/>
          <p:cNvSpPr/>
          <p:nvPr/>
        </p:nvSpPr>
        <p:spPr>
          <a:xfrm>
            <a:off x="1126927" y="3405545"/>
            <a:ext cx="1963817" cy="3950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3100"/>
              </a:lnSpc>
              <a:buNone/>
            </a:pPr>
            <a:r>
              <a:rPr lang="en-US" sz="1900" dirty="0" smtClean="0">
                <a:latin typeface="Raleway Medium" pitchFamily="34" charset="0"/>
                <a:ea typeface="Raleway Medium" pitchFamily="34" charset="-122"/>
                <a:cs typeface="Raleway Medium" pitchFamily="34" charset="-120"/>
              </a:rPr>
              <a:t>6</a:t>
            </a:r>
            <a:endParaRPr lang="en-US" sz="1900" dirty="0"/>
          </a:p>
        </p:txBody>
      </p:sp>
      <p:sp>
        <p:nvSpPr>
          <p:cNvPr id="12" name="Text 8"/>
          <p:cNvSpPr/>
          <p:nvPr/>
        </p:nvSpPr>
        <p:spPr>
          <a:xfrm>
            <a:off x="3591997" y="3405545"/>
            <a:ext cx="1960007" cy="158019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3100"/>
              </a:lnSpc>
              <a:buNone/>
            </a:pPr>
            <a:r>
              <a:rPr lang="en-US" sz="1900" dirty="0">
                <a:latin typeface="Raleway Medium" pitchFamily="34" charset="0"/>
                <a:ea typeface="Raleway Medium" pitchFamily="34" charset="-122"/>
                <a:cs typeface="Raleway Medium" pitchFamily="34" charset="-120"/>
              </a:rPr>
              <a:t>Тесты, устные ответы, творческие задания</a:t>
            </a:r>
            <a:endParaRPr lang="en-US" sz="1900" dirty="0"/>
          </a:p>
        </p:txBody>
      </p:sp>
      <p:sp>
        <p:nvSpPr>
          <p:cNvPr id="13" name="Text 9"/>
          <p:cNvSpPr/>
          <p:nvPr/>
        </p:nvSpPr>
        <p:spPr>
          <a:xfrm>
            <a:off x="6053257" y="3405545"/>
            <a:ext cx="1963817" cy="118514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3100"/>
              </a:lnSpc>
              <a:buNone/>
            </a:pPr>
            <a:r>
              <a:rPr lang="en-US" sz="1900" dirty="0">
                <a:latin typeface="Raleway Medium" pitchFamily="34" charset="0"/>
                <a:ea typeface="Raleway Medium" pitchFamily="34" charset="-122"/>
                <a:cs typeface="Raleway Medium" pitchFamily="34" charset="-120"/>
              </a:rPr>
              <a:t>Базовые навыки работы с </a:t>
            </a:r>
            <a:r>
              <a:rPr lang="ru-RU" sz="1900" dirty="0" smtClean="0">
                <a:latin typeface="Raleway Medium" pitchFamily="34" charset="0"/>
                <a:ea typeface="Raleway Medium" pitchFamily="34" charset="-122"/>
                <a:cs typeface="Raleway Medium" pitchFamily="34" charset="-120"/>
              </a:rPr>
              <a:t>алгоритмом</a:t>
            </a:r>
            <a:endParaRPr lang="en-US" sz="1900" dirty="0"/>
          </a:p>
        </p:txBody>
      </p:sp>
      <p:sp>
        <p:nvSpPr>
          <p:cNvPr id="14" name="Shape 10"/>
          <p:cNvSpPr/>
          <p:nvPr/>
        </p:nvSpPr>
        <p:spPr>
          <a:xfrm>
            <a:off x="879277" y="5141476"/>
            <a:ext cx="7384613" cy="2286714"/>
          </a:xfrm>
          <a:prstGeom prst="rect">
            <a:avLst/>
          </a:prstGeom>
          <a:solidFill>
            <a:srgbClr val="FFFFFF">
              <a:alpha val="4000"/>
            </a:srgbClr>
          </a:solidFill>
          <a:ln/>
        </p:spPr>
      </p:sp>
      <p:sp>
        <p:nvSpPr>
          <p:cNvPr id="15" name="Text 11"/>
          <p:cNvSpPr/>
          <p:nvPr/>
        </p:nvSpPr>
        <p:spPr>
          <a:xfrm>
            <a:off x="1126927" y="5297210"/>
            <a:ext cx="1963817" cy="3950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3100"/>
              </a:lnSpc>
              <a:buNone/>
            </a:pPr>
            <a:r>
              <a:rPr lang="ru-RU" sz="1900" dirty="0" smtClean="0">
                <a:latin typeface="Raleway Medium" pitchFamily="34" charset="0"/>
                <a:ea typeface="Raleway Medium" pitchFamily="34" charset="-122"/>
                <a:cs typeface="Raleway Medium" pitchFamily="34" charset="-120"/>
              </a:rPr>
              <a:t>8</a:t>
            </a:r>
            <a:r>
              <a:rPr lang="en-US" sz="1900" dirty="0" smtClean="0">
                <a:latin typeface="Raleway Medium" pitchFamily="34" charset="0"/>
                <a:ea typeface="Raleway Medium" pitchFamily="34" charset="-122"/>
                <a:cs typeface="Raleway Medium" pitchFamily="34" charset="-120"/>
              </a:rPr>
              <a:t>-9</a:t>
            </a:r>
            <a:endParaRPr lang="en-US" sz="1900" dirty="0"/>
          </a:p>
        </p:txBody>
      </p:sp>
      <p:sp>
        <p:nvSpPr>
          <p:cNvPr id="16" name="Text 12"/>
          <p:cNvSpPr/>
          <p:nvPr/>
        </p:nvSpPr>
        <p:spPr>
          <a:xfrm>
            <a:off x="3591997" y="5297210"/>
            <a:ext cx="1960007" cy="1975247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3100"/>
              </a:lnSpc>
              <a:buNone/>
            </a:pPr>
            <a:r>
              <a:rPr lang="en-US" sz="1900" dirty="0">
                <a:latin typeface="Raleway Medium" pitchFamily="34" charset="0"/>
                <a:ea typeface="Raleway Medium" pitchFamily="34" charset="-122"/>
                <a:cs typeface="Raleway Medium" pitchFamily="34" charset="-120"/>
              </a:rPr>
              <a:t>Контрольные работы, проекты, рефераты, презентации</a:t>
            </a:r>
            <a:endParaRPr lang="en-US" sz="1900" dirty="0"/>
          </a:p>
        </p:txBody>
      </p:sp>
      <p:sp>
        <p:nvSpPr>
          <p:cNvPr id="17" name="Text 13"/>
          <p:cNvSpPr/>
          <p:nvPr/>
        </p:nvSpPr>
        <p:spPr>
          <a:xfrm>
            <a:off x="6053257" y="5297210"/>
            <a:ext cx="1963817" cy="158019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3100"/>
              </a:lnSpc>
              <a:buNone/>
            </a:pPr>
            <a:r>
              <a:rPr lang="en-US" sz="1900" dirty="0">
                <a:latin typeface="Raleway Medium" pitchFamily="34" charset="0"/>
                <a:ea typeface="Raleway Medium" pitchFamily="34" charset="-122"/>
                <a:cs typeface="Raleway Medium" pitchFamily="34" charset="-120"/>
              </a:rPr>
              <a:t>Умение анализировать и </a:t>
            </a:r>
            <a:r>
              <a:rPr lang="ru-RU" sz="1900" dirty="0" smtClean="0">
                <a:latin typeface="Raleway Medium" pitchFamily="34" charset="0"/>
                <a:ea typeface="Raleway Medium" pitchFamily="34" charset="-122"/>
                <a:cs typeface="Raleway Medium" pitchFamily="34" charset="-120"/>
              </a:rPr>
              <a:t>создавать алгоритмы</a:t>
            </a:r>
          </a:p>
          <a:p>
            <a:pPr marL="0" indent="0">
              <a:lnSpc>
                <a:spcPts val="3100"/>
              </a:lnSpc>
              <a:buNone/>
            </a:pPr>
            <a:endParaRPr lang="en-US" sz="1900" dirty="0"/>
          </a:p>
        </p:txBody>
      </p:sp>
      <p:pic>
        <p:nvPicPr>
          <p:cNvPr id="18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32150" y="1"/>
            <a:ext cx="3898250" cy="822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5915977"/>
            <a:ext cx="14630400" cy="2313623"/>
          </a:xfrm>
          <a:prstGeom prst="rect">
            <a:avLst/>
          </a:prstGeom>
        </p:spPr>
      </p:pic>
      <p:sp>
        <p:nvSpPr>
          <p:cNvPr id="2" name="Text 0"/>
          <p:cNvSpPr/>
          <p:nvPr/>
        </p:nvSpPr>
        <p:spPr>
          <a:xfrm>
            <a:off x="864037" y="1523524"/>
            <a:ext cx="11106150" cy="6858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5400"/>
              </a:lnSpc>
              <a:buNone/>
            </a:pPr>
            <a:r>
              <a:rPr lang="en-US" sz="4300" b="1" dirty="0">
                <a:latin typeface="Comfortaa Bold" pitchFamily="34" charset="0"/>
                <a:ea typeface="Comfortaa Bold" pitchFamily="34" charset="-122"/>
                <a:cs typeface="Comfortaa Bold" pitchFamily="34" charset="-120"/>
              </a:rPr>
              <a:t>Интеграция с другими предметами</a:t>
            </a:r>
            <a:endParaRPr lang="en-US" sz="4300" dirty="0"/>
          </a:p>
        </p:txBody>
      </p:sp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64037" y="2703076"/>
            <a:ext cx="617220" cy="617220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864037" y="3567113"/>
            <a:ext cx="2743200" cy="3429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00"/>
              </a:lnSpc>
              <a:buNone/>
            </a:pPr>
            <a:r>
              <a:rPr lang="en-US" sz="2150" b="1" dirty="0">
                <a:latin typeface="Comfortaa Bold" pitchFamily="34" charset="0"/>
                <a:ea typeface="Comfortaa Bold" pitchFamily="34" charset="-122"/>
                <a:cs typeface="Comfortaa Bold" pitchFamily="34" charset="-120"/>
              </a:rPr>
              <a:t>Литература</a:t>
            </a:r>
            <a:endParaRPr lang="en-US" sz="2150" dirty="0"/>
          </a:p>
        </p:txBody>
      </p:sp>
      <p:sp>
        <p:nvSpPr>
          <p:cNvPr id="5" name="Text 2"/>
          <p:cNvSpPr/>
          <p:nvPr/>
        </p:nvSpPr>
        <p:spPr>
          <a:xfrm>
            <a:off x="864037" y="4058126"/>
            <a:ext cx="6061352" cy="118514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3100"/>
              </a:lnSpc>
              <a:buNone/>
            </a:pPr>
            <a:r>
              <a:rPr lang="ru-RU" sz="1900" dirty="0" smtClean="0">
                <a:latin typeface="Raleway Medium" pitchFamily="34" charset="0"/>
                <a:ea typeface="Raleway Medium" pitchFamily="34" charset="-122"/>
                <a:cs typeface="Raleway Medium" pitchFamily="34" charset="-120"/>
              </a:rPr>
              <a:t>Представление действий алгоритмов в реальном и художественном мирах</a:t>
            </a:r>
            <a:endParaRPr lang="en-US" sz="1900" dirty="0"/>
          </a:p>
        </p:txBody>
      </p:sp>
      <p:pic>
        <p:nvPicPr>
          <p:cNvPr id="6" name="Image 1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182189" y="2703076"/>
            <a:ext cx="617220" cy="617220"/>
          </a:xfrm>
          <a:prstGeom prst="rect">
            <a:avLst/>
          </a:prstGeom>
        </p:spPr>
      </p:pic>
      <p:sp>
        <p:nvSpPr>
          <p:cNvPr id="7" name="Text 3"/>
          <p:cNvSpPr/>
          <p:nvPr/>
        </p:nvSpPr>
        <p:spPr>
          <a:xfrm>
            <a:off x="4182189" y="3567113"/>
            <a:ext cx="2743200" cy="3429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00"/>
              </a:lnSpc>
              <a:buNone/>
            </a:pPr>
            <a:r>
              <a:rPr lang="en-US" sz="2150" b="1" dirty="0">
                <a:latin typeface="Comfortaa Bold" pitchFamily="34" charset="0"/>
                <a:ea typeface="Comfortaa Bold" pitchFamily="34" charset="-122"/>
                <a:cs typeface="Comfortaa Bold" pitchFamily="34" charset="-120"/>
              </a:rPr>
              <a:t>История</a:t>
            </a:r>
            <a:endParaRPr lang="en-US" sz="2150" dirty="0"/>
          </a:p>
        </p:txBody>
      </p:sp>
      <p:pic>
        <p:nvPicPr>
          <p:cNvPr id="9" name="Image 2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500342" y="2703076"/>
            <a:ext cx="617220" cy="617220"/>
          </a:xfrm>
          <a:prstGeom prst="rect">
            <a:avLst/>
          </a:prstGeom>
        </p:spPr>
      </p:pic>
      <p:sp>
        <p:nvSpPr>
          <p:cNvPr id="10" name="Text 5"/>
          <p:cNvSpPr/>
          <p:nvPr/>
        </p:nvSpPr>
        <p:spPr>
          <a:xfrm>
            <a:off x="7500342" y="3567113"/>
            <a:ext cx="2743200" cy="3429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00"/>
              </a:lnSpc>
              <a:buNone/>
            </a:pPr>
            <a:r>
              <a:rPr lang="en-US" sz="2150" b="1" dirty="0">
                <a:latin typeface="Comfortaa Bold" pitchFamily="34" charset="0"/>
                <a:ea typeface="Comfortaa Bold" pitchFamily="34" charset="-122"/>
                <a:cs typeface="Comfortaa Bold" pitchFamily="34" charset="-120"/>
              </a:rPr>
              <a:t>Математика</a:t>
            </a:r>
            <a:endParaRPr lang="en-US" sz="2150" dirty="0"/>
          </a:p>
        </p:txBody>
      </p:sp>
      <p:sp>
        <p:nvSpPr>
          <p:cNvPr id="11" name="Text 6"/>
          <p:cNvSpPr/>
          <p:nvPr/>
        </p:nvSpPr>
        <p:spPr>
          <a:xfrm>
            <a:off x="7500342" y="4058126"/>
            <a:ext cx="2947868" cy="118514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3100"/>
              </a:lnSpc>
              <a:buNone/>
            </a:pPr>
            <a:r>
              <a:rPr lang="en-US" sz="1900" dirty="0">
                <a:latin typeface="Raleway Medium" pitchFamily="34" charset="0"/>
                <a:ea typeface="Raleway Medium" pitchFamily="34" charset="-122"/>
                <a:cs typeface="Raleway Medium" pitchFamily="34" charset="-120"/>
              </a:rPr>
              <a:t>Работа с числовыми данными, </a:t>
            </a:r>
            <a:r>
              <a:rPr lang="ru-RU" sz="1900" dirty="0" smtClean="0">
                <a:latin typeface="Raleway Medium" pitchFamily="34" charset="0"/>
                <a:ea typeface="Raleway Medium" pitchFamily="34" charset="-122"/>
                <a:cs typeface="Raleway Medium" pitchFamily="34" charset="-120"/>
              </a:rPr>
              <a:t>выражениями</a:t>
            </a:r>
            <a:r>
              <a:rPr lang="en-US" sz="1900" dirty="0" smtClean="0">
                <a:latin typeface="Raleway Medium" pitchFamily="34" charset="0"/>
                <a:ea typeface="Raleway Medium" pitchFamily="34" charset="-122"/>
                <a:cs typeface="Raleway Medium" pitchFamily="34" charset="-120"/>
              </a:rPr>
              <a:t>и </a:t>
            </a:r>
            <a:r>
              <a:rPr lang="ru-RU" sz="1900" dirty="0" smtClean="0">
                <a:latin typeface="Raleway Medium" pitchFamily="34" charset="0"/>
                <a:ea typeface="Raleway Medium" pitchFamily="34" charset="-122"/>
                <a:cs typeface="Raleway Medium" pitchFamily="34" charset="-120"/>
              </a:rPr>
              <a:t>функциями</a:t>
            </a:r>
            <a:endParaRPr lang="en-US" sz="1900" dirty="0"/>
          </a:p>
        </p:txBody>
      </p:sp>
      <p:pic>
        <p:nvPicPr>
          <p:cNvPr id="12" name="Image 3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818495" y="2703076"/>
            <a:ext cx="617220" cy="617220"/>
          </a:xfrm>
          <a:prstGeom prst="rect">
            <a:avLst/>
          </a:prstGeom>
        </p:spPr>
      </p:pic>
      <p:sp>
        <p:nvSpPr>
          <p:cNvPr id="13" name="Text 7"/>
          <p:cNvSpPr/>
          <p:nvPr/>
        </p:nvSpPr>
        <p:spPr>
          <a:xfrm>
            <a:off x="10818495" y="3567113"/>
            <a:ext cx="2743200" cy="3429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00"/>
              </a:lnSpc>
              <a:buNone/>
            </a:pPr>
            <a:r>
              <a:rPr lang="en-US" sz="2150" b="1" dirty="0">
                <a:latin typeface="Comfortaa Bold" pitchFamily="34" charset="0"/>
                <a:ea typeface="Comfortaa Bold" pitchFamily="34" charset="-122"/>
                <a:cs typeface="Comfortaa Bold" pitchFamily="34" charset="-120"/>
              </a:rPr>
              <a:t>ИКТ</a:t>
            </a:r>
            <a:endParaRPr lang="en-US" sz="2150" dirty="0"/>
          </a:p>
        </p:txBody>
      </p:sp>
      <p:sp>
        <p:nvSpPr>
          <p:cNvPr id="14" name="Text 8"/>
          <p:cNvSpPr/>
          <p:nvPr/>
        </p:nvSpPr>
        <p:spPr>
          <a:xfrm>
            <a:off x="10818495" y="4058126"/>
            <a:ext cx="2947868" cy="185785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3100"/>
              </a:lnSpc>
              <a:buNone/>
            </a:pPr>
            <a:r>
              <a:rPr lang="en-US" sz="1900" dirty="0">
                <a:latin typeface="Raleway Medium" pitchFamily="34" charset="0"/>
                <a:ea typeface="Raleway Medium" pitchFamily="34" charset="-122"/>
                <a:cs typeface="Raleway Medium" pitchFamily="34" charset="-120"/>
              </a:rPr>
              <a:t>Использование компьютерных технологий </a:t>
            </a:r>
            <a:r>
              <a:rPr lang="en-US" sz="1900" dirty="0" err="1">
                <a:latin typeface="Raleway Medium" pitchFamily="34" charset="0"/>
                <a:ea typeface="Raleway Medium" pitchFamily="34" charset="-122"/>
                <a:cs typeface="Raleway Medium" pitchFamily="34" charset="-120"/>
              </a:rPr>
              <a:t>для</a:t>
            </a:r>
            <a:r>
              <a:rPr lang="en-US" sz="1900" dirty="0">
                <a:latin typeface="Raleway Medium" pitchFamily="34" charset="0"/>
                <a:ea typeface="Raleway Medium" pitchFamily="34" charset="-122"/>
                <a:cs typeface="Raleway Medium" pitchFamily="34" charset="-120"/>
              </a:rPr>
              <a:t> </a:t>
            </a:r>
            <a:r>
              <a:rPr lang="ru-RU" sz="1900" dirty="0" err="1" smtClean="0">
                <a:latin typeface="Raleway Medium" pitchFamily="34" charset="0"/>
                <a:ea typeface="Raleway Medium" pitchFamily="34" charset="-122"/>
                <a:cs typeface="Raleway Medium" pitchFamily="34" charset="-120"/>
              </a:rPr>
              <a:t>работыс</a:t>
            </a:r>
            <a:r>
              <a:rPr lang="ru-RU" sz="1900" dirty="0" smtClean="0">
                <a:latin typeface="Raleway Medium" pitchFamily="34" charset="0"/>
                <a:ea typeface="Raleway Medium" pitchFamily="34" charset="-122"/>
                <a:cs typeface="Raleway Medium" pitchFamily="34" charset="-120"/>
              </a:rPr>
              <a:t> алгоритмами</a:t>
            </a:r>
            <a:endParaRPr lang="en-US" sz="1900" dirty="0"/>
          </a:p>
        </p:txBody>
      </p:sp>
      <p:sp>
        <p:nvSpPr>
          <p:cNvPr id="15" name="Text 9"/>
          <p:cNvSpPr/>
          <p:nvPr/>
        </p:nvSpPr>
        <p:spPr>
          <a:xfrm>
            <a:off x="864037" y="5915978"/>
            <a:ext cx="12902327" cy="79009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3100"/>
              </a:lnSpc>
              <a:buNone/>
            </a:pPr>
            <a:r>
              <a:rPr lang="en-US" sz="1900" dirty="0">
                <a:latin typeface="Raleway Medium" pitchFamily="34" charset="0"/>
                <a:ea typeface="Raleway Medium" pitchFamily="34" charset="-122"/>
                <a:cs typeface="Raleway Medium" pitchFamily="34" charset="-120"/>
              </a:rPr>
              <a:t>Программа предполагает интеграцию с различными предметами, что помогает учащимся видеть взаимосвязи между областями знаний и применять навыки работы с </a:t>
            </a:r>
            <a:r>
              <a:rPr lang="ru-RU" sz="1900" dirty="0" smtClean="0">
                <a:latin typeface="Raleway Medium" pitchFamily="34" charset="0"/>
                <a:ea typeface="Raleway Medium" pitchFamily="34" charset="-122"/>
                <a:cs typeface="Raleway Medium" pitchFamily="34" charset="-120"/>
              </a:rPr>
              <a:t>программированием и алгоритмизацией </a:t>
            </a:r>
            <a:r>
              <a:rPr lang="en-US" sz="1900" dirty="0" smtClean="0">
                <a:latin typeface="Raleway Medium" pitchFamily="34" charset="0"/>
                <a:ea typeface="Raleway Medium" pitchFamily="34" charset="-122"/>
                <a:cs typeface="Raleway Medium" pitchFamily="34" charset="-120"/>
              </a:rPr>
              <a:t>в </a:t>
            </a:r>
            <a:r>
              <a:rPr lang="en-US" sz="1900" dirty="0">
                <a:latin typeface="Raleway Medium" pitchFamily="34" charset="0"/>
                <a:ea typeface="Raleway Medium" pitchFamily="34" charset="-122"/>
                <a:cs typeface="Raleway Medium" pitchFamily="34" charset="-120"/>
              </a:rPr>
              <a:t>разных контекстах.</a:t>
            </a:r>
            <a:endParaRPr lang="en-US" sz="19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0"/>
          <p:cNvSpPr/>
          <p:nvPr/>
        </p:nvSpPr>
        <p:spPr>
          <a:xfrm>
            <a:off x="767715" y="677466"/>
            <a:ext cx="7608570" cy="121848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4750"/>
              </a:lnSpc>
              <a:buNone/>
            </a:pPr>
            <a:r>
              <a:rPr lang="en-US" sz="3800" b="1" dirty="0">
                <a:latin typeface="Comfortaa Bold" pitchFamily="34" charset="0"/>
                <a:ea typeface="Comfortaa Bold" pitchFamily="34" charset="-122"/>
                <a:cs typeface="Comfortaa Bold" pitchFamily="34" charset="-120"/>
              </a:rPr>
              <a:t>Адаптация для разных уровней подготовки</a:t>
            </a:r>
            <a:endParaRPr lang="en-US" sz="3800" dirty="0"/>
          </a:p>
        </p:txBody>
      </p:sp>
      <p:sp>
        <p:nvSpPr>
          <p:cNvPr id="6" name="Text 2"/>
          <p:cNvSpPr/>
          <p:nvPr/>
        </p:nvSpPr>
        <p:spPr>
          <a:xfrm>
            <a:off x="987028" y="2444234"/>
            <a:ext cx="3256002" cy="60912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350"/>
              </a:lnSpc>
              <a:buNone/>
            </a:pPr>
            <a:r>
              <a:rPr lang="en-US" sz="1900" b="1" dirty="0">
                <a:latin typeface="Comfortaa Bold" pitchFamily="34" charset="0"/>
                <a:ea typeface="Comfortaa Bold" pitchFamily="34" charset="-122"/>
                <a:cs typeface="Comfortaa Bold" pitchFamily="34" charset="-120"/>
              </a:rPr>
              <a:t>Дифференцированные задания</a:t>
            </a:r>
            <a:endParaRPr lang="en-US" sz="1900" dirty="0"/>
          </a:p>
        </p:txBody>
      </p:sp>
      <p:sp>
        <p:nvSpPr>
          <p:cNvPr id="7" name="Text 3"/>
          <p:cNvSpPr/>
          <p:nvPr/>
        </p:nvSpPr>
        <p:spPr>
          <a:xfrm>
            <a:off x="987028" y="3184922"/>
            <a:ext cx="3256002" cy="140350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750"/>
              </a:lnSpc>
              <a:buNone/>
            </a:pPr>
            <a:r>
              <a:rPr lang="en-US" sz="1700" dirty="0">
                <a:latin typeface="Raleway Medium" pitchFamily="34" charset="0"/>
                <a:ea typeface="Raleway Medium" pitchFamily="34" charset="-122"/>
                <a:cs typeface="Raleway Medium" pitchFamily="34" charset="-120"/>
              </a:rPr>
              <a:t>Программа учитывает различные уровни подготовки учащихся, предлагая задания разной сложности.</a:t>
            </a:r>
            <a:endParaRPr lang="en-US" sz="1700" dirty="0"/>
          </a:p>
        </p:txBody>
      </p:sp>
      <p:sp>
        <p:nvSpPr>
          <p:cNvPr id="9" name="Text 5"/>
          <p:cNvSpPr/>
          <p:nvPr/>
        </p:nvSpPr>
        <p:spPr>
          <a:xfrm>
            <a:off x="4900970" y="2444234"/>
            <a:ext cx="3256002" cy="60912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350"/>
              </a:lnSpc>
              <a:buNone/>
            </a:pPr>
            <a:r>
              <a:rPr lang="en-US" sz="1900" b="1" dirty="0">
                <a:latin typeface="Comfortaa Bold" pitchFamily="34" charset="0"/>
                <a:ea typeface="Comfortaa Bold" pitchFamily="34" charset="-122"/>
                <a:cs typeface="Comfortaa Bold" pitchFamily="34" charset="-120"/>
              </a:rPr>
              <a:t>Поддержка слабых учеников</a:t>
            </a:r>
            <a:endParaRPr lang="en-US" sz="1900" dirty="0"/>
          </a:p>
        </p:txBody>
      </p:sp>
      <p:sp>
        <p:nvSpPr>
          <p:cNvPr id="10" name="Text 6"/>
          <p:cNvSpPr/>
          <p:nvPr/>
        </p:nvSpPr>
        <p:spPr>
          <a:xfrm>
            <a:off x="4900970" y="3184922"/>
            <a:ext cx="3256002" cy="140350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750"/>
              </a:lnSpc>
              <a:buNone/>
            </a:pPr>
            <a:r>
              <a:rPr lang="en-US" sz="1700" dirty="0">
                <a:latin typeface="Raleway Medium" pitchFamily="34" charset="0"/>
                <a:ea typeface="Raleway Medium" pitchFamily="34" charset="-122"/>
                <a:cs typeface="Raleway Medium" pitchFamily="34" charset="-120"/>
              </a:rPr>
              <a:t>Для менее подготовленных учеников предусмотрены дополнительные материалы и задания.</a:t>
            </a:r>
            <a:endParaRPr lang="en-US" sz="1700" dirty="0"/>
          </a:p>
        </p:txBody>
      </p:sp>
      <p:sp>
        <p:nvSpPr>
          <p:cNvPr id="12" name="Text 8"/>
          <p:cNvSpPr/>
          <p:nvPr/>
        </p:nvSpPr>
        <p:spPr>
          <a:xfrm>
            <a:off x="987028" y="5246370"/>
            <a:ext cx="3756422" cy="30456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350"/>
              </a:lnSpc>
              <a:buNone/>
            </a:pPr>
            <a:r>
              <a:rPr lang="en-US" sz="1900" b="1" dirty="0">
                <a:latin typeface="Comfortaa Bold" pitchFamily="34" charset="0"/>
                <a:ea typeface="Comfortaa Bold" pitchFamily="34" charset="-122"/>
                <a:cs typeface="Comfortaa Bold" pitchFamily="34" charset="-120"/>
              </a:rPr>
              <a:t>Развитие сильных учеников</a:t>
            </a:r>
            <a:endParaRPr lang="en-US" sz="1900" dirty="0"/>
          </a:p>
        </p:txBody>
      </p:sp>
      <p:sp>
        <p:nvSpPr>
          <p:cNvPr id="13" name="Text 9"/>
          <p:cNvSpPr/>
          <p:nvPr/>
        </p:nvSpPr>
        <p:spPr>
          <a:xfrm>
            <a:off x="987028" y="5682496"/>
            <a:ext cx="7169944" cy="70175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750"/>
              </a:lnSpc>
              <a:buNone/>
            </a:pPr>
            <a:r>
              <a:rPr lang="en-US" sz="1700" dirty="0">
                <a:latin typeface="Raleway Medium" pitchFamily="34" charset="0"/>
                <a:ea typeface="Raleway Medium" pitchFamily="34" charset="-122"/>
                <a:cs typeface="Raleway Medium" pitchFamily="34" charset="-120"/>
              </a:rPr>
              <a:t>Для более сильных учеников предлагаются сложные проекты и исследования.</a:t>
            </a:r>
            <a:endParaRPr lang="en-US" sz="1700" dirty="0"/>
          </a:p>
        </p:txBody>
      </p:sp>
      <p:sp>
        <p:nvSpPr>
          <p:cNvPr id="14" name="Text 10"/>
          <p:cNvSpPr/>
          <p:nvPr/>
        </p:nvSpPr>
        <p:spPr>
          <a:xfrm>
            <a:off x="767715" y="6850261"/>
            <a:ext cx="7608570" cy="70175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750"/>
              </a:lnSpc>
              <a:buNone/>
            </a:pPr>
            <a:r>
              <a:rPr lang="en-US" sz="1700" dirty="0">
                <a:latin typeface="Raleway Medium" pitchFamily="34" charset="0"/>
                <a:ea typeface="Raleway Medium" pitchFamily="34" charset="-122"/>
                <a:cs typeface="Raleway Medium" pitchFamily="34" charset="-120"/>
              </a:rPr>
              <a:t>Такой подход позволяет обеспечить индивидуальный подход к обучению и развитию каждого ученика в рамках программы.</a:t>
            </a:r>
            <a:endParaRPr lang="en-US" sz="1700" dirty="0"/>
          </a:p>
        </p:txBody>
      </p:sp>
      <p:pic>
        <p:nvPicPr>
          <p:cNvPr id="15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32150" y="1"/>
            <a:ext cx="3898250" cy="822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169</TotalTime>
  <Words>475</Words>
  <Application>Microsoft Office PowerPoint</Application>
  <PresentationFormat>Произвольный</PresentationFormat>
  <Paragraphs>69</Paragraphs>
  <Slides>9</Slides>
  <Notes>9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4" baseType="lpstr">
      <vt:lpstr>Arial</vt:lpstr>
      <vt:lpstr>Calibri</vt:lpstr>
      <vt:lpstr>Comfortaa Bold</vt:lpstr>
      <vt:lpstr>Raleway Medium</vt:lpstr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</vt:vector>
  </TitlesOfParts>
  <Company>PptxGenJS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777</cp:lastModifiedBy>
  <cp:revision>9</cp:revision>
  <dcterms:created xsi:type="dcterms:W3CDTF">2024-11-05T17:53:17Z</dcterms:created>
  <dcterms:modified xsi:type="dcterms:W3CDTF">2024-11-20T04:13:01Z</dcterms:modified>
</cp:coreProperties>
</file>