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  <p:sldId id="257" r:id="rId3"/>
    <p:sldId id="278" r:id="rId4"/>
    <p:sldId id="279" r:id="rId5"/>
    <p:sldId id="258" r:id="rId6"/>
    <p:sldId id="277" r:id="rId7"/>
    <p:sldId id="259" r:id="rId8"/>
    <p:sldId id="260" r:id="rId9"/>
    <p:sldId id="261" r:id="rId10"/>
    <p:sldId id="262" r:id="rId11"/>
    <p:sldId id="264" r:id="rId12"/>
    <p:sldId id="263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C209FCC-0FEB-4837-AD4B-97CBFF26856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AB257AA-B707-46EE-B0F7-EA10653F7C48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Воспитание и школа в Византии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7467600" cy="70328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Византия - наследница знаний греко-римского мира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615262" cy="4525963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Византия была прямой наследницей греко-римского мира и эллинистического Востока и многие столетия стояла впереди стран средневековой Европы как центр высокой культуры, средоточие знаний. </a:t>
            </a:r>
            <a:endParaRPr lang="ru-RU" dirty="0" smtClean="0"/>
          </a:p>
          <a:p>
            <a:r>
              <a:rPr lang="ru-RU" dirty="0" smtClean="0"/>
              <a:t>Византия была центром образованности, искусств </a:t>
            </a:r>
            <a:r>
              <a:rPr lang="ru-RU" dirty="0" smtClean="0"/>
              <a:t>и ремесел. Александрия и </a:t>
            </a:r>
            <a:r>
              <a:rPr lang="ru-RU" dirty="0" err="1" smtClean="0"/>
              <a:t>Антиохия</a:t>
            </a:r>
            <a:r>
              <a:rPr lang="ru-RU" dirty="0" smtClean="0"/>
              <a:t>, Бейрут, Дамаск, Афины, </a:t>
            </a:r>
            <a:r>
              <a:rPr lang="ru-RU" dirty="0" err="1" smtClean="0"/>
              <a:t>Никея</a:t>
            </a:r>
            <a:r>
              <a:rPr lang="ru-RU" dirty="0" smtClean="0"/>
              <a:t>, </a:t>
            </a:r>
            <a:r>
              <a:rPr lang="ru-RU" dirty="0" err="1" smtClean="0"/>
              <a:t>Фессалоника</a:t>
            </a:r>
            <a:r>
              <a:rPr lang="ru-RU" dirty="0" smtClean="0"/>
              <a:t>, Трапезунд - прославились своими достижениями. </a:t>
            </a:r>
            <a:endParaRPr lang="ru-RU" dirty="0" smtClean="0"/>
          </a:p>
          <a:p>
            <a:r>
              <a:rPr lang="ru-RU" dirty="0" smtClean="0"/>
              <a:t>Система образования сохранила преемственность от античности. Были начальные двух-трех годичные школы, где детей учили читать, писать и считать, а также школы грамматики, в которых желающие продолжали свое образование. </a:t>
            </a:r>
          </a:p>
          <a:p>
            <a:r>
              <a:rPr lang="ru-RU" dirty="0" smtClean="0"/>
              <a:t>В Константинополе в IX в. создается </a:t>
            </a:r>
            <a:r>
              <a:rPr lang="ru-RU" dirty="0" err="1" smtClean="0"/>
              <a:t>Магнаврская</a:t>
            </a:r>
            <a:r>
              <a:rPr lang="ru-RU" dirty="0" smtClean="0"/>
              <a:t> высшая школа, а в 1045 г. - своего рода университет, имевший два факультета - юридический и философский; там же открывается и высшая медицинская школа. В </a:t>
            </a:r>
            <a:r>
              <a:rPr lang="ru-RU" dirty="0" err="1" smtClean="0"/>
              <a:t>Магнавской</a:t>
            </a:r>
            <a:r>
              <a:rPr lang="ru-RU" dirty="0" smtClean="0"/>
              <a:t> школе собирались хранившиеся в монастырях старинные книги. </a:t>
            </a:r>
            <a:endParaRPr lang="ru-RU" dirty="0" smtClean="0"/>
          </a:p>
          <a:p>
            <a:r>
              <a:rPr lang="ru-RU" dirty="0" smtClean="0"/>
              <a:t>С победой христианства видное место в системе знаний заняло богословие. Учителя </a:t>
            </a:r>
            <a:r>
              <a:rPr lang="ru-RU" dirty="0" smtClean="0"/>
              <a:t>церкви, </a:t>
            </a:r>
            <a:r>
              <a:rPr lang="ru-RU" dirty="0" smtClean="0"/>
              <a:t>а также патриарх </a:t>
            </a:r>
            <a:r>
              <a:rPr lang="ru-RU" dirty="0" smtClean="0"/>
              <a:t>Константинопольский  </a:t>
            </a:r>
            <a:r>
              <a:rPr lang="ru-RU" dirty="0" smtClean="0"/>
              <a:t>в своих многочисленных трактатах и проповедях систематизировали православное богословие.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7467600" cy="70328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Византия - наследница знаний греко-римского мира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615262" cy="4525963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Господство догматического мировоззрения сковывало развитие наук, особенно естественных. Зато в те области знания, которые были необходимы для решения богословских вопросов, византийцы внесли большой вклад. </a:t>
            </a:r>
            <a:endParaRPr lang="ru-RU" dirty="0" smtClean="0"/>
          </a:p>
          <a:p>
            <a:r>
              <a:rPr lang="ru-RU" dirty="0" smtClean="0"/>
              <a:t>Значительных успехов достигли византийцы в области медицины. Византийские медики не только комментировали труды Галена и Гиппократа, но и обобщали практический опыт, усовершенствовали диагностику.  </a:t>
            </a:r>
            <a:r>
              <a:rPr lang="ru-RU" dirty="0" smtClean="0"/>
              <a:t>	</a:t>
            </a:r>
          </a:p>
          <a:p>
            <a:r>
              <a:rPr lang="ru-RU" dirty="0" smtClean="0"/>
              <a:t>В космографии и астрономии шла острая борьба между защитниками античных систем и сторонниками христианского мировоззрения. Однако античные космогонические представления сохраняются в Византии до XV в. Проводятся астрономические наблюдения, хотя они еще очень часто переплетаются с астрологией.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7972452" cy="917596"/>
          </a:xfrm>
        </p:spPr>
        <p:txBody>
          <a:bodyPr>
            <a:noAutofit/>
          </a:bodyPr>
          <a:lstStyle/>
          <a:p>
            <a:r>
              <a:rPr lang="ru-RU" sz="2800" dirty="0" smtClean="0"/>
              <a:t>Византия </a:t>
            </a:r>
            <a:r>
              <a:rPr lang="ru-RU" sz="2800" dirty="0" smtClean="0"/>
              <a:t>- мост </a:t>
            </a:r>
            <a:r>
              <a:rPr lang="ru-RU" sz="2800" dirty="0" smtClean="0"/>
              <a:t>между античной и средневековой образованностью Западной Европы и Руси.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615262" cy="4525963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 последующую эпоху влияние Византии в той или иной степени испытали Персия, Закавказье, арабский мир, Восточная и Западная Европа. Одновременно и культура Византии продолжала подвергаться влиянию культур других народов. Переплетение разных ветвей культуры человечества придавало неповторимый колорит православной византийской цивилизации: античное миросозерцание, внимание к вопросам воспитания, сочетание светского элемента в образовании с христианским вероучением, которое исповедовали эллинистически воспитанные люди, подчиненность церкви и школы власти кесаря – все это было характерно для Византии. </a:t>
            </a:r>
            <a:endParaRPr lang="ru-RU" dirty="0" smtClean="0"/>
          </a:p>
          <a:p>
            <a:r>
              <a:rPr lang="ru-RU" dirty="0" smtClean="0"/>
              <a:t>В развитии мировой культуры Византия сыграла роль моста, соединившего античную образованность со средневековой культурой. </a:t>
            </a:r>
          </a:p>
          <a:p>
            <a:r>
              <a:rPr lang="ru-RU" dirty="0" smtClean="0"/>
              <a:t>Таким образом </a:t>
            </a:r>
            <a:r>
              <a:rPr lang="ru-RU" dirty="0" smtClean="0"/>
              <a:t>Византия стала своеобразным «мостом» между античной и средневековой образованностью Западной Европы и </a:t>
            </a:r>
            <a:r>
              <a:rPr lang="ru-RU" dirty="0" smtClean="0"/>
              <a:t>Руси.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Система Византийского образования и типы учебных заведений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00306"/>
            <a:ext cx="7467600" cy="3625857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Школы грамоты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(«</a:t>
            </a:r>
            <a:r>
              <a:rPr lang="ru-RU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пропедиа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»)</a:t>
            </a:r>
          </a:p>
          <a:p>
            <a:r>
              <a:rPr lang="ru-RU" sz="3200" b="1" dirty="0" smtClean="0"/>
              <a:t>Грамматические школы</a:t>
            </a:r>
            <a:r>
              <a:rPr lang="ru-RU" sz="3200" dirty="0" smtClean="0"/>
              <a:t>«</a:t>
            </a:r>
            <a:r>
              <a:rPr lang="ru-RU" sz="3200" dirty="0" err="1" smtClean="0"/>
              <a:t>педиа</a:t>
            </a:r>
            <a:r>
              <a:rPr lang="ru-RU" sz="3200" dirty="0" smtClean="0"/>
              <a:t>»</a:t>
            </a:r>
          </a:p>
          <a:p>
            <a:r>
              <a:rPr lang="ru-RU" sz="3200" b="1" dirty="0" smtClean="0"/>
              <a:t>Высшая школа «</a:t>
            </a:r>
            <a:r>
              <a:rPr lang="ru-RU" sz="3200" b="1" dirty="0" err="1" smtClean="0"/>
              <a:t>Аудиториум</a:t>
            </a:r>
            <a:r>
              <a:rPr lang="ru-RU" sz="3200" b="1" dirty="0" smtClean="0"/>
              <a:t>»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Школы грамоты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(«</a:t>
            </a:r>
            <a:r>
              <a:rPr lang="ru-RU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пропедиа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»)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 smtClean="0"/>
              <a:t>	Школы грамоты</a:t>
            </a:r>
            <a:r>
              <a:rPr lang="ru-RU" dirty="0" smtClean="0"/>
              <a:t> давали элементарное образование  со </a:t>
            </a:r>
            <a:r>
              <a:rPr lang="ru-RU" dirty="0" err="1" smtClean="0"/>
              <a:t>сром</a:t>
            </a:r>
            <a:r>
              <a:rPr lang="ru-RU" dirty="0" smtClean="0"/>
              <a:t> обучения – 2–3 года с 5–7-летнего возраста.</a:t>
            </a:r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	Византийская школа грамоты – христианизированное продолжение эллинистической элементарной школы.</a:t>
            </a:r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	Учащиеся обучались по </a:t>
            </a:r>
            <a:r>
              <a:rPr lang="ru-RU" dirty="0" err="1" smtClean="0"/>
              <a:t>буквослагательному</a:t>
            </a:r>
            <a:r>
              <a:rPr lang="ru-RU" dirty="0" smtClean="0"/>
              <a:t> методу с обязательным проговариванием написанного хором, как и в греческих школах. Отсутствовала физическая подготовка детей. Музыка и мелодекламация заменялись церковным пением. </a:t>
            </a:r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err="1" smtClean="0"/>
              <a:t>Учителя-дидаскалы</a:t>
            </a:r>
            <a:r>
              <a:rPr lang="ru-RU" dirty="0" smtClean="0"/>
              <a:t> – владели богатой техникой мнемонических приемов и соблюдали принцип последовательного усвоения знаний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ww.culture.ru/storage/images/099537254f524bf99933c7bf0c4ef29e/159f5212c2fdf591d09257c7b47538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3857628"/>
            <a:ext cx="4730002" cy="265836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 smtClean="0"/>
              <a:t>Грамматические школы</a:t>
            </a:r>
            <a:r>
              <a:rPr lang="ru-RU" sz="4400" dirty="0" smtClean="0"/>
              <a:t>«</a:t>
            </a:r>
            <a:r>
              <a:rPr lang="ru-RU" sz="4400" dirty="0" err="1" smtClean="0"/>
              <a:t>педиа</a:t>
            </a:r>
            <a:r>
              <a:rPr lang="ru-RU" sz="4400" dirty="0" smtClean="0"/>
              <a:t>»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8615362" cy="232886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1800" b="1" dirty="0" smtClean="0"/>
              <a:t>	Грамматические школы </a:t>
            </a:r>
            <a:r>
              <a:rPr lang="ru-RU" sz="1800" dirty="0" smtClean="0"/>
              <a:t>– обеспечивали получение среднего образования («</a:t>
            </a:r>
            <a:r>
              <a:rPr lang="ru-RU" sz="1800" dirty="0" err="1" smtClean="0"/>
              <a:t>энкиклиос</a:t>
            </a:r>
            <a:r>
              <a:rPr lang="ru-RU" sz="1800" dirty="0" smtClean="0"/>
              <a:t> </a:t>
            </a:r>
            <a:r>
              <a:rPr lang="ru-RU" sz="1800" dirty="0" err="1" smtClean="0"/>
              <a:t>педиа</a:t>
            </a:r>
            <a:r>
              <a:rPr lang="ru-RU" sz="1800" dirty="0" smtClean="0"/>
              <a:t>» – всеохватывающее образование). </a:t>
            </a:r>
          </a:p>
          <a:p>
            <a:pPr algn="just">
              <a:buNone/>
            </a:pPr>
            <a:r>
              <a:rPr lang="ru-RU" sz="1800" dirty="0" smtClean="0"/>
              <a:t>	Все дети светской и церковной элиты проходили эту ступень обучения. Эти школы были </a:t>
            </a:r>
            <a:r>
              <a:rPr lang="ru-RU" sz="1800" b="1" dirty="0" smtClean="0"/>
              <a:t>частными, государственными и церковными. </a:t>
            </a:r>
          </a:p>
          <a:p>
            <a:pPr algn="just">
              <a:buNone/>
            </a:pPr>
            <a:r>
              <a:rPr lang="ru-RU" sz="1800" i="1" dirty="0" smtClean="0"/>
              <a:t>	</a:t>
            </a:r>
            <a:r>
              <a:rPr lang="ru-RU" sz="1800" b="1" i="1" dirty="0" smtClean="0"/>
              <a:t>Цель обучения</a:t>
            </a:r>
            <a:r>
              <a:rPr lang="ru-RU" sz="1800" dirty="0" smtClean="0"/>
              <a:t> – формирование общей культуры и красноречия, развитие мышления у школьников. Акцент делался на грамматике, риторике, диалектике и поэтике. «Математическую </a:t>
            </a:r>
            <a:r>
              <a:rPr lang="ru-RU" sz="1800" dirty="0" err="1" smtClean="0"/>
              <a:t>четверицу</a:t>
            </a:r>
            <a:r>
              <a:rPr lang="ru-RU" sz="1800" dirty="0" smtClean="0"/>
              <a:t>», т. е. арифметику, геометрию, музыку, астрономию изучали немногие.</a:t>
            </a:r>
            <a:endParaRPr lang="ru-RU" sz="18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3643314"/>
            <a:ext cx="37862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Важнейшим средством обучения  считалось состязание школьников друг с другом, особенно в толковании текстов и риторике. </a:t>
            </a:r>
            <a:endParaRPr lang="ru-RU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ages.myshared.ru/49/1338549/slide_8.jpg"/>
          <p:cNvPicPr>
            <a:picLocks noChangeAspect="1" noChangeArrowheads="1"/>
          </p:cNvPicPr>
          <p:nvPr/>
        </p:nvPicPr>
        <p:blipFill>
          <a:blip r:embed="rId2"/>
          <a:srcRect l="25313" t="26250" r="28749" b="3750"/>
          <a:stretch>
            <a:fillRect/>
          </a:stretch>
        </p:blipFill>
        <p:spPr bwMode="auto">
          <a:xfrm>
            <a:off x="5286380" y="2285992"/>
            <a:ext cx="3500462" cy="400052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Высшая школа «</a:t>
            </a:r>
            <a:r>
              <a:rPr lang="ru-RU" sz="4400" b="1" dirty="0" err="1" smtClean="0"/>
              <a:t>Аудиториум</a:t>
            </a:r>
            <a:r>
              <a:rPr lang="ru-RU" sz="4400" b="1" dirty="0" smtClean="0"/>
              <a:t>»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42908" y="1357298"/>
            <a:ext cx="8286808" cy="64294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800" b="1" dirty="0" smtClean="0"/>
              <a:t>	Высшая школа «</a:t>
            </a:r>
            <a:r>
              <a:rPr lang="ru-RU" sz="1800" b="1" dirty="0" err="1" smtClean="0"/>
              <a:t>Аудиториум</a:t>
            </a:r>
            <a:r>
              <a:rPr lang="ru-RU" sz="1800" b="1" dirty="0" smtClean="0"/>
              <a:t>»</a:t>
            </a:r>
            <a:r>
              <a:rPr lang="ru-RU" sz="1800" dirty="0" smtClean="0"/>
              <a:t> (константинопольская школа, с середины IX в. называлась </a:t>
            </a:r>
            <a:r>
              <a:rPr lang="ru-RU" sz="1800" dirty="0" err="1" smtClean="0"/>
              <a:t>Магнарвой</a:t>
            </a:r>
            <a:r>
              <a:rPr lang="ru-RU" sz="1800" dirty="0" smtClean="0"/>
              <a:t>). 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2000240"/>
            <a:ext cx="4857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Существовали высшие юридическая, медицинская, философская и патриаршая школы. Они в отличие от средневековых университетов Запада не имели автономии и подчинялись императорской власти.</a:t>
            </a:r>
          </a:p>
          <a:p>
            <a:pPr algn="just"/>
            <a:r>
              <a:rPr lang="ru-RU" b="1" i="1" dirty="0" smtClean="0"/>
              <a:t>Преподаватели высшей школы </a:t>
            </a:r>
            <a:r>
              <a:rPr lang="ru-RU" dirty="0" smtClean="0"/>
              <a:t>– «консулы философии», «главы риторов» – являлись государственными служащими высокого ранга, составляли замкнутую корпорацию, их отличала и одежда.</a:t>
            </a:r>
          </a:p>
          <a:p>
            <a:pPr algn="just"/>
            <a:r>
              <a:rPr lang="ru-RU" b="1" i="1" dirty="0" smtClean="0"/>
              <a:t>Основной метод преподавания </a:t>
            </a:r>
            <a:r>
              <a:rPr lang="ru-RU" dirty="0" smtClean="0"/>
              <a:t>– лекции и комментарии преподавателей. </a:t>
            </a:r>
            <a:r>
              <a:rPr lang="ru-RU" i="1" dirty="0" smtClean="0"/>
              <a:t>Основная форма</a:t>
            </a:r>
            <a:r>
              <a:rPr lang="ru-RU" i="1" dirty="0" smtClean="0"/>
              <a:t> </a:t>
            </a:r>
            <a:r>
              <a:rPr lang="ru-RU" dirty="0" smtClean="0"/>
              <a:t>обучения – диспут. В ходе диспутов рассматривались проблемы этики, политики, истории, юриспруденции.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829576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000" b="1" i="1" dirty="0" smtClean="0"/>
              <a:t>	Цель обучения</a:t>
            </a:r>
            <a:r>
              <a:rPr lang="ru-RU" sz="2000" dirty="0" smtClean="0"/>
              <a:t> – подготовка энциклопедически образованного государственного или церковного деятеля</a:t>
            </a:r>
            <a:r>
              <a:rPr lang="ru-RU" sz="2000" dirty="0" smtClean="0"/>
              <a:t>.</a:t>
            </a:r>
          </a:p>
          <a:p>
            <a:pPr>
              <a:buNone/>
            </a:pPr>
            <a:r>
              <a:rPr lang="ru-RU" sz="2000" b="1" i="1" dirty="0" smtClean="0"/>
              <a:t>	Содержание образования</a:t>
            </a:r>
            <a:r>
              <a:rPr lang="ru-RU" sz="2000" i="1" dirty="0" smtClean="0"/>
              <a:t>:</a:t>
            </a:r>
            <a:r>
              <a:rPr lang="ru-RU" sz="2000" dirty="0" smtClean="0"/>
              <a:t> платоновская и неоплатоновская философия, комментирование и критика греческих текстов, комментарии к сочинениям отцов церкви, метафизика как метод исследования природы, богословие, медицина и музыка</a:t>
            </a:r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	Помимо высших школ в Византии существовали кружки-салоны, своеобразные домашние академии, объединявшие эрудитов, группировавшихся вокруг мецената-философа. Наиболее известными были кружки: патриарха </a:t>
            </a:r>
            <a:r>
              <a:rPr lang="ru-RU" sz="2000" dirty="0" err="1" smtClean="0"/>
              <a:t>Фотия</a:t>
            </a:r>
            <a:r>
              <a:rPr lang="ru-RU" sz="2000" dirty="0" smtClean="0"/>
              <a:t> (IX в.), Михаила Пселла (XI в.), дочери императора Анны </a:t>
            </a:r>
            <a:r>
              <a:rPr lang="ru-RU" sz="2000" dirty="0" err="1" smtClean="0"/>
              <a:t>Комниной</a:t>
            </a:r>
            <a:r>
              <a:rPr lang="ru-RU" sz="2000" dirty="0" smtClean="0"/>
              <a:t> (XI–XII вв.) и </a:t>
            </a:r>
            <a:r>
              <a:rPr lang="ru-RU" sz="2000" dirty="0" err="1" smtClean="0"/>
              <a:t>др</a:t>
            </a:r>
            <a:r>
              <a:rPr lang="ru-RU" sz="2000" dirty="0" smtClean="0"/>
              <a:t>,</a:t>
            </a:r>
          </a:p>
          <a:p>
            <a:pPr algn="just">
              <a:buNone/>
            </a:pPr>
            <a:r>
              <a:rPr lang="ru-RU" sz="2000" i="1" dirty="0" smtClean="0"/>
              <a:t>	Высшее богословское образование </a:t>
            </a:r>
            <a:r>
              <a:rPr lang="ru-RU" sz="2000" dirty="0" smtClean="0"/>
              <a:t>получали в монастырях, до XV в. сохранивших большое значение в византийской образовательной системе</a:t>
            </a:r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000240"/>
            <a:ext cx="4929222" cy="407196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b="1" dirty="0" smtClean="0"/>
              <a:t>	Идеалом образованной личности </a:t>
            </a:r>
            <a:r>
              <a:rPr lang="ru-RU" sz="2000" dirty="0" smtClean="0"/>
              <a:t>в Византии являлся человек, 	 получивший классическое </a:t>
            </a:r>
          </a:p>
          <a:p>
            <a:pPr algn="just">
              <a:buNone/>
            </a:pPr>
            <a:r>
              <a:rPr lang="ru-RU" sz="2000" dirty="0" smtClean="0"/>
              <a:t>	</a:t>
            </a:r>
            <a:r>
              <a:rPr lang="ru-RU" sz="2000" dirty="0" smtClean="0"/>
              <a:t>образование и сочетавший	 христианско-православное мировоззрение с традиционной</a:t>
            </a:r>
          </a:p>
          <a:p>
            <a:pPr algn="just">
              <a:buNone/>
            </a:pPr>
            <a:r>
              <a:rPr lang="ru-RU" sz="2000" dirty="0" smtClean="0"/>
              <a:t>	</a:t>
            </a:r>
            <a:r>
              <a:rPr lang="ru-RU" sz="2000" dirty="0" smtClean="0"/>
              <a:t>литературно-гуманистической образованностью. </a:t>
            </a:r>
            <a:endParaRPr lang="ru-RU" sz="2000" dirty="0"/>
          </a:p>
        </p:txBody>
      </p:sp>
      <p:pic>
        <p:nvPicPr>
          <p:cNvPr id="16386" name="Picture 2" descr="https://ds04.infourok.ru/uploads/ex/05ae/000b8ae5-c25f9421/img3.jpg"/>
          <p:cNvPicPr>
            <a:picLocks noChangeAspect="1" noChangeArrowheads="1"/>
          </p:cNvPicPr>
          <p:nvPr/>
        </p:nvPicPr>
        <p:blipFill>
          <a:blip r:embed="rId2"/>
          <a:srcRect l="58594" t="27084" r="8593" b="15624"/>
          <a:stretch>
            <a:fillRect/>
          </a:stretch>
        </p:blipFill>
        <p:spPr bwMode="auto">
          <a:xfrm>
            <a:off x="5286380" y="2071678"/>
            <a:ext cx="3000396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29576" cy="251142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 истории просвещения и педагогической мысли Византии выделяются несколько этапов.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143248"/>
            <a:ext cx="7467600" cy="298291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endParaRPr lang="ru-RU" dirty="0" smtClean="0"/>
          </a:p>
          <a:p>
            <a:r>
              <a:rPr lang="ru-RU" dirty="0" smtClean="0"/>
              <a:t>Этап спада античности </a:t>
            </a:r>
            <a:r>
              <a:rPr lang="en-US" dirty="0" smtClean="0"/>
              <a:t>IV–IX </a:t>
            </a:r>
            <a:r>
              <a:rPr lang="ru-RU" dirty="0" smtClean="0"/>
              <a:t>вв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Этап подъема </a:t>
            </a:r>
            <a:r>
              <a:rPr lang="ru-RU" dirty="0" smtClean="0"/>
              <a:t>просвещения </a:t>
            </a:r>
            <a:r>
              <a:rPr lang="en-US" dirty="0" smtClean="0"/>
              <a:t>IX–XII </a:t>
            </a:r>
            <a:r>
              <a:rPr lang="ru-RU" dirty="0" smtClean="0"/>
              <a:t>вв.</a:t>
            </a:r>
          </a:p>
          <a:p>
            <a:r>
              <a:rPr lang="ru-RU" dirty="0" smtClean="0"/>
              <a:t>Заключительный этап </a:t>
            </a:r>
            <a:r>
              <a:rPr lang="en-US" dirty="0" smtClean="0"/>
              <a:t>XIII–XV </a:t>
            </a:r>
            <a:r>
              <a:rPr lang="ru-RU" dirty="0" smtClean="0"/>
              <a:t>вв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Первый этап IV–IX вв.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00200"/>
            <a:ext cx="8286808" cy="4757757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/>
              <a:t>	В </a:t>
            </a:r>
            <a:r>
              <a:rPr lang="ru-RU" dirty="0" smtClean="0"/>
              <a:t>начале этапа сохранялся особый интерес к античной культуре, литературе</a:t>
            </a:r>
            <a:r>
              <a:rPr lang="ru-RU" dirty="0" smtClean="0"/>
              <a:t>. </a:t>
            </a:r>
            <a:r>
              <a:rPr lang="ru-RU" dirty="0" smtClean="0"/>
              <a:t>Однако влияние античной образованности и культуры шло на спад. Временами устраивались жестокие гонения на ее сторонников. Распоряжением императора в 529 г. была закрыта Платонова Академия в Афинах – один из важных очагов греко-латинской педагогической традиции. Было запрещено выплачивать жалованье учителям-риторам и грамматикам, после чего в большинстве городов Византии школы античного типа закрылись</a:t>
            </a:r>
            <a:r>
              <a:rPr lang="ru-RU" dirty="0" smtClean="0"/>
              <a:t>.</a:t>
            </a:r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	На </a:t>
            </a:r>
            <a:r>
              <a:rPr lang="ru-RU" dirty="0" smtClean="0"/>
              <a:t>протяжении первого этапа заметное воздействие византийской образованности испытали Западная </a:t>
            </a:r>
            <a:r>
              <a:rPr lang="ru-RU" dirty="0" smtClean="0"/>
              <a:t>Европа, Исламский </a:t>
            </a:r>
            <a:r>
              <a:rPr lang="ru-RU" dirty="0" smtClean="0"/>
              <a:t>мир, христиане Закавказья.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В </a:t>
            </a:r>
            <a:r>
              <a:rPr lang="ru-RU" dirty="0" smtClean="0"/>
              <a:t>Византии преподавали ученые из </a:t>
            </a:r>
            <a:r>
              <a:rPr lang="ru-RU" dirty="0" smtClean="0"/>
              <a:t>Европы. Немало </a:t>
            </a:r>
            <a:r>
              <a:rPr lang="ru-RU" dirty="0" smtClean="0"/>
              <a:t>наставников в </a:t>
            </a:r>
            <a:r>
              <a:rPr lang="ru-RU" i="1" dirty="0" smtClean="0"/>
              <a:t>Домах мудрости</a:t>
            </a:r>
            <a:r>
              <a:rPr lang="ru-RU" dirty="0" smtClean="0"/>
              <a:t> Арабского Востока были христианами – выходцами из Византии. Арабы, завоевав в VII в. несколько провинций Византии, восприняли существовавшие в них образовательные традиции. </a:t>
            </a:r>
            <a:r>
              <a:rPr lang="ru-RU" dirty="0" smtClean="0"/>
              <a:t>Плодами </a:t>
            </a:r>
            <a:r>
              <a:rPr lang="ru-RU" dirty="0" smtClean="0"/>
              <a:t>византийской культуры в VI–IX вв. пользовались восточные славяне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Второй этап</a:t>
            </a:r>
            <a:r>
              <a:rPr lang="ru-RU" dirty="0" smtClean="0"/>
              <a:t> IX–XII вв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758138" cy="4525963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	Этап наивысшего подъема </a:t>
            </a:r>
            <a:r>
              <a:rPr lang="ru-RU" dirty="0" smtClean="0"/>
              <a:t>просвещения.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В </a:t>
            </a:r>
            <a:r>
              <a:rPr lang="ru-RU" dirty="0" smtClean="0"/>
              <a:t>эту эпоху были открыты новые учебные заведения и появились различные труды энциклопедического содержания. </a:t>
            </a:r>
            <a:r>
              <a:rPr lang="ru-RU" dirty="0" smtClean="0"/>
              <a:t>Поощрялась деятельность ученых по организации образования. На </a:t>
            </a:r>
            <a:r>
              <a:rPr lang="ru-RU" dirty="0" smtClean="0"/>
              <a:t>этом этапе Византия оказала сильнейшее влияние на воспитание и обучение в Славянском мире.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Византийцы</a:t>
            </a:r>
            <a:r>
              <a:rPr lang="ru-RU" dirty="0" smtClean="0"/>
              <a:t> </a:t>
            </a:r>
            <a:r>
              <a:rPr lang="ru-RU" i="1" dirty="0" smtClean="0"/>
              <a:t>Кирилл</a:t>
            </a:r>
            <a:r>
              <a:rPr lang="ru-RU" dirty="0" smtClean="0"/>
              <a:t> </a:t>
            </a:r>
            <a:r>
              <a:rPr lang="ru-RU" dirty="0" smtClean="0"/>
              <a:t>и</a:t>
            </a:r>
            <a:r>
              <a:rPr lang="ru-RU" dirty="0" smtClean="0"/>
              <a:t> </a:t>
            </a:r>
            <a:r>
              <a:rPr lang="ru-RU" i="1" dirty="0" err="1" smtClean="0"/>
              <a:t>Мефодий</a:t>
            </a:r>
            <a:r>
              <a:rPr lang="ru-RU" dirty="0" smtClean="0"/>
              <a:t> </a:t>
            </a:r>
            <a:r>
              <a:rPr lang="ru-RU" dirty="0" smtClean="0"/>
              <a:t>создали </a:t>
            </a:r>
            <a:r>
              <a:rPr lang="ru-RU" dirty="0" smtClean="0"/>
              <a:t>славянскую письменность.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В </a:t>
            </a:r>
            <a:r>
              <a:rPr lang="ru-RU" dirty="0" err="1" smtClean="0"/>
              <a:t>Велиграде</a:t>
            </a:r>
            <a:r>
              <a:rPr lang="ru-RU" dirty="0" smtClean="0"/>
              <a:t> – столице Велико-моравского княжества братья основали в 863 г. первое учебное заведение, где преподавание велось на славянском языке.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В </a:t>
            </a:r>
            <a:r>
              <a:rPr lang="ru-RU" dirty="0" smtClean="0"/>
              <a:t>Болгарии последователи Кирилла и </a:t>
            </a:r>
            <a:r>
              <a:rPr lang="ru-RU" dirty="0" err="1" smtClean="0"/>
              <a:t>Мефодия</a:t>
            </a:r>
            <a:r>
              <a:rPr lang="ru-RU" dirty="0" smtClean="0"/>
              <a:t> открыли школы, содержание и организация обучения в которых восходили к византийской традиции.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В </a:t>
            </a:r>
            <a:r>
              <a:rPr lang="ru-RU" dirty="0" smtClean="0"/>
              <a:t>Киевской Руси после принятия православного христианства (988) создавались "школы учения книжного", где изучались семь свободных искусств и применялись методы обучения, во многом созвучные </a:t>
            </a:r>
            <a:r>
              <a:rPr lang="ru-RU" dirty="0" err="1" smtClean="0"/>
              <a:t>антично-византийской</a:t>
            </a:r>
            <a:r>
              <a:rPr lang="ru-RU" dirty="0" smtClean="0"/>
              <a:t> традиции.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В </a:t>
            </a:r>
            <a:r>
              <a:rPr lang="ru-RU" dirty="0" smtClean="0"/>
              <a:t>Славянском мире особым вниманием пользовались философско-педагогические идеи византийских </a:t>
            </a:r>
            <a:r>
              <a:rPr lang="ru-RU" dirty="0" smtClean="0"/>
              <a:t>авторов.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Третий этап </a:t>
            </a:r>
            <a:r>
              <a:rPr lang="ru-RU" dirty="0" smtClean="0"/>
              <a:t> </a:t>
            </a:r>
            <a:r>
              <a:rPr lang="ru-RU" dirty="0" smtClean="0"/>
              <a:t>XIII–XV </a:t>
            </a:r>
            <a:r>
              <a:rPr lang="ru-RU" dirty="0" smtClean="0"/>
              <a:t>вв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829576" cy="4525963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	На заключительном этапе </a:t>
            </a:r>
            <a:r>
              <a:rPr lang="ru-RU" dirty="0" err="1" smtClean="0"/>
              <a:t>культурнообразовательный</a:t>
            </a:r>
            <a:r>
              <a:rPr lang="ru-RU" dirty="0" smtClean="0"/>
              <a:t> </a:t>
            </a:r>
            <a:r>
              <a:rPr lang="ru-RU" dirty="0" smtClean="0"/>
              <a:t>потенциал Византии был заметно подорван после крестовых походов и короткого существования в Византии Латинской империи. В педагогической мысли усилились клерикальные тенденции, что выразилось в оформлении монашеского </a:t>
            </a:r>
            <a:r>
              <a:rPr lang="ru-RU" dirty="0" smtClean="0"/>
              <a:t>направления </a:t>
            </a:r>
            <a:r>
              <a:rPr lang="ru-RU" i="1" dirty="0" smtClean="0"/>
              <a:t>исихастов</a:t>
            </a:r>
            <a:r>
              <a:rPr lang="ru-RU" dirty="0" smtClean="0"/>
              <a:t> (от слова "</a:t>
            </a:r>
            <a:r>
              <a:rPr lang="ru-RU" dirty="0" err="1" smtClean="0"/>
              <a:t>исихия</a:t>
            </a:r>
            <a:r>
              <a:rPr lang="ru-RU" dirty="0" smtClean="0"/>
              <a:t>" – умная молитва). Исихасты крайне отрицательно относились к светской образованности, античному знанию. Главным для становления личности считали нравственно-религиозное воспитание, трактуя его предельно мистически.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На </a:t>
            </a:r>
            <a:r>
              <a:rPr lang="ru-RU" dirty="0" smtClean="0"/>
              <a:t>последнем этапе </a:t>
            </a:r>
            <a:r>
              <a:rPr lang="ru-RU" dirty="0" smtClean="0"/>
              <a:t>византийской истории в </a:t>
            </a:r>
            <a:r>
              <a:rPr lang="ru-RU" dirty="0" smtClean="0"/>
              <a:t>культуре и образовании растет западное влияние. В то же время </a:t>
            </a:r>
            <a:r>
              <a:rPr lang="ru-RU" dirty="0" err="1" smtClean="0"/>
              <a:t>антично-византийские</a:t>
            </a:r>
            <a:r>
              <a:rPr lang="ru-RU" dirty="0" smtClean="0"/>
              <a:t> традиции светского образования дали мощный импульс эволюции образования и педагогической мысли Западной Европы. Важным передаточным звеном византийского влияния оказались европейские университетские центры, а также труды арабских мыслителей. Византия совместно с Западной Европой вырабатывала гуманистическую концепцию человека. Идеи византийских педагогов-философов пользовались популярностью в ученых кругах Западной </a:t>
            </a:r>
            <a:r>
              <a:rPr lang="ru-RU" dirty="0" smtClean="0"/>
              <a:t>Европы.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11288"/>
          </a:xfrm>
        </p:spPr>
        <p:txBody>
          <a:bodyPr>
            <a:noAutofit/>
          </a:bodyPr>
          <a:lstStyle/>
          <a:p>
            <a:r>
              <a:rPr lang="ru-RU" sz="3600" dirty="0" smtClean="0"/>
              <a:t>Идеи представителей византийской философско-педагогической </a:t>
            </a:r>
            <a:r>
              <a:rPr lang="ru-RU" sz="3600" dirty="0" smtClean="0"/>
              <a:t>мысли: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Иоанн </a:t>
            </a:r>
            <a:r>
              <a:rPr lang="ru-RU" sz="3600" dirty="0" err="1" smtClean="0"/>
              <a:t>Дамаскин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7467600" cy="4054485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Иоанн </a:t>
            </a:r>
            <a:r>
              <a:rPr lang="ru-RU" dirty="0" err="1" smtClean="0"/>
              <a:t>Дамаскин</a:t>
            </a:r>
            <a:r>
              <a:rPr lang="ru-RU" dirty="0" smtClean="0"/>
              <a:t> полагал, что главную роль в воспитании играет книжное учение, интеллектуальное развитие человека: «Ничего нет дороже знания, ибо знание есть свет разумной души; напротив, незнание – тьма. Подобно тому, как отсутствие света есть тьма, так и отсутствие знания есть тьма разума</a:t>
            </a:r>
            <a:r>
              <a:rPr lang="ru-RU" dirty="0" smtClean="0"/>
              <a:t>».</a:t>
            </a:r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	Естественнонаучные </a:t>
            </a:r>
            <a:r>
              <a:rPr lang="ru-RU" dirty="0" smtClean="0"/>
              <a:t>сведения, почерпнутые из античной литературы, относились им к светским знаниям, и усвоение их рассматривалось как начальный этап школьного образова­ния. </a:t>
            </a:r>
            <a:endParaRPr lang="ru-RU" dirty="0" smtClean="0"/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По </a:t>
            </a:r>
            <a:r>
              <a:rPr lang="ru-RU" dirty="0" smtClean="0"/>
              <a:t>его убеждению, истинные знания начинаются с </a:t>
            </a:r>
            <a:r>
              <a:rPr lang="ru-RU" dirty="0" smtClean="0"/>
              <a:t>ответов </a:t>
            </a:r>
            <a:r>
              <a:rPr lang="ru-RU" dirty="0" smtClean="0"/>
              <a:t>на </a:t>
            </a:r>
            <a:r>
              <a:rPr lang="ru-RU" dirty="0" err="1" smtClean="0"/>
              <a:t>вероучительные</a:t>
            </a:r>
            <a:r>
              <a:rPr lang="ru-RU" dirty="0" smtClean="0"/>
              <a:t> вопросы. </a:t>
            </a:r>
            <a:r>
              <a:rPr lang="ru-RU" dirty="0" smtClean="0"/>
              <a:t>В </a:t>
            </a:r>
            <a:r>
              <a:rPr lang="ru-RU" dirty="0" smtClean="0"/>
              <a:t>трактате «Источник знания</a:t>
            </a:r>
            <a:r>
              <a:rPr lang="ru-RU" dirty="0" smtClean="0"/>
              <a:t>» широко </a:t>
            </a:r>
            <a:r>
              <a:rPr lang="ru-RU" dirty="0" smtClean="0"/>
              <a:t>рассмотрена, пользуясь современной </a:t>
            </a:r>
            <a:r>
              <a:rPr lang="ru-RU" dirty="0" smtClean="0"/>
              <a:t>терминологией</a:t>
            </a:r>
            <a:r>
              <a:rPr lang="ru-RU" dirty="0" smtClean="0"/>
              <a:t>, психолого-педагогическая проблематика – о </a:t>
            </a:r>
            <a:r>
              <a:rPr lang="ru-RU" dirty="0" smtClean="0"/>
              <a:t>способностях</a:t>
            </a:r>
            <a:r>
              <a:rPr lang="ru-RU" dirty="0" smtClean="0"/>
              <a:t>, воображении, памяти и др., а попутно давались методи­ческие рекомендации по работе с книгой, организации дис­путов и пр.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Фотий</a:t>
            </a:r>
            <a:r>
              <a:rPr lang="ru-RU" dirty="0" smtClean="0"/>
              <a:t> (патриарх)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	По </a:t>
            </a:r>
            <a:r>
              <a:rPr lang="ru-RU" dirty="0" smtClean="0"/>
              <a:t>мнению </a:t>
            </a:r>
            <a:r>
              <a:rPr lang="ru-RU" dirty="0" err="1" smtClean="0"/>
              <a:t>Фотия</a:t>
            </a:r>
            <a:r>
              <a:rPr lang="ru-RU" dirty="0" smtClean="0"/>
              <a:t>, школа должна быть местом, где мо­лодое поколение усваивает точно очерченный круг общече­ловеческих ценностей.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err="1" smtClean="0"/>
              <a:t>Фотий</a:t>
            </a:r>
            <a:r>
              <a:rPr lang="ru-RU" dirty="0" smtClean="0"/>
              <a:t> </a:t>
            </a:r>
            <a:r>
              <a:rPr lang="ru-RU" dirty="0" smtClean="0"/>
              <a:t>создал соответствовавшую его идеалам школу в Константинополе для детей местной элиты. Эта школа представляла собой нечто среднее между интел­лектуальным кружком и высшей школой.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Ее </a:t>
            </a:r>
            <a:r>
              <a:rPr lang="ru-RU" dirty="0" smtClean="0"/>
              <a:t>характерными чертами можно считать ведущую роль энциклопедически образованного учителя, чей авторитет среди учащихся был непререкаем;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простоту </a:t>
            </a:r>
            <a:r>
              <a:rPr lang="ru-RU" dirty="0" smtClean="0"/>
              <a:t>и искренность отношений между </a:t>
            </a:r>
            <a:r>
              <a:rPr lang="ru-RU" dirty="0" smtClean="0"/>
              <a:t>наставником </a:t>
            </a:r>
            <a:r>
              <a:rPr lang="ru-RU" dirty="0" smtClean="0"/>
              <a:t>и учениками, привязанность их друг к другу и обоюдную «ревность» к знанию;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универсальное </a:t>
            </a:r>
            <a:r>
              <a:rPr lang="ru-RU" dirty="0" smtClean="0"/>
              <a:t>содержание образования, включавшего как светские </a:t>
            </a:r>
            <a:r>
              <a:rPr lang="ru-RU" dirty="0" smtClean="0"/>
              <a:t>науки</a:t>
            </a:r>
            <a:r>
              <a:rPr lang="ru-RU" dirty="0" smtClean="0"/>
              <a:t>, так и </a:t>
            </a:r>
            <a:r>
              <a:rPr lang="ru-RU" dirty="0" smtClean="0"/>
              <a:t>богословие</a:t>
            </a:r>
            <a:r>
              <a:rPr lang="ru-RU" dirty="0" smtClean="0"/>
              <a:t>; активный метод обучения – беседу, организуемую и направляемую учителем.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Для </a:t>
            </a:r>
            <a:r>
              <a:rPr lang="ru-RU" dirty="0" smtClean="0"/>
              <a:t>этой своей домашней школы-кружка </a:t>
            </a:r>
            <a:r>
              <a:rPr lang="ru-RU" dirty="0" err="1" smtClean="0"/>
              <a:t>Фотий</a:t>
            </a:r>
            <a:r>
              <a:rPr lang="ru-RU" dirty="0" smtClean="0"/>
              <a:t> создал специальный труд «</a:t>
            </a:r>
            <a:r>
              <a:rPr lang="ru-RU" dirty="0" err="1" smtClean="0"/>
              <a:t>Мириобиблион</a:t>
            </a:r>
            <a:r>
              <a:rPr lang="ru-RU" dirty="0" smtClean="0"/>
              <a:t>» («</a:t>
            </a:r>
            <a:r>
              <a:rPr lang="ru-RU" dirty="0" err="1" smtClean="0"/>
              <a:t>Многокнижие</a:t>
            </a:r>
            <a:r>
              <a:rPr lang="ru-RU" dirty="0" smtClean="0"/>
              <a:t>»), содержавший пересказ более 300 произ­ведений античных и византийских авторов – философов, историков, ученых.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Михаил </a:t>
            </a:r>
            <a:r>
              <a:rPr lang="ru-RU" sz="2800" dirty="0" smtClean="0"/>
              <a:t>Пселл</a:t>
            </a:r>
            <a:r>
              <a:rPr lang="ru-RU" sz="2800" dirty="0" smtClean="0"/>
              <a:t> </a:t>
            </a:r>
            <a:r>
              <a:rPr lang="ru-RU" sz="2800" dirty="0" smtClean="0"/>
              <a:t>(1018 </a:t>
            </a:r>
            <a:r>
              <a:rPr lang="ru-RU" sz="2800" dirty="0" smtClean="0"/>
              <a:t>– </a:t>
            </a:r>
            <a:r>
              <a:rPr lang="ru-RU" sz="2800" dirty="0" err="1" smtClean="0"/>
              <a:t>ок</a:t>
            </a:r>
            <a:r>
              <a:rPr lang="ru-RU" sz="2800" dirty="0" smtClean="0"/>
              <a:t>. 1078 </a:t>
            </a:r>
            <a:r>
              <a:rPr lang="ru-RU" sz="2800" dirty="0" smtClean="0"/>
              <a:t>- </a:t>
            </a:r>
            <a:r>
              <a:rPr lang="ru-RU" sz="2800" dirty="0" err="1" smtClean="0"/>
              <a:t>ок</a:t>
            </a:r>
            <a:r>
              <a:rPr lang="ru-RU" sz="2800" dirty="0" smtClean="0"/>
              <a:t>. </a:t>
            </a:r>
            <a:r>
              <a:rPr lang="ru-RU" sz="2800" dirty="0" smtClean="0"/>
              <a:t>1096)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Противостоял крайностям </a:t>
            </a:r>
            <a:r>
              <a:rPr lang="ru-RU" dirty="0" smtClean="0"/>
              <a:t>монастырских форм религиозного воспитания и </a:t>
            </a:r>
            <a:r>
              <a:rPr lang="ru-RU" dirty="0" smtClean="0"/>
              <a:t>обучения. </a:t>
            </a:r>
            <a:r>
              <a:rPr lang="ru-RU" dirty="0" smtClean="0"/>
              <a:t>Признавая учение о двух природах человека – земной и небесной, он считал, что и образование человека должно проходить два последовательных этапа: изучение наук о низ­шей природе, завершающееся усвоением элементов античной философии, не противоречащих христианским догмам, и по­стижение божественного мира через изучение теологии.</a:t>
            </a:r>
          </a:p>
          <a:p>
            <a:pPr algn="just">
              <a:buNone/>
            </a:pPr>
            <a:r>
              <a:rPr lang="ru-RU" dirty="0" smtClean="0"/>
              <a:t>	Михаил </a:t>
            </a:r>
            <a:r>
              <a:rPr lang="ru-RU" dirty="0" smtClean="0"/>
              <a:t>Пселл – личность </a:t>
            </a:r>
            <a:r>
              <a:rPr lang="ru-RU" dirty="0" err="1" smtClean="0"/>
              <a:t>предвозрожденческого</a:t>
            </a:r>
            <a:r>
              <a:rPr lang="ru-RU" dirty="0" smtClean="0"/>
              <a:t> </a:t>
            </a:r>
            <a:r>
              <a:rPr lang="ru-RU" dirty="0" smtClean="0"/>
              <a:t>масштаба</a:t>
            </a:r>
            <a:r>
              <a:rPr lang="ru-RU" dirty="0" smtClean="0"/>
              <a:t>, ученый-эрудит, логик, учитель дворцовой школы, </a:t>
            </a:r>
            <a:r>
              <a:rPr lang="ru-RU" dirty="0" smtClean="0"/>
              <a:t>воспитатель </a:t>
            </a:r>
            <a:r>
              <a:rPr lang="ru-RU" dirty="0" smtClean="0"/>
              <a:t>наследника императорского престола, автор </a:t>
            </a:r>
            <a:r>
              <a:rPr lang="ru-RU" dirty="0" smtClean="0"/>
              <a:t>учебников</a:t>
            </a:r>
            <a:r>
              <a:rPr lang="ru-RU" dirty="0" smtClean="0"/>
              <a:t>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Он </a:t>
            </a:r>
            <a:r>
              <a:rPr lang="ru-RU" dirty="0" smtClean="0"/>
              <a:t>оставил большое число произведений педагоги­ческого </a:t>
            </a:r>
            <a:r>
              <a:rPr lang="ru-RU" dirty="0" smtClean="0"/>
              <a:t>характера. </a:t>
            </a:r>
            <a:r>
              <a:rPr lang="ru-RU" dirty="0" smtClean="0"/>
              <a:t>В них возрождал </a:t>
            </a:r>
            <a:r>
              <a:rPr lang="ru-RU" dirty="0" err="1" smtClean="0"/>
              <a:t>антично-эллинистические</a:t>
            </a:r>
            <a:r>
              <a:rPr lang="ru-RU" dirty="0" smtClean="0"/>
              <a:t> </a:t>
            </a:r>
            <a:r>
              <a:rPr lang="ru-RU" dirty="0" smtClean="0"/>
              <a:t>подходы к воспитанию, вводя их в рамки </a:t>
            </a:r>
            <a:r>
              <a:rPr lang="ru-RU" dirty="0" smtClean="0"/>
              <a:t>христианской </a:t>
            </a:r>
            <a:r>
              <a:rPr lang="ru-RU" dirty="0" smtClean="0"/>
              <a:t>педагогической культуры.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В </a:t>
            </a:r>
            <a:r>
              <a:rPr lang="ru-RU" dirty="0" smtClean="0"/>
              <a:t>небольшом трактате «О </a:t>
            </a:r>
            <a:r>
              <a:rPr lang="ru-RU" dirty="0" smtClean="0"/>
              <a:t>стиле </a:t>
            </a:r>
            <a:r>
              <a:rPr lang="ru-RU" dirty="0" smtClean="0"/>
              <a:t>некоторых сочинений» Пселл попытался показать </a:t>
            </a:r>
            <a:r>
              <a:rPr lang="ru-RU" dirty="0" smtClean="0"/>
              <a:t>достижения </a:t>
            </a:r>
            <a:r>
              <a:rPr lang="ru-RU" dirty="0" smtClean="0"/>
              <a:t>античного риторского искусства и на этой основе обосновать искусство христианского </a:t>
            </a:r>
            <a:r>
              <a:rPr lang="ru-RU" dirty="0" smtClean="0"/>
              <a:t>красноречия.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7686700" cy="4768865"/>
          </a:xfrm>
        </p:spPr>
        <p:txBody>
          <a:bodyPr>
            <a:noAutofit/>
          </a:bodyPr>
          <a:lstStyle/>
          <a:p>
            <a:r>
              <a:rPr lang="ru-RU" sz="2400" dirty="0" err="1" smtClean="0"/>
              <a:t>Энкикилос</a:t>
            </a:r>
            <a:r>
              <a:rPr lang="ru-RU" sz="2400" dirty="0" smtClean="0"/>
              <a:t> </a:t>
            </a:r>
            <a:r>
              <a:rPr lang="ru-RU" sz="2400" dirty="0" err="1" smtClean="0"/>
              <a:t>пайдеусис</a:t>
            </a:r>
            <a:r>
              <a:rPr lang="ru-RU" sz="2400" dirty="0" smtClean="0"/>
              <a:t> - Система образования, состоящая из трех ступеней: элементарной, средней и высшей.</a:t>
            </a:r>
          </a:p>
          <a:p>
            <a:r>
              <a:rPr lang="ru-RU" sz="2400" dirty="0" smtClean="0"/>
              <a:t>Первая ступень - школы грамоты, где дети получали элементарное </a:t>
            </a:r>
            <a:r>
              <a:rPr lang="ru-RU" sz="2400" dirty="0" smtClean="0"/>
              <a:t>образование (</a:t>
            </a:r>
            <a:r>
              <a:rPr lang="ru-RU" sz="2400" dirty="0" err="1" smtClean="0"/>
              <a:t>пропедиа</a:t>
            </a:r>
            <a:r>
              <a:rPr lang="ru-RU" sz="2400" dirty="0" smtClean="0"/>
              <a:t>).</a:t>
            </a:r>
          </a:p>
          <a:p>
            <a:r>
              <a:rPr lang="ru-RU" sz="2400" dirty="0" smtClean="0"/>
              <a:t>Грамматические школы (</a:t>
            </a:r>
            <a:r>
              <a:rPr lang="ru-RU" sz="2400" dirty="0" err="1" smtClean="0"/>
              <a:t>педиа</a:t>
            </a:r>
            <a:r>
              <a:rPr lang="ru-RU" sz="2400" dirty="0" smtClean="0"/>
              <a:t>) – среднее образование.</a:t>
            </a:r>
          </a:p>
          <a:p>
            <a:r>
              <a:rPr lang="ru-RU" sz="2400" dirty="0" err="1" smtClean="0"/>
              <a:t>Дидаскал</a:t>
            </a:r>
            <a:r>
              <a:rPr lang="ru-RU" sz="2400" dirty="0" smtClean="0"/>
              <a:t> (греч. </a:t>
            </a:r>
            <a:r>
              <a:rPr lang="ru-RU" sz="2400" dirty="0" err="1" smtClean="0"/>
              <a:t>didaskalos</a:t>
            </a:r>
            <a:r>
              <a:rPr lang="ru-RU" sz="2400" dirty="0" smtClean="0"/>
              <a:t>). </a:t>
            </a:r>
            <a:r>
              <a:rPr lang="ru-RU" sz="2400" dirty="0" smtClean="0"/>
              <a:t>— </a:t>
            </a:r>
            <a:r>
              <a:rPr lang="ru-RU" sz="2400" dirty="0" smtClean="0"/>
              <a:t>учитель в Древней Греции.</a:t>
            </a:r>
          </a:p>
          <a:p>
            <a:r>
              <a:rPr lang="ru-RU" sz="2400" b="1" dirty="0" err="1" smtClean="0"/>
              <a:t>Пайдейя</a:t>
            </a:r>
            <a:r>
              <a:rPr lang="ru-RU" sz="2400" dirty="0" smtClean="0"/>
              <a:t> (греч. </a:t>
            </a:r>
            <a:r>
              <a:rPr lang="ru-RU" sz="2400" dirty="0" err="1" smtClean="0"/>
              <a:t>παιδεία </a:t>
            </a:r>
            <a:r>
              <a:rPr lang="ru-RU" sz="2400" dirty="0" smtClean="0"/>
              <a:t>формирование ребенка, образование, воспитанность, культура) понятие античной философии, означающее </a:t>
            </a:r>
            <a:r>
              <a:rPr lang="ru-RU" sz="2400" dirty="0" smtClean="0"/>
              <a:t>универсальную образованность</a:t>
            </a:r>
            <a:r>
              <a:rPr lang="ru-RU" sz="2400" dirty="0" smtClean="0"/>
              <a:t> </a:t>
            </a:r>
            <a:endParaRPr lang="ru-RU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786842" cy="4525963"/>
          </a:xfrm>
        </p:spPr>
        <p:txBody>
          <a:bodyPr>
            <a:normAutofit/>
          </a:bodyPr>
          <a:lstStyle/>
          <a:p>
            <a:r>
              <a:rPr lang="ru-RU" sz="2400" dirty="0" err="1" smtClean="0"/>
              <a:t>Схеда</a:t>
            </a:r>
            <a:r>
              <a:rPr lang="ru-RU" sz="2400" dirty="0" smtClean="0"/>
              <a:t> – грамматико-лексикографический разбор </a:t>
            </a:r>
            <a:r>
              <a:rPr lang="ru-RU" sz="2400" dirty="0" smtClean="0"/>
              <a:t>текста</a:t>
            </a:r>
            <a:r>
              <a:rPr lang="ru-RU" sz="2400" dirty="0" smtClean="0"/>
              <a:t> </a:t>
            </a:r>
            <a:r>
              <a:rPr lang="ru-RU" sz="2400" dirty="0" smtClean="0"/>
              <a:t>(«высший </a:t>
            </a:r>
            <a:r>
              <a:rPr lang="ru-RU" sz="2400" dirty="0" smtClean="0"/>
              <a:t>курс </a:t>
            </a:r>
            <a:r>
              <a:rPr lang="ru-RU" sz="2400" dirty="0" smtClean="0"/>
              <a:t>грамотности»).</a:t>
            </a:r>
          </a:p>
          <a:p>
            <a:r>
              <a:rPr lang="ru-RU" sz="2400" dirty="0" err="1" smtClean="0"/>
              <a:t>Магнавра</a:t>
            </a:r>
            <a:r>
              <a:rPr lang="ru-RU" sz="2400" dirty="0" smtClean="0"/>
              <a:t> (Золотая палата) – название высшей школы Константинополя с IX в.</a:t>
            </a:r>
          </a:p>
          <a:p>
            <a:r>
              <a:rPr lang="ru-RU" sz="2400" dirty="0" err="1" smtClean="0"/>
              <a:t>Графис</a:t>
            </a:r>
            <a:r>
              <a:rPr lang="ru-RU" sz="2400" dirty="0" smtClean="0"/>
              <a:t> – писец, особая должность при </a:t>
            </a:r>
            <a:r>
              <a:rPr lang="ru-RU" sz="2400" dirty="0" err="1" smtClean="0"/>
              <a:t>нотарии</a:t>
            </a:r>
            <a:r>
              <a:rPr lang="ru-RU" sz="2400" dirty="0" smtClean="0"/>
              <a:t>, </a:t>
            </a:r>
            <a:r>
              <a:rPr lang="ru-RU" sz="2400" dirty="0" err="1" smtClean="0"/>
              <a:t>тавулларии</a:t>
            </a:r>
            <a:r>
              <a:rPr lang="ru-RU" sz="2400" dirty="0" smtClean="0"/>
              <a:t>, мог быть как </a:t>
            </a:r>
            <a:r>
              <a:rPr lang="ru-RU" sz="2400" dirty="0" smtClean="0"/>
              <a:t>свободным</a:t>
            </a:r>
            <a:r>
              <a:rPr lang="ru-RU" sz="2400" dirty="0" smtClean="0"/>
              <a:t>, так и рабом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Ди́спут</a:t>
            </a:r>
            <a:r>
              <a:rPr lang="ru-RU" sz="2400" dirty="0" smtClean="0"/>
              <a:t> (лат. </a:t>
            </a:r>
            <a:r>
              <a:rPr lang="ru-RU" sz="2400" dirty="0" err="1" smtClean="0"/>
              <a:t>disputatio</a:t>
            </a:r>
            <a:r>
              <a:rPr lang="ru-RU" sz="2400" dirty="0" smtClean="0"/>
              <a:t>) </a:t>
            </a:r>
            <a:r>
              <a:rPr lang="ru-RU" sz="2400" dirty="0" smtClean="0"/>
              <a:t>— формальный </a:t>
            </a:r>
            <a:r>
              <a:rPr lang="ru-RU" sz="2400" dirty="0" smtClean="0"/>
              <a:t>способ ведения спора, проводимого с целью установления богословской или научной истины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1"/>
            <a:ext cx="7467600" cy="3357586"/>
          </a:xfrm>
        </p:spPr>
        <p:txBody>
          <a:bodyPr>
            <a:normAutofit fontScale="77500" lnSpcReduction="20000"/>
          </a:bodyPr>
          <a:lstStyle/>
          <a:p>
            <a:r>
              <a:rPr lang="ru-RU" sz="3100" b="1" dirty="0" smtClean="0"/>
              <a:t>Консулы</a:t>
            </a:r>
            <a:r>
              <a:rPr lang="ru-RU" sz="3100" dirty="0" smtClean="0"/>
              <a:t> </a:t>
            </a:r>
            <a:r>
              <a:rPr lang="ru-RU" sz="3100" b="1" dirty="0" smtClean="0"/>
              <a:t>философии</a:t>
            </a:r>
            <a:r>
              <a:rPr lang="ru-RU" sz="3100" dirty="0" smtClean="0"/>
              <a:t> – те, кто возглавлял различные кафедры</a:t>
            </a:r>
            <a:r>
              <a:rPr lang="ru-RU" sz="3100" dirty="0" smtClean="0"/>
              <a:t>.</a:t>
            </a:r>
          </a:p>
          <a:p>
            <a:endParaRPr lang="ru-RU" sz="3100" dirty="0" smtClean="0"/>
          </a:p>
          <a:p>
            <a:r>
              <a:rPr lang="ru-RU" sz="3100" dirty="0" smtClean="0"/>
              <a:t>Главы риторов – преподаватель </a:t>
            </a:r>
            <a:r>
              <a:rPr lang="ru-RU" sz="3100" b="1" dirty="0" smtClean="0"/>
              <a:t>философии</a:t>
            </a:r>
            <a:r>
              <a:rPr lang="ru-RU" sz="3100" dirty="0" smtClean="0"/>
              <a:t>. </a:t>
            </a:r>
            <a:endParaRPr lang="ru-RU" sz="3100" dirty="0" smtClean="0"/>
          </a:p>
          <a:p>
            <a:endParaRPr lang="ru-RU" sz="3100" dirty="0" smtClean="0"/>
          </a:p>
          <a:p>
            <a:r>
              <a:rPr lang="ru-RU" sz="3100" dirty="0" smtClean="0"/>
              <a:t>Риторика – филологическая дисциплина, изучающая искусство речи, правила построения художественной речи, ораторское искусство, красноречие.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175</TotalTime>
  <Words>601</Words>
  <Application>Microsoft Office PowerPoint</Application>
  <PresentationFormat>Экран (4:3)</PresentationFormat>
  <Paragraphs>100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Техническая</vt:lpstr>
      <vt:lpstr>Воспитание и школа в Византии.</vt:lpstr>
      <vt:lpstr>Византия - наследница знаний греко-римского мира </vt:lpstr>
      <vt:lpstr>Византия - наследница знаний греко-римского мира </vt:lpstr>
      <vt:lpstr>Византия - мост между античной и средневековой образованностью Западной Европы и Руси.</vt:lpstr>
      <vt:lpstr>Система Византийского образования и типы учебных заведений.</vt:lpstr>
      <vt:lpstr>Школы грамоты («пропедиа»)</vt:lpstr>
      <vt:lpstr>Грамматические школы«педиа»</vt:lpstr>
      <vt:lpstr>Высшая школа «Аудиториум»</vt:lpstr>
      <vt:lpstr>Слайд 9</vt:lpstr>
      <vt:lpstr>Слайд 10</vt:lpstr>
      <vt:lpstr>В истории просвещения и педагогической мысли Византии выделяются несколько этапов.</vt:lpstr>
      <vt:lpstr>Первый этап IV–IX вв.</vt:lpstr>
      <vt:lpstr>Второй этап IX–XII вв.</vt:lpstr>
      <vt:lpstr>Третий этап  XIII–XV вв.</vt:lpstr>
      <vt:lpstr>Идеи представителей византийской философско-педагогической мысли: Иоанн Дамаскин</vt:lpstr>
      <vt:lpstr>Фотий (патриарх)</vt:lpstr>
      <vt:lpstr>Михаил Пселл (1018 – ок. 1078 - ок. 1096)</vt:lpstr>
      <vt:lpstr>Термины</vt:lpstr>
      <vt:lpstr>Термины</vt:lpstr>
      <vt:lpstr>Термины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Воспитание и школа в Византии.</dc:title>
  <dc:creator>777</dc:creator>
  <cp:lastModifiedBy>777</cp:lastModifiedBy>
  <cp:revision>18</cp:revision>
  <dcterms:created xsi:type="dcterms:W3CDTF">2021-12-26T21:30:36Z</dcterms:created>
  <dcterms:modified xsi:type="dcterms:W3CDTF">2021-12-27T00:26:14Z</dcterms:modified>
</cp:coreProperties>
</file>