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0"/>
  </p:notesMasterIdLst>
  <p:handoutMasterIdLst>
    <p:handoutMasterId r:id="rId111"/>
  </p:handoutMasterIdLst>
  <p:sldIdLst>
    <p:sldId id="335" r:id="rId2"/>
    <p:sldId id="267" r:id="rId3"/>
    <p:sldId id="274" r:id="rId4"/>
    <p:sldId id="277" r:id="rId5"/>
    <p:sldId id="278" r:id="rId6"/>
    <p:sldId id="389" r:id="rId7"/>
    <p:sldId id="275" r:id="rId8"/>
    <p:sldId id="276" r:id="rId9"/>
    <p:sldId id="355" r:id="rId10"/>
    <p:sldId id="356" r:id="rId11"/>
    <p:sldId id="361" r:id="rId12"/>
    <p:sldId id="357" r:id="rId13"/>
    <p:sldId id="362" r:id="rId14"/>
    <p:sldId id="363" r:id="rId15"/>
    <p:sldId id="388" r:id="rId16"/>
    <p:sldId id="333" r:id="rId17"/>
    <p:sldId id="336" r:id="rId18"/>
    <p:sldId id="374" r:id="rId19"/>
    <p:sldId id="368" r:id="rId20"/>
    <p:sldId id="369" r:id="rId21"/>
    <p:sldId id="370" r:id="rId22"/>
    <p:sldId id="371" r:id="rId23"/>
    <p:sldId id="372" r:id="rId24"/>
    <p:sldId id="373" r:id="rId25"/>
    <p:sldId id="353" r:id="rId26"/>
    <p:sldId id="337" r:id="rId27"/>
    <p:sldId id="343" r:id="rId28"/>
    <p:sldId id="375" r:id="rId29"/>
    <p:sldId id="376" r:id="rId30"/>
    <p:sldId id="377" r:id="rId31"/>
    <p:sldId id="378" r:id="rId32"/>
    <p:sldId id="379" r:id="rId33"/>
    <p:sldId id="380" r:id="rId34"/>
    <p:sldId id="381" r:id="rId35"/>
    <p:sldId id="382" r:id="rId36"/>
    <p:sldId id="383" r:id="rId37"/>
    <p:sldId id="344" r:id="rId38"/>
    <p:sldId id="345" r:id="rId39"/>
    <p:sldId id="346" r:id="rId40"/>
    <p:sldId id="347" r:id="rId41"/>
    <p:sldId id="348" r:id="rId42"/>
    <p:sldId id="397" r:id="rId43"/>
    <p:sldId id="349" r:id="rId44"/>
    <p:sldId id="350" r:id="rId45"/>
    <p:sldId id="351" r:id="rId46"/>
    <p:sldId id="352" r:id="rId47"/>
    <p:sldId id="282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316" r:id="rId58"/>
    <p:sldId id="315" r:id="rId59"/>
    <p:sldId id="317" r:id="rId60"/>
    <p:sldId id="318" r:id="rId61"/>
    <p:sldId id="320" r:id="rId62"/>
    <p:sldId id="319" r:id="rId63"/>
    <p:sldId id="321" r:id="rId64"/>
    <p:sldId id="322" r:id="rId65"/>
    <p:sldId id="323" r:id="rId66"/>
    <p:sldId id="324" r:id="rId67"/>
    <p:sldId id="340" r:id="rId68"/>
    <p:sldId id="405" r:id="rId69"/>
    <p:sldId id="404" r:id="rId70"/>
    <p:sldId id="338" r:id="rId71"/>
    <p:sldId id="339" r:id="rId72"/>
    <p:sldId id="403" r:id="rId73"/>
    <p:sldId id="292" r:id="rId74"/>
    <p:sldId id="291" r:id="rId75"/>
    <p:sldId id="384" r:id="rId76"/>
    <p:sldId id="309" r:id="rId77"/>
    <p:sldId id="310" r:id="rId78"/>
    <p:sldId id="311" r:id="rId79"/>
    <p:sldId id="312" r:id="rId80"/>
    <p:sldId id="386" r:id="rId81"/>
    <p:sldId id="313" r:id="rId82"/>
    <p:sldId id="314" r:id="rId83"/>
    <p:sldId id="342" r:id="rId84"/>
    <p:sldId id="385" r:id="rId85"/>
    <p:sldId id="290" r:id="rId86"/>
    <p:sldId id="289" r:id="rId87"/>
    <p:sldId id="288" r:id="rId88"/>
    <p:sldId id="391" r:id="rId89"/>
    <p:sldId id="287" r:id="rId90"/>
    <p:sldId id="286" r:id="rId91"/>
    <p:sldId id="285" r:id="rId92"/>
    <p:sldId id="392" r:id="rId93"/>
    <p:sldId id="284" r:id="rId94"/>
    <p:sldId id="387" r:id="rId95"/>
    <p:sldId id="390" r:id="rId96"/>
    <p:sldId id="393" r:id="rId97"/>
    <p:sldId id="394" r:id="rId98"/>
    <p:sldId id="395" r:id="rId99"/>
    <p:sldId id="396" r:id="rId100"/>
    <p:sldId id="398" r:id="rId101"/>
    <p:sldId id="399" r:id="rId102"/>
    <p:sldId id="400" r:id="rId103"/>
    <p:sldId id="401" r:id="rId104"/>
    <p:sldId id="402" r:id="rId105"/>
    <p:sldId id="364" r:id="rId106"/>
    <p:sldId id="365" r:id="rId107"/>
    <p:sldId id="366" r:id="rId108"/>
    <p:sldId id="367" r:id="rId10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CFC8"/>
    <a:srgbClr val="CCFF99"/>
    <a:srgbClr val="99CCFF"/>
    <a:srgbClr val="DE3E55"/>
    <a:srgbClr val="ED97A3"/>
    <a:srgbClr val="0000CC"/>
    <a:srgbClr val="96E4F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notesMaster" Target="notesMasters/notesMaster1.xml"/><Relationship Id="rId115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6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 altLang="ru-RU"/>
          </a:p>
        </p:txBody>
      </p:sp>
      <p:sp>
        <p:nvSpPr>
          <p:cNvPr id="152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152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FFBE9D8-A537-44AA-A1DB-03872C2BE0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4243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 altLang="ru-RU"/>
          </a:p>
        </p:txBody>
      </p:sp>
      <p:sp>
        <p:nvSpPr>
          <p:cNvPr id="583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93A06F3-0598-469E-9F33-A29698FA5CD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86110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84B986-6849-4413-BC4C-CE15254C7626}" type="slidenum">
              <a:rPr lang="ru-RU" altLang="ru-RU"/>
              <a:pPr/>
              <a:t>1</a:t>
            </a:fld>
            <a:endParaRPr lang="ru-RU" altLang="ru-RU"/>
          </a:p>
        </p:txBody>
      </p:sp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38232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0FE2BC-46B9-4A99-9A42-A38800CD4B00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15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78522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426C3E-5526-432D-87AC-6E40A52F19B1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2518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BF7FA0-DC6B-4FB7-946D-7AB34C26DC0E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244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97F8A1-FF6F-4D5A-8E73-7A8A137CB110}" type="slidenum">
              <a:rPr lang="ru-RU" altLang="ru-RU"/>
              <a:pPr/>
              <a:t>5</a:t>
            </a:fld>
            <a:endParaRPr lang="ru-RU" altLang="ru-RU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331489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613E3F-A7D4-4AFE-94BB-DCD624D10290}" type="slidenum">
              <a:rPr lang="ru-RU" altLang="ru-RU"/>
              <a:pPr/>
              <a:t>6</a:t>
            </a:fld>
            <a:endParaRPr lang="ru-RU" altLang="ru-RU"/>
          </a:p>
        </p:txBody>
      </p:sp>
      <p:sp>
        <p:nvSpPr>
          <p:cNvPr id="258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80864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8BA6EC-6C0A-47EC-A085-2222E3384B95}" type="slidenum">
              <a:rPr lang="ru-RU" altLang="ru-RU"/>
              <a:pPr/>
              <a:t>7</a:t>
            </a:fld>
            <a:endParaRPr lang="ru-RU" altLang="ru-RU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5122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0F854B-9FF5-46B9-A58B-7461032770FF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159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1945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16EFAC-834D-40CF-AFE2-86F1760664DA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160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1949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A1F5E6-1F8E-4CFC-A861-3559ABD10725}" type="slidenum">
              <a:rPr lang="ru-RU" altLang="ru-RU"/>
              <a:pPr/>
              <a:t>10</a:t>
            </a:fld>
            <a:endParaRPr lang="ru-RU" altLang="ru-RU"/>
          </a:p>
        </p:txBody>
      </p:sp>
      <p:sp>
        <p:nvSpPr>
          <p:cNvPr id="16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3227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B9197D-7844-4EBC-8C51-5519C6B6C7B9}" type="slidenum">
              <a:rPr lang="ru-RU" altLang="ru-RU"/>
              <a:pPr/>
              <a:t>11</a:t>
            </a:fld>
            <a:endParaRPr lang="ru-RU" altLang="ru-RU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2899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654DB4-D3BF-4647-B502-1D0D22E3A98E}" type="slidenum">
              <a:rPr lang="ru-RU" altLang="ru-RU"/>
              <a:pPr/>
              <a:t>12</a:t>
            </a:fld>
            <a:endParaRPr lang="ru-RU" altLang="ru-RU"/>
          </a:p>
        </p:txBody>
      </p:sp>
      <p:sp>
        <p:nvSpPr>
          <p:cNvPr id="16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49534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4A91D4-3E96-4B84-B9D5-E9DA9094A2DD}" type="slidenum">
              <a:rPr lang="ru-RU" altLang="ru-RU"/>
              <a:pPr/>
              <a:t>13</a:t>
            </a:fld>
            <a:endParaRPr lang="ru-RU" altLang="ru-RU"/>
          </a:p>
        </p:txBody>
      </p:sp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33635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C147FD-2C99-45E7-B7DF-63882A2523B0}" type="slidenum">
              <a:rPr lang="ru-RU" altLang="ru-RU"/>
              <a:pPr/>
              <a:t>14</a:t>
            </a:fld>
            <a:endParaRPr lang="ru-RU" altLang="ru-RU"/>
          </a:p>
        </p:txBody>
      </p:sp>
      <p:sp>
        <p:nvSpPr>
          <p:cNvPr id="165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67479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C6C584-2AB9-400E-B36A-D33B92047639}" type="slidenum">
              <a:rPr lang="ru-RU" altLang="ru-RU"/>
              <a:pPr/>
              <a:t>15</a:t>
            </a:fld>
            <a:endParaRPr lang="ru-RU" altLang="ru-RU"/>
          </a:p>
        </p:txBody>
      </p:sp>
      <p:sp>
        <p:nvSpPr>
          <p:cNvPr id="25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3272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81A85E-515E-40A3-A491-FC61DF87DF0D}" type="slidenum">
              <a:rPr lang="ru-RU" altLang="ru-RU"/>
              <a:pPr/>
              <a:t>16</a:t>
            </a:fld>
            <a:endParaRPr lang="ru-RU" altLang="ru-RU"/>
          </a:p>
        </p:txBody>
      </p:sp>
      <p:sp>
        <p:nvSpPr>
          <p:cNvPr id="97282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ln/>
        </p:spPr>
      </p:sp>
      <p:sp>
        <p:nvSpPr>
          <p:cNvPr id="97283" name="Rectangle 3"/>
          <p:cNvSpPr txBox="1">
            <a:spLocks noGrp="1" noChangeArrowheads="1"/>
          </p:cNvSpPr>
          <p:nvPr>
            <p:ph type="body" idx="1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1515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357F45-DEFD-42F1-B31C-3F7CA1C45DC1}" type="slidenum">
              <a:rPr lang="ru-RU" altLang="ru-RU"/>
              <a:pPr/>
              <a:t>17</a:t>
            </a:fld>
            <a:endParaRPr lang="ru-RU" altLang="ru-RU"/>
          </a:p>
        </p:txBody>
      </p:sp>
      <p:sp>
        <p:nvSpPr>
          <p:cNvPr id="166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7274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F9DD44-5C47-41C3-B508-06D1BA74AEE3}" type="slidenum">
              <a:rPr lang="ru-RU" altLang="ru-RU"/>
              <a:pPr/>
              <a:t>18</a:t>
            </a:fld>
            <a:endParaRPr lang="ru-RU" altLang="ru-RU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294553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95B435-121E-4CE2-A5E6-D17C31CE8F2A}" type="slidenum">
              <a:rPr lang="ru-RU" altLang="ru-RU"/>
              <a:pPr/>
              <a:t>19</a:t>
            </a:fld>
            <a:endParaRPr lang="ru-RU" altLang="ru-RU"/>
          </a:p>
        </p:txBody>
      </p:sp>
      <p:sp>
        <p:nvSpPr>
          <p:cNvPr id="168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911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328FF7-B4F4-4F4D-BAAD-F6819A98F5E9}" type="slidenum">
              <a:rPr lang="ru-RU" altLang="ru-RU"/>
              <a:pPr/>
              <a:t>20</a:t>
            </a:fld>
            <a:endParaRPr lang="ru-RU" altLang="ru-RU"/>
          </a:p>
        </p:txBody>
      </p:sp>
      <p:sp>
        <p:nvSpPr>
          <p:cNvPr id="169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59979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315D18-FAAB-442E-AEB9-71EB1488C9F0}" type="slidenum">
              <a:rPr lang="ru-RU" altLang="ru-RU"/>
              <a:pPr/>
              <a:t>21</a:t>
            </a:fld>
            <a:endParaRPr lang="ru-RU" altLang="ru-RU"/>
          </a:p>
        </p:txBody>
      </p:sp>
      <p:sp>
        <p:nvSpPr>
          <p:cNvPr id="171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1045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38DEDA-C534-4F93-9613-3E1D1AA13A3D}" type="slidenum">
              <a:rPr lang="ru-RU" altLang="ru-RU"/>
              <a:pPr/>
              <a:t>22</a:t>
            </a:fld>
            <a:endParaRPr lang="ru-RU" altLang="ru-RU"/>
          </a:p>
        </p:txBody>
      </p:sp>
      <p:sp>
        <p:nvSpPr>
          <p:cNvPr id="172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48364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DAF2CB-4582-47A1-B2C2-74A36AE583E0}" type="slidenum">
              <a:rPr lang="ru-RU" altLang="ru-RU"/>
              <a:pPr/>
              <a:t>23</a:t>
            </a:fld>
            <a:endParaRPr lang="ru-RU" altLang="ru-RU"/>
          </a:p>
        </p:txBody>
      </p:sp>
      <p:sp>
        <p:nvSpPr>
          <p:cNvPr id="173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6596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F708C2-5864-42D8-BB63-4E1A4F5EC469}" type="slidenum">
              <a:rPr lang="ru-RU" altLang="ru-RU"/>
              <a:pPr/>
              <a:t>24</a:t>
            </a:fld>
            <a:endParaRPr lang="ru-RU" altLang="ru-RU"/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59747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042566-B738-473D-9D02-12343E25D0A1}" type="slidenum">
              <a:rPr lang="ru-RU" altLang="ru-RU"/>
              <a:pPr/>
              <a:t>25</a:t>
            </a:fld>
            <a:endParaRPr lang="ru-RU" altLang="ru-RU"/>
          </a:p>
        </p:txBody>
      </p:sp>
      <p:sp>
        <p:nvSpPr>
          <p:cNvPr id="17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796083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A87A5C-AD5A-4EA2-B43E-0D428AD3F6EB}" type="slidenum">
              <a:rPr lang="ru-RU" altLang="ru-RU"/>
              <a:pPr/>
              <a:t>26</a:t>
            </a:fld>
            <a:endParaRPr lang="ru-RU" altLang="ru-RU"/>
          </a:p>
        </p:txBody>
      </p:sp>
      <p:sp>
        <p:nvSpPr>
          <p:cNvPr id="176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875179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DCFD2E-483C-4D0B-A8F0-9CC3772BAE59}" type="slidenum">
              <a:rPr lang="ru-RU" altLang="ru-RU"/>
              <a:pPr/>
              <a:t>27</a:t>
            </a:fld>
            <a:endParaRPr lang="ru-RU" altLang="ru-RU"/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42779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DF5859-BD4D-4FC5-9CB1-334D2EF9CE65}" type="slidenum">
              <a:rPr lang="ru-RU" altLang="ru-RU"/>
              <a:pPr/>
              <a:t>28</a:t>
            </a:fld>
            <a:endParaRPr lang="ru-RU" altLang="ru-RU"/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044507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168499-B4BE-408E-8C35-4B8289DA28AC}" type="slidenum">
              <a:rPr lang="ru-RU" altLang="ru-RU"/>
              <a:pPr/>
              <a:t>29</a:t>
            </a:fld>
            <a:endParaRPr lang="ru-RU" altLang="ru-RU"/>
          </a:p>
        </p:txBody>
      </p:sp>
      <p:sp>
        <p:nvSpPr>
          <p:cNvPr id="179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85235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1334FE-C5C4-4F7A-8F52-7278FA39E673}" type="slidenum">
              <a:rPr lang="ru-RU" altLang="ru-RU"/>
              <a:pPr/>
              <a:t>30</a:t>
            </a:fld>
            <a:endParaRPr lang="ru-RU" altLang="ru-RU"/>
          </a:p>
        </p:txBody>
      </p:sp>
      <p:sp>
        <p:nvSpPr>
          <p:cNvPr id="180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1457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07FF4D-A1E3-4E26-96C3-425C5DC193CD}" type="slidenum">
              <a:rPr lang="ru-RU" altLang="ru-RU"/>
              <a:pPr/>
              <a:t>31</a:t>
            </a:fld>
            <a:endParaRPr lang="ru-RU" altLang="ru-RU"/>
          </a:p>
        </p:txBody>
      </p:sp>
      <p:sp>
        <p:nvSpPr>
          <p:cNvPr id="18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170198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A52423-FC71-4DA5-9015-2094C365D29E}" type="slidenum">
              <a:rPr lang="ru-RU" altLang="ru-RU"/>
              <a:pPr/>
              <a:t>32</a:t>
            </a:fld>
            <a:endParaRPr lang="ru-RU" altLang="ru-RU"/>
          </a:p>
        </p:txBody>
      </p:sp>
      <p:sp>
        <p:nvSpPr>
          <p:cNvPr id="182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733845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64858C-AEE3-4656-91E8-B52266119712}" type="slidenum">
              <a:rPr lang="ru-RU" altLang="ru-RU"/>
              <a:pPr/>
              <a:t>33</a:t>
            </a:fld>
            <a:endParaRPr lang="ru-RU" altLang="ru-RU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40780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AFB1DC-EED0-42CC-A4D8-4870FFD5334D}" type="slidenum">
              <a:rPr lang="ru-RU" altLang="ru-RU"/>
              <a:pPr/>
              <a:t>34</a:t>
            </a:fld>
            <a:endParaRPr lang="ru-RU" altLang="ru-RU"/>
          </a:p>
        </p:txBody>
      </p:sp>
      <p:sp>
        <p:nvSpPr>
          <p:cNvPr id="184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805120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A06CC6-1EBB-4BB6-86D2-A276F5C79852}" type="slidenum">
              <a:rPr lang="ru-RU" altLang="ru-RU"/>
              <a:pPr/>
              <a:t>35</a:t>
            </a:fld>
            <a:endParaRPr lang="ru-RU" alt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30370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D6253D-B131-435A-A7D9-C179DB396195}" type="slidenum">
              <a:rPr lang="ru-RU" altLang="ru-RU"/>
              <a:pPr/>
              <a:t>36</a:t>
            </a:fld>
            <a:endParaRPr lang="ru-RU" altLang="ru-RU"/>
          </a:p>
        </p:txBody>
      </p:sp>
      <p:sp>
        <p:nvSpPr>
          <p:cNvPr id="186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41229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40BAFC-7E4E-4515-A3E8-7D8A89BED3C1}" type="slidenum">
              <a:rPr lang="ru-RU" altLang="ru-RU"/>
              <a:pPr/>
              <a:t>37</a:t>
            </a:fld>
            <a:endParaRPr lang="ru-RU" altLang="ru-RU"/>
          </a:p>
        </p:txBody>
      </p:sp>
      <p:sp>
        <p:nvSpPr>
          <p:cNvPr id="187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79541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B1634A-BD13-4406-852A-1E8457C08C4E}" type="slidenum">
              <a:rPr lang="ru-RU" altLang="ru-RU"/>
              <a:pPr/>
              <a:t>38</a:t>
            </a:fld>
            <a:endParaRPr lang="ru-RU" altLang="ru-RU"/>
          </a:p>
        </p:txBody>
      </p:sp>
      <p:sp>
        <p:nvSpPr>
          <p:cNvPr id="188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950633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B251A4-8C9B-4B2F-8F69-0985EFF06CD0}" type="slidenum">
              <a:rPr lang="ru-RU" altLang="ru-RU"/>
              <a:pPr/>
              <a:t>39</a:t>
            </a:fld>
            <a:endParaRPr lang="ru-RU" altLang="ru-RU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6416525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C0F427-6EFD-41F2-95B2-0DE91A1EA96A}" type="slidenum">
              <a:rPr lang="ru-RU" altLang="ru-RU"/>
              <a:pPr/>
              <a:t>40</a:t>
            </a:fld>
            <a:endParaRPr lang="ru-RU" altLang="ru-RU"/>
          </a:p>
        </p:txBody>
      </p:sp>
      <p:sp>
        <p:nvSpPr>
          <p:cNvPr id="19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389236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A2246B-8ACD-4668-9348-45A4B670B81E}" type="slidenum">
              <a:rPr lang="ru-RU" altLang="ru-RU"/>
              <a:pPr/>
              <a:t>41</a:t>
            </a:fld>
            <a:endParaRPr lang="ru-RU" altLang="ru-RU"/>
          </a:p>
        </p:txBody>
      </p:sp>
      <p:sp>
        <p:nvSpPr>
          <p:cNvPr id="19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26869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8AA7FD-BE3D-4A60-B4B1-ADD8D0F4A846}" type="slidenum">
              <a:rPr lang="ru-RU" altLang="ru-RU"/>
              <a:pPr/>
              <a:t>42</a:t>
            </a:fld>
            <a:endParaRPr lang="ru-RU" altLang="ru-RU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069443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8B2472-71B0-4A07-AA44-5110471C1D7C}" type="slidenum">
              <a:rPr lang="ru-RU" altLang="ru-RU"/>
              <a:pPr/>
              <a:t>43</a:t>
            </a:fld>
            <a:endParaRPr lang="ru-RU" altLang="ru-RU"/>
          </a:p>
        </p:txBody>
      </p:sp>
      <p:sp>
        <p:nvSpPr>
          <p:cNvPr id="192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593555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44FB39-6711-489D-83D0-31D5C1373168}" type="slidenum">
              <a:rPr lang="ru-RU" altLang="ru-RU"/>
              <a:pPr/>
              <a:t>44</a:t>
            </a:fld>
            <a:endParaRPr lang="ru-RU" altLang="ru-RU"/>
          </a:p>
        </p:txBody>
      </p:sp>
      <p:sp>
        <p:nvSpPr>
          <p:cNvPr id="193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62663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38FFFA-005A-4FB4-83A9-CFE0EFC5171B}" type="slidenum">
              <a:rPr lang="ru-RU" altLang="ru-RU"/>
              <a:pPr/>
              <a:t>45</a:t>
            </a:fld>
            <a:endParaRPr lang="ru-RU" altLang="ru-RU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368234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11F44F-BE25-4B42-9CA7-8CB3AF4466F0}" type="slidenum">
              <a:rPr lang="ru-RU" altLang="ru-RU"/>
              <a:pPr/>
              <a:t>46</a:t>
            </a:fld>
            <a:endParaRPr lang="ru-RU" altLang="ru-RU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497044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5A9619-8A96-47A7-BBE5-E18438DC4C0F}" type="slidenum">
              <a:rPr lang="ru-RU" altLang="ru-RU"/>
              <a:pPr/>
              <a:t>47</a:t>
            </a:fld>
            <a:endParaRPr lang="ru-RU" altLang="ru-RU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6869526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B8D4F0-84C7-46E4-9F18-9B6ECBAEBE50}" type="slidenum">
              <a:rPr lang="ru-RU" altLang="ru-RU"/>
              <a:pPr/>
              <a:t>48</a:t>
            </a:fld>
            <a:endParaRPr lang="ru-RU" altLang="ru-RU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322967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E09C7D-9644-467E-913A-B139D5F52F5F}" type="slidenum">
              <a:rPr lang="ru-RU" altLang="ru-RU"/>
              <a:pPr/>
              <a:t>49</a:t>
            </a:fld>
            <a:endParaRPr lang="ru-RU" altLang="ru-RU"/>
          </a:p>
        </p:txBody>
      </p:sp>
      <p:sp>
        <p:nvSpPr>
          <p:cNvPr id="198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937763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CFD8FA-1775-4592-A94A-3B3D2EE8A88C}" type="slidenum">
              <a:rPr lang="ru-RU" altLang="ru-RU"/>
              <a:pPr/>
              <a:t>50</a:t>
            </a:fld>
            <a:endParaRPr lang="ru-RU" altLang="ru-RU"/>
          </a:p>
        </p:txBody>
      </p:sp>
      <p:sp>
        <p:nvSpPr>
          <p:cNvPr id="19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4261717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B5B6B9-7125-4AE6-89E9-1158FB7A3A88}" type="slidenum">
              <a:rPr lang="ru-RU" altLang="ru-RU"/>
              <a:pPr/>
              <a:t>51</a:t>
            </a:fld>
            <a:endParaRPr lang="ru-RU" altLang="ru-RU"/>
          </a:p>
        </p:txBody>
      </p:sp>
      <p:sp>
        <p:nvSpPr>
          <p:cNvPr id="200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847187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E86B97-19AB-495A-99F8-7F53330D4E49}" type="slidenum">
              <a:rPr lang="ru-RU" altLang="ru-RU"/>
              <a:pPr/>
              <a:t>52</a:t>
            </a:fld>
            <a:endParaRPr lang="ru-RU" altLang="ru-RU"/>
          </a:p>
        </p:txBody>
      </p:sp>
      <p:sp>
        <p:nvSpPr>
          <p:cNvPr id="20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1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190536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C3463B-0C8D-4A71-A4A6-171B7252B335}" type="slidenum">
              <a:rPr lang="ru-RU" altLang="ru-RU"/>
              <a:pPr/>
              <a:t>53</a:t>
            </a:fld>
            <a:endParaRPr lang="ru-RU" altLang="ru-RU"/>
          </a:p>
        </p:txBody>
      </p:sp>
      <p:sp>
        <p:nvSpPr>
          <p:cNvPr id="202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1626409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1D861C-CE35-40DC-B5C6-1EEC8BEE6A38}" type="slidenum">
              <a:rPr lang="ru-RU" altLang="ru-RU"/>
              <a:pPr/>
              <a:t>54</a:t>
            </a:fld>
            <a:endParaRPr lang="ru-RU" altLang="ru-RU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/>
              <a:t>т</a:t>
            </a:r>
          </a:p>
        </p:txBody>
      </p:sp>
    </p:spTree>
    <p:extLst>
      <p:ext uri="{BB962C8B-B14F-4D97-AF65-F5344CB8AC3E}">
        <p14:creationId xmlns:p14="http://schemas.microsoft.com/office/powerpoint/2010/main" val="2046671052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7464EE-71D1-4A45-95A8-B8F998416AF6}" type="slidenum">
              <a:rPr lang="ru-RU" altLang="ru-RU"/>
              <a:pPr/>
              <a:t>55</a:t>
            </a:fld>
            <a:endParaRPr lang="ru-RU" altLang="ru-RU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/>
              <a:t>т</a:t>
            </a:r>
          </a:p>
        </p:txBody>
      </p:sp>
    </p:spTree>
    <p:extLst>
      <p:ext uri="{BB962C8B-B14F-4D97-AF65-F5344CB8AC3E}">
        <p14:creationId xmlns:p14="http://schemas.microsoft.com/office/powerpoint/2010/main" val="184524581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591516-47E7-4FF6-A93E-1DA4EFF2B33D}" type="slidenum">
              <a:rPr lang="ru-RU" altLang="ru-RU"/>
              <a:pPr/>
              <a:t>56</a:t>
            </a:fld>
            <a:endParaRPr lang="ru-RU" altLang="ru-RU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/>
              <a:t>т</a:t>
            </a:r>
          </a:p>
        </p:txBody>
      </p:sp>
    </p:spTree>
    <p:extLst>
      <p:ext uri="{BB962C8B-B14F-4D97-AF65-F5344CB8AC3E}">
        <p14:creationId xmlns:p14="http://schemas.microsoft.com/office/powerpoint/2010/main" val="255291231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9C36E2-D8BF-4D6D-8E1B-EE8A28E009AB}" type="slidenum">
              <a:rPr lang="ru-RU" altLang="ru-RU"/>
              <a:pPr/>
              <a:t>57</a:t>
            </a:fld>
            <a:endParaRPr lang="ru-RU" altLang="ru-RU"/>
          </a:p>
        </p:txBody>
      </p:sp>
      <p:sp>
        <p:nvSpPr>
          <p:cNvPr id="203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938121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310AEF-847D-42BD-93C6-C682B91310B4}" type="slidenum">
              <a:rPr lang="ru-RU" altLang="ru-RU"/>
              <a:pPr/>
              <a:t>58</a:t>
            </a:fld>
            <a:endParaRPr lang="ru-RU" altLang="ru-RU"/>
          </a:p>
        </p:txBody>
      </p:sp>
      <p:sp>
        <p:nvSpPr>
          <p:cNvPr id="20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153235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F43242-0653-4796-BBA4-4AD03A812FB3}" type="slidenum">
              <a:rPr lang="ru-RU" altLang="ru-RU"/>
              <a:pPr/>
              <a:t>59</a:t>
            </a:fld>
            <a:endParaRPr lang="ru-RU" altLang="ru-RU"/>
          </a:p>
        </p:txBody>
      </p:sp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922000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1C7382-8C96-4659-8A1D-0D75E6DA80E3}" type="slidenum">
              <a:rPr lang="ru-RU" altLang="ru-RU"/>
              <a:pPr/>
              <a:t>60</a:t>
            </a:fld>
            <a:endParaRPr lang="ru-RU" altLang="ru-RU"/>
          </a:p>
        </p:txBody>
      </p:sp>
      <p:sp>
        <p:nvSpPr>
          <p:cNvPr id="206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07894895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452841-12AD-43D5-AE38-9A05E90B4AB9}" type="slidenum">
              <a:rPr lang="ru-RU" altLang="ru-RU"/>
              <a:pPr/>
              <a:t>61</a:t>
            </a:fld>
            <a:endParaRPr lang="ru-RU" altLang="ru-RU"/>
          </a:p>
        </p:txBody>
      </p:sp>
      <p:sp>
        <p:nvSpPr>
          <p:cNvPr id="20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107373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483288-3019-4BCE-9057-9E8FA0D66C86}" type="slidenum">
              <a:rPr lang="ru-RU" altLang="ru-RU"/>
              <a:pPr/>
              <a:t>62</a:t>
            </a:fld>
            <a:endParaRPr lang="ru-RU" altLang="ru-RU"/>
          </a:p>
        </p:txBody>
      </p:sp>
      <p:sp>
        <p:nvSpPr>
          <p:cNvPr id="208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5526576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FF777F-895E-4934-95BE-26387EB6E830}" type="slidenum">
              <a:rPr lang="ru-RU" altLang="ru-RU"/>
              <a:pPr/>
              <a:t>63</a:t>
            </a:fld>
            <a:endParaRPr lang="ru-RU" altLang="ru-RU"/>
          </a:p>
        </p:txBody>
      </p:sp>
      <p:sp>
        <p:nvSpPr>
          <p:cNvPr id="209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110933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B7D9F7-F0FA-46C0-9994-21AF952134E8}" type="slidenum">
              <a:rPr lang="ru-RU" altLang="ru-RU"/>
              <a:pPr/>
              <a:t>64</a:t>
            </a:fld>
            <a:endParaRPr lang="ru-RU" altLang="ru-RU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5907439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4DF41F-76BB-42E5-947F-AA21B5F1912D}" type="slidenum">
              <a:rPr lang="ru-RU" altLang="ru-RU"/>
              <a:pPr/>
              <a:t>65</a:t>
            </a:fld>
            <a:endParaRPr lang="ru-RU" altLang="ru-RU"/>
          </a:p>
        </p:txBody>
      </p:sp>
      <p:sp>
        <p:nvSpPr>
          <p:cNvPr id="21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642895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6697BB-DDA9-4C57-B47F-2E5CD4EC53BF}" type="slidenum">
              <a:rPr lang="ru-RU" altLang="ru-RU"/>
              <a:pPr/>
              <a:t>66</a:t>
            </a:fld>
            <a:endParaRPr lang="ru-RU" altLang="ru-RU"/>
          </a:p>
        </p:txBody>
      </p:sp>
      <p:sp>
        <p:nvSpPr>
          <p:cNvPr id="21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9020792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CCBD40-3696-4B45-94A6-3D1FC8AF0130}" type="slidenum">
              <a:rPr lang="ru-RU" altLang="ru-RU"/>
              <a:pPr/>
              <a:t>67</a:t>
            </a:fld>
            <a:endParaRPr lang="ru-RU" altLang="ru-RU"/>
          </a:p>
        </p:txBody>
      </p:sp>
      <p:sp>
        <p:nvSpPr>
          <p:cNvPr id="21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83155383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D7BC47-E2EC-4AD9-ADBD-F9C570772924}" type="slidenum">
              <a:rPr lang="ru-RU" altLang="ru-RU"/>
              <a:pPr/>
              <a:t>70</a:t>
            </a:fld>
            <a:endParaRPr lang="ru-RU" altLang="ru-RU"/>
          </a:p>
        </p:txBody>
      </p:sp>
      <p:sp>
        <p:nvSpPr>
          <p:cNvPr id="21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08674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763892-8156-4205-BCEC-1194723BB76F}" type="slidenum">
              <a:rPr lang="ru-RU" altLang="ru-RU"/>
              <a:pPr/>
              <a:t>71</a:t>
            </a:fld>
            <a:endParaRPr lang="ru-RU" altLang="ru-RU"/>
          </a:p>
        </p:txBody>
      </p:sp>
      <p:sp>
        <p:nvSpPr>
          <p:cNvPr id="21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4727025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1B51C1-6C4A-4493-9253-BB31F84948B4}" type="slidenum">
              <a:rPr lang="ru-RU" altLang="ru-RU"/>
              <a:pPr/>
              <a:t>72</a:t>
            </a:fld>
            <a:endParaRPr lang="ru-RU" altLang="ru-RU"/>
          </a:p>
        </p:txBody>
      </p:sp>
      <p:sp>
        <p:nvSpPr>
          <p:cNvPr id="243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864563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AE4872-9AAC-4DF3-9765-F0B4370AC41F}" type="slidenum">
              <a:rPr lang="ru-RU" altLang="ru-RU"/>
              <a:pPr/>
              <a:t>73</a:t>
            </a:fld>
            <a:endParaRPr lang="ru-RU" altLang="ru-RU"/>
          </a:p>
        </p:txBody>
      </p:sp>
      <p:sp>
        <p:nvSpPr>
          <p:cNvPr id="227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5098863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FE294A-DC7A-4838-A995-684BAB38E466}" type="slidenum">
              <a:rPr lang="ru-RU" altLang="ru-RU"/>
              <a:pPr/>
              <a:t>74</a:t>
            </a:fld>
            <a:endParaRPr lang="ru-RU" altLang="ru-RU"/>
          </a:p>
        </p:txBody>
      </p:sp>
      <p:sp>
        <p:nvSpPr>
          <p:cNvPr id="228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4182004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54E9DE-B1CF-4020-B300-4FCF35E96540}" type="slidenum">
              <a:rPr lang="ru-RU" altLang="ru-RU"/>
              <a:pPr/>
              <a:t>75</a:t>
            </a:fld>
            <a:endParaRPr lang="ru-RU" altLang="ru-RU"/>
          </a:p>
        </p:txBody>
      </p:sp>
      <p:sp>
        <p:nvSpPr>
          <p:cNvPr id="260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7158990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9B2BA3-49C8-4C7D-9624-76BFE16D34A2}" type="slidenum">
              <a:rPr lang="ru-RU" altLang="ru-RU"/>
              <a:pPr/>
              <a:t>76</a:t>
            </a:fld>
            <a:endParaRPr lang="ru-RU" altLang="ru-RU"/>
          </a:p>
        </p:txBody>
      </p:sp>
      <p:sp>
        <p:nvSpPr>
          <p:cNvPr id="229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8791641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D418A7-B5E3-4111-935D-683AEE78B8C6}" type="slidenum">
              <a:rPr lang="ru-RU" altLang="ru-RU"/>
              <a:pPr/>
              <a:t>77</a:t>
            </a:fld>
            <a:endParaRPr lang="ru-RU" altLang="ru-RU"/>
          </a:p>
        </p:txBody>
      </p:sp>
      <p:sp>
        <p:nvSpPr>
          <p:cNvPr id="230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4289503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225119-3DD4-4485-97FA-71EAD536AAD6}" type="slidenum">
              <a:rPr lang="ru-RU" altLang="ru-RU"/>
              <a:pPr/>
              <a:t>78</a:t>
            </a:fld>
            <a:endParaRPr lang="ru-RU" altLang="ru-RU"/>
          </a:p>
        </p:txBody>
      </p:sp>
      <p:sp>
        <p:nvSpPr>
          <p:cNvPr id="231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3647819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A51239-5EC8-4F28-AB34-6420DB025DD5}" type="slidenum">
              <a:rPr lang="ru-RU" altLang="ru-RU"/>
              <a:pPr/>
              <a:t>79</a:t>
            </a:fld>
            <a:endParaRPr lang="ru-RU" altLang="ru-RU"/>
          </a:p>
        </p:txBody>
      </p:sp>
      <p:sp>
        <p:nvSpPr>
          <p:cNvPr id="232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9115343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06F726-E258-4961-B82F-5A7EFDBA6B79}" type="slidenum">
              <a:rPr lang="ru-RU" altLang="ru-RU"/>
              <a:pPr/>
              <a:t>80</a:t>
            </a:fld>
            <a:endParaRPr lang="ru-RU" altLang="ru-RU"/>
          </a:p>
        </p:txBody>
      </p:sp>
      <p:sp>
        <p:nvSpPr>
          <p:cNvPr id="261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1740024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42D01D-2631-4D73-85C2-54433A21EEA0}" type="slidenum">
              <a:rPr lang="ru-RU" altLang="ru-RU"/>
              <a:pPr/>
              <a:t>81</a:t>
            </a:fld>
            <a:endParaRPr lang="ru-RU" altLang="ru-RU"/>
          </a:p>
        </p:txBody>
      </p:sp>
      <p:sp>
        <p:nvSpPr>
          <p:cNvPr id="233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2654521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D18693-D53C-41BE-9F77-D5D5BF508C54}" type="slidenum">
              <a:rPr lang="ru-RU" altLang="ru-RU"/>
              <a:pPr/>
              <a:t>82</a:t>
            </a:fld>
            <a:endParaRPr lang="ru-RU" altLang="ru-RU"/>
          </a:p>
        </p:txBody>
      </p:sp>
      <p:sp>
        <p:nvSpPr>
          <p:cNvPr id="234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24883520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82F95F-0791-41D5-9D22-8A8916F6574D}" type="slidenum">
              <a:rPr lang="ru-RU" altLang="ru-RU"/>
              <a:pPr/>
              <a:t>83</a:t>
            </a:fld>
            <a:endParaRPr lang="ru-RU" altLang="ru-RU"/>
          </a:p>
        </p:txBody>
      </p:sp>
      <p:sp>
        <p:nvSpPr>
          <p:cNvPr id="235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7349132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E3B09D-7DA5-40FE-AC27-AD98B1A7EA56}" type="slidenum">
              <a:rPr lang="ru-RU" altLang="ru-RU"/>
              <a:pPr/>
              <a:t>84</a:t>
            </a:fld>
            <a:endParaRPr lang="ru-RU" altLang="ru-RU"/>
          </a:p>
        </p:txBody>
      </p:sp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2284830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926013-2075-41EE-B924-4999D273F1F0}" type="slidenum">
              <a:rPr lang="ru-RU" altLang="ru-RU"/>
              <a:pPr/>
              <a:t>85</a:t>
            </a:fld>
            <a:endParaRPr lang="ru-RU" altLang="ru-RU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8262084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C173EA-0EE0-4D3E-AAD8-A8587101611B}" type="slidenum">
              <a:rPr lang="ru-RU" altLang="ru-RU"/>
              <a:pPr/>
              <a:t>86</a:t>
            </a:fld>
            <a:endParaRPr lang="ru-RU" altLang="ru-RU"/>
          </a:p>
        </p:txBody>
      </p:sp>
      <p:sp>
        <p:nvSpPr>
          <p:cNvPr id="237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7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4593466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F5178D-4925-49C4-B49D-7FA149F534C3}" type="slidenum">
              <a:rPr lang="ru-RU" altLang="ru-RU"/>
              <a:pPr/>
              <a:t>87</a:t>
            </a:fld>
            <a:endParaRPr lang="ru-RU" altLang="ru-RU"/>
          </a:p>
        </p:txBody>
      </p:sp>
      <p:sp>
        <p:nvSpPr>
          <p:cNvPr id="23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30698055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111AD8-7DFA-4F0D-BF26-7756DF3DC054}" type="slidenum">
              <a:rPr lang="ru-RU" altLang="ru-RU"/>
              <a:pPr/>
              <a:t>88</a:t>
            </a:fld>
            <a:endParaRPr lang="ru-RU" altLang="ru-RU"/>
          </a:p>
        </p:txBody>
      </p:sp>
      <p:sp>
        <p:nvSpPr>
          <p:cNvPr id="26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1749873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214B47-D20C-493E-9170-5BA223559283}" type="slidenum">
              <a:rPr lang="ru-RU" altLang="ru-RU"/>
              <a:pPr/>
              <a:t>89</a:t>
            </a:fld>
            <a:endParaRPr lang="ru-RU" altLang="ru-RU"/>
          </a:p>
        </p:txBody>
      </p:sp>
      <p:sp>
        <p:nvSpPr>
          <p:cNvPr id="239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5583613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B02179-EA15-4564-ACA3-B3B7C428FD1C}" type="slidenum">
              <a:rPr lang="ru-RU" altLang="ru-RU"/>
              <a:pPr/>
              <a:t>90</a:t>
            </a:fld>
            <a:endParaRPr lang="ru-RU" altLang="ru-RU"/>
          </a:p>
        </p:txBody>
      </p:sp>
      <p:sp>
        <p:nvSpPr>
          <p:cNvPr id="24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71002501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3486EF-7F40-48D7-9B32-331997A5409A}" type="slidenum">
              <a:rPr lang="ru-RU" altLang="ru-RU"/>
              <a:pPr/>
              <a:t>91</a:t>
            </a:fld>
            <a:endParaRPr lang="ru-RU" altLang="ru-RU"/>
          </a:p>
        </p:txBody>
      </p:sp>
      <p:sp>
        <p:nvSpPr>
          <p:cNvPr id="241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8859420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1FC67C-D897-4446-A439-990EF25093BE}" type="slidenum">
              <a:rPr lang="ru-RU" altLang="ru-RU"/>
              <a:pPr/>
              <a:t>92</a:t>
            </a:fld>
            <a:endParaRPr lang="ru-RU" altLang="ru-RU"/>
          </a:p>
        </p:txBody>
      </p:sp>
      <p:sp>
        <p:nvSpPr>
          <p:cNvPr id="264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8001255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6A7D03-412D-4B50-8BE6-D6175D0426ED}" type="slidenum">
              <a:rPr lang="ru-RU" altLang="ru-RU"/>
              <a:pPr/>
              <a:t>93</a:t>
            </a:fld>
            <a:endParaRPr lang="ru-RU" altLang="ru-RU"/>
          </a:p>
        </p:txBody>
      </p:sp>
      <p:sp>
        <p:nvSpPr>
          <p:cNvPr id="242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1842902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5F68E1-424D-45DD-8CD2-855C4D11BB21}" type="slidenum">
              <a:rPr lang="ru-RU" altLang="ru-RU"/>
              <a:pPr/>
              <a:t>94</a:t>
            </a:fld>
            <a:endParaRPr lang="ru-RU" altLang="ru-RU"/>
          </a:p>
        </p:txBody>
      </p:sp>
      <p:sp>
        <p:nvSpPr>
          <p:cNvPr id="265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6974475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8A541A-9173-41F3-9B8A-C2B7851C2751}" type="slidenum">
              <a:rPr lang="ru-RU" altLang="ru-RU"/>
              <a:pPr/>
              <a:t>95</a:t>
            </a:fld>
            <a:endParaRPr lang="ru-RU" altLang="ru-RU"/>
          </a:p>
        </p:txBody>
      </p:sp>
      <p:sp>
        <p:nvSpPr>
          <p:cNvPr id="26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2890064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4D54BD-D072-423B-94AB-B6D7AA08B685}" type="slidenum">
              <a:rPr lang="ru-RU" altLang="ru-RU"/>
              <a:pPr/>
              <a:t>96</a:t>
            </a:fld>
            <a:endParaRPr lang="ru-RU" altLang="ru-RU"/>
          </a:p>
        </p:txBody>
      </p:sp>
      <p:sp>
        <p:nvSpPr>
          <p:cNvPr id="219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9505012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D995BB-E574-4F46-8FE6-CEF0000FEB69}" type="slidenum">
              <a:rPr lang="ru-RU" altLang="ru-RU"/>
              <a:pPr/>
              <a:t>97</a:t>
            </a:fld>
            <a:endParaRPr lang="ru-RU" altLang="ru-RU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112576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8AA7FD-BE3D-4A60-B4B1-ADD8D0F4A846}" type="slidenum">
              <a:rPr lang="ru-RU" altLang="ru-RU"/>
              <a:pPr/>
              <a:t>98</a:t>
            </a:fld>
            <a:endParaRPr lang="ru-RU" altLang="ru-RU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7925946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8AA7FD-BE3D-4A60-B4B1-ADD8D0F4A846}" type="slidenum">
              <a:rPr lang="ru-RU" altLang="ru-RU"/>
              <a:pPr/>
              <a:t>99</a:t>
            </a:fld>
            <a:endParaRPr lang="ru-RU" altLang="ru-RU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4024158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96C09B-4CAC-45DE-AAF4-4D5ED26A5AC5}" type="slidenum">
              <a:rPr lang="ru-RU" altLang="ru-RU"/>
              <a:pPr/>
              <a:t>100</a:t>
            </a:fld>
            <a:endParaRPr lang="ru-RU" altLang="ru-RU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845739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67A7C5-CEAB-497A-AE05-FA32E2FEE68C}" type="slidenum">
              <a:rPr lang="ru-RU" altLang="ru-RU"/>
              <a:pPr/>
              <a:t>101</a:t>
            </a:fld>
            <a:endParaRPr lang="ru-RU" altLang="ru-RU"/>
          </a:p>
        </p:txBody>
      </p:sp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7797744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F4A9D2-AB57-4602-BEDE-42E130FB592F}" type="slidenum">
              <a:rPr lang="ru-RU" altLang="ru-RU"/>
              <a:pPr/>
              <a:t>102</a:t>
            </a:fld>
            <a:endParaRPr lang="ru-RU" altLang="ru-RU"/>
          </a:p>
        </p:txBody>
      </p:sp>
      <p:sp>
        <p:nvSpPr>
          <p:cNvPr id="22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512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19836B-ED09-43F4-9642-1DD7A1DED722}" type="slidenum">
              <a:rPr lang="ru-RU" altLang="ru-RU"/>
              <a:pPr/>
              <a:t>103</a:t>
            </a:fld>
            <a:endParaRPr lang="ru-RU" altLang="ru-RU"/>
          </a:p>
        </p:txBody>
      </p:sp>
      <p:sp>
        <p:nvSpPr>
          <p:cNvPr id="225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0907468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B1430A-5D88-4C1D-B6EF-24A72EDE1198}" type="slidenum">
              <a:rPr lang="ru-RU" altLang="ru-RU"/>
              <a:pPr/>
              <a:t>104</a:t>
            </a:fld>
            <a:endParaRPr lang="ru-RU" altLang="ru-RU"/>
          </a:p>
        </p:txBody>
      </p:sp>
      <p:sp>
        <p:nvSpPr>
          <p:cNvPr id="21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677502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D2AF29-5D62-4503-844C-D81728052B97}" type="slidenum">
              <a:rPr lang="ru-RU" altLang="ru-RU"/>
              <a:pPr/>
              <a:t>105</a:t>
            </a:fld>
            <a:endParaRPr lang="ru-RU" altLang="ru-RU"/>
          </a:p>
        </p:txBody>
      </p:sp>
      <p:sp>
        <p:nvSpPr>
          <p:cNvPr id="244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3630644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89C776-7123-4CD4-A6EF-2D8C9B3F1DE2}" type="slidenum">
              <a:rPr lang="ru-RU" altLang="ru-RU"/>
              <a:pPr/>
              <a:t>106</a:t>
            </a:fld>
            <a:endParaRPr lang="ru-RU" altLang="ru-RU"/>
          </a:p>
        </p:txBody>
      </p:sp>
      <p:sp>
        <p:nvSpPr>
          <p:cNvPr id="24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33233686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BED921-8C76-4B15-85F6-BDD1D6AD8F44}" type="slidenum">
              <a:rPr lang="ru-RU" altLang="ru-RU"/>
              <a:pPr/>
              <a:t>107</a:t>
            </a:fld>
            <a:endParaRPr lang="ru-RU" altLang="ru-RU"/>
          </a:p>
        </p:txBody>
      </p:sp>
      <p:sp>
        <p:nvSpPr>
          <p:cNvPr id="246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6080512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391FA3-AEB7-4B4C-BB92-C905F69BCC01}" type="slidenum">
              <a:rPr lang="ru-RU" altLang="ru-RU"/>
              <a:pPr/>
              <a:t>108</a:t>
            </a:fld>
            <a:endParaRPr lang="ru-RU" altLang="ru-RU"/>
          </a:p>
        </p:txBody>
      </p:sp>
      <p:sp>
        <p:nvSpPr>
          <p:cNvPr id="247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67021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B5D8A-9BA9-4A4F-8357-1897A88258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6508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5E6336-FF84-400A-8848-8D8A5ADC5D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81538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DA6876-F40E-46AE-88F2-B57F7B2989A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5608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81A44D-7E14-44E7-A421-DC879884599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4845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8016D-550F-44FF-B1B0-1EA5D129D7E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2769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785D3-77CC-4CCC-A727-1B40CA889A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6070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4D40F-AD5E-4650-89D3-D8E3806A5D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32359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1DB35-A429-401D-91F5-DA608C595B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3904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69D9B-9A3F-4755-8838-9874A551C6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6779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98108-F666-4D63-9E68-659403CE0FB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3081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AEF6D-5257-4754-B025-670F2365F1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9592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5C25F05-6938-4C4E-AEED-B25CBFFF5C4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8386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94D1086-B78A-4DA0-925A-913102DBA0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90872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448EE01-F3F4-4F99-96DD-010BE1377E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1943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F30D6C-FE94-4B22-93D3-425619A8D8F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e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3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4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5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7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8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9.bin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11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13.bin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23" name="Rectangle 27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endParaRPr lang="ru-RU" kern="0"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260099" name="Rectangle 3" descr="Букет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pPr marL="1060450" lvl="4" indent="0">
              <a:buFontTx/>
              <a:buNone/>
            </a:pPr>
            <a:endParaRPr lang="ru-RU" altLang="ru-RU" sz="2800" b="1">
              <a:effectLst>
                <a:outerShdw blurRad="38100" dist="38100" dir="2700000" algn="tl">
                  <a:srgbClr val="C0C0C0"/>
                </a:outerShdw>
              </a:effectLst>
              <a:latin typeface="Georgia" panose="02040502050405020303" pitchFamily="18" charset="0"/>
            </a:endParaRPr>
          </a:p>
          <a:p>
            <a:pPr marL="1060450" lvl="4" indent="0">
              <a:buFontTx/>
              <a:buNone/>
            </a:pPr>
            <a:endParaRPr lang="ru-RU" altLang="ru-RU" sz="2800" b="1">
              <a:effectLst>
                <a:outerShdw blurRad="38100" dist="38100" dir="2700000" algn="tl">
                  <a:srgbClr val="C0C0C0"/>
                </a:outerShdw>
              </a:effectLst>
              <a:latin typeface="Georgia" panose="02040502050405020303" pitchFamily="18" charset="0"/>
            </a:endParaRPr>
          </a:p>
          <a:p>
            <a:pPr marL="1060450" lvl="4" indent="0">
              <a:buFontTx/>
              <a:buNone/>
            </a:pPr>
            <a:endParaRPr lang="ru-RU" altLang="ru-RU" sz="2800" b="1">
              <a:effectLst>
                <a:outerShdw blurRad="38100" dist="38100" dir="2700000" algn="tl">
                  <a:srgbClr val="C0C0C0"/>
                </a:outerShdw>
              </a:effectLst>
              <a:latin typeface="Georgia" panose="02040502050405020303" pitchFamily="18" charset="0"/>
            </a:endParaRPr>
          </a:p>
          <a:p>
            <a:pPr marL="1060450" lvl="4" indent="0">
              <a:buFontTx/>
              <a:buNone/>
            </a:pPr>
            <a:r>
              <a:rPr lang="ru-RU" altLang="ru-RU" sz="3200" b="1">
                <a:solidFill>
                  <a:srgbClr val="4A308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ru-RU" altLang="ru-RU" sz="4400" b="1">
                <a:solidFill>
                  <a:srgbClr val="4A308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anose="02040502050405020303" pitchFamily="18" charset="0"/>
              </a:rPr>
              <a:t>Генетика пола</a:t>
            </a:r>
            <a:r>
              <a:rPr lang="ru-RU" altLang="ru-RU" sz="3200" b="1">
                <a:solidFill>
                  <a:srgbClr val="4A308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anose="02040502050405020303" pitchFamily="18" charset="0"/>
              </a:rPr>
              <a:t> </a:t>
            </a:r>
          </a:p>
        </p:txBody>
      </p:sp>
      <p:pic>
        <p:nvPicPr>
          <p:cNvPr id="260119" name="Picture 23" descr="z_6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6948488" y="4221163"/>
            <a:ext cx="1431925" cy="2089150"/>
          </a:xfrm>
          <a:noFill/>
        </p:spPr>
      </p:pic>
      <p:sp>
        <p:nvSpPr>
          <p:cNvPr id="260118" name="Rectangle 22" descr="Букет"/>
          <p:cNvSpPr>
            <a:spLocks noRot="1" noChangeArrowheads="1"/>
          </p:cNvSpPr>
          <p:nvPr/>
        </p:nvSpPr>
        <p:spPr bwMode="auto">
          <a:xfrm>
            <a:off x="3455988" y="476250"/>
            <a:ext cx="5688012" cy="5746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endParaRPr lang="ru-RU" altLang="ru-RU" sz="20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endParaRPr lang="ru-RU" altLang="ru-RU" sz="4400" b="1">
              <a:solidFill>
                <a:srgbClr val="4A308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60122" name="Picture 26" descr="z_7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6875" y="404813"/>
            <a:ext cx="1366838" cy="1871662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26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1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.</a:t>
            </a:r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684213" y="404813"/>
            <a:ext cx="7775575" cy="58324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rgbClr val="A5002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 b="1"/>
              <a:t>Пол организма представляет</a:t>
            </a:r>
          </a:p>
          <a:p>
            <a:pPr algn="ctr"/>
            <a:r>
              <a:rPr lang="ru-RU" altLang="ru-RU" sz="3200" b="1"/>
              <a:t> собой важную фенотипическую </a:t>
            </a:r>
          </a:p>
          <a:p>
            <a:pPr algn="ctr"/>
            <a:r>
              <a:rPr lang="ru-RU" altLang="ru-RU" sz="3200" b="1"/>
              <a:t>характеристику, которая </a:t>
            </a:r>
          </a:p>
          <a:p>
            <a:pPr algn="ctr"/>
            <a:r>
              <a:rPr lang="ru-RU" altLang="ru-RU" sz="3200" b="1"/>
              <a:t>проявляется в совокупности </a:t>
            </a:r>
          </a:p>
          <a:p>
            <a:pPr algn="ctr"/>
            <a:r>
              <a:rPr lang="ru-RU" altLang="ru-RU" sz="3200" b="1"/>
              <a:t>свойств, обеспечивающих </a:t>
            </a:r>
          </a:p>
          <a:p>
            <a:pPr algn="ctr"/>
            <a:r>
              <a:rPr lang="ru-RU" altLang="ru-RU" sz="3200" b="1"/>
              <a:t>воспроизведение </a:t>
            </a:r>
          </a:p>
          <a:p>
            <a:pPr algn="ctr"/>
            <a:r>
              <a:rPr lang="ru-RU" altLang="ru-RU" sz="3200" b="1"/>
              <a:t>потомства и передачу ему </a:t>
            </a:r>
          </a:p>
          <a:p>
            <a:pPr algn="ctr"/>
            <a:r>
              <a:rPr lang="ru-RU" altLang="ru-RU" sz="3200" b="1"/>
              <a:t>наследственной информации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.</a:t>
            </a:r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>
            <a:off x="971550" y="476250"/>
            <a:ext cx="4319588" cy="20161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Первичные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половые признаки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ППП</a:t>
            </a:r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4356100" y="2133600"/>
            <a:ext cx="4319588" cy="20161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Вторичные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половые признаки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ВПП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.</a:t>
            </a:r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1187450" y="692150"/>
            <a:ext cx="7056438" cy="51847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3200" b="1">
              <a:solidFill>
                <a:srgbClr val="A50021"/>
              </a:solidFill>
            </a:endParaRP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ППП  - морфофизиологические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особенности организма,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обеспечивающие образование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половых клеток – гамет,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 сближение и соединение их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в процессе оплодотворения.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.</a:t>
            </a:r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auto">
          <a:xfrm>
            <a:off x="1187450" y="692150"/>
            <a:ext cx="7056438" cy="51847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3200" b="1">
              <a:solidFill>
                <a:srgbClr val="A50021"/>
              </a:solidFill>
            </a:endParaRP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ВПП  - называются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отличительные особенности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того или другого пола, не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связанные непосредственно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с гаметогенезом, спариванием и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оплодотворением, но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играющие важную роль в </a:t>
            </a:r>
          </a:p>
          <a:p>
            <a:pPr algn="ctr"/>
            <a:r>
              <a:rPr lang="ru-RU" altLang="ru-RU" sz="3200" b="1">
                <a:solidFill>
                  <a:srgbClr val="A50021"/>
                </a:solidFill>
              </a:rPr>
              <a:t>половом размножении </a:t>
            </a:r>
          </a:p>
          <a:p>
            <a:pPr algn="ctr"/>
            <a:endParaRPr lang="ru-RU" altLang="ru-RU" sz="3200" b="1">
              <a:solidFill>
                <a:srgbClr val="A5002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260350"/>
            <a:ext cx="8540750" cy="5838825"/>
          </a:xfrm>
        </p:spPr>
        <p:txBody>
          <a:bodyPr/>
          <a:lstStyle/>
          <a:p>
            <a:endParaRPr lang="ru-RU" altLang="ru-RU"/>
          </a:p>
        </p:txBody>
      </p:sp>
      <p:pic>
        <p:nvPicPr>
          <p:cNvPr id="253955" name="Picture 3" descr="бмл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600200"/>
            <a:ext cx="48768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3132138" y="333375"/>
            <a:ext cx="2665412" cy="23050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600" b="1">
                <a:solidFill>
                  <a:srgbClr val="A50021"/>
                </a:solidFill>
              </a:rPr>
              <a:t>1 : 1</a:t>
            </a:r>
            <a:endParaRPr lang="ru-RU" altLang="ru-RU" sz="8800" b="1">
              <a:solidFill>
                <a:srgbClr val="A50021"/>
              </a:solidFill>
            </a:endParaRPr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3276600" y="3429000"/>
            <a:ext cx="2520950" cy="12239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 b="1">
                <a:solidFill>
                  <a:srgbClr val="A50021"/>
                </a:solidFill>
              </a:rPr>
              <a:t>?</a:t>
            </a:r>
          </a:p>
        </p:txBody>
      </p:sp>
      <p:graphicFrame>
        <p:nvGraphicFramePr>
          <p:cNvPr id="23561" name="Object 7"/>
          <p:cNvGraphicFramePr>
            <a:graphicFrameLocks noGrp="1" noChangeAspect="1"/>
          </p:cNvGraphicFramePr>
          <p:nvPr>
            <p:ph sz="half" idx="2"/>
          </p:nvPr>
        </p:nvGraphicFramePr>
        <p:xfrm>
          <a:off x="6372225" y="765175"/>
          <a:ext cx="2308225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3" name="CorelDRAW CMX" r:id="rId4" imgW="4275978" imgH="8385495" progId="CorelDRAW.CMX.14">
                  <p:embed/>
                </p:oleObj>
              </mc:Choice>
              <mc:Fallback>
                <p:oleObj name="CorelDRAW CMX" r:id="rId4" imgW="4275978" imgH="8385495" progId="CorelDRAW.CMX.1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25" y="765175"/>
                        <a:ext cx="2308225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5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827088" y="765175"/>
          <a:ext cx="2119312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4" name="CorelDRAW CMX" r:id="rId6" imgW="3859825" imgH="8240166" progId="CorelDRAW.CMX.14">
                  <p:embed/>
                </p:oleObj>
              </mc:Choice>
              <mc:Fallback>
                <p:oleObj name="CorelDRAW CMX" r:id="rId6" imgW="3859825" imgH="8240166" progId="CorelDRAW.CMX.1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765175"/>
                        <a:ext cx="2119312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395288" y="260350"/>
            <a:ext cx="417512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ЧЕЛОВЕК</a:t>
            </a: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395288" y="1484313"/>
            <a:ext cx="4176712" cy="10080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Крупный рог. скот</a:t>
            </a:r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395288" y="2924175"/>
            <a:ext cx="4248150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Лошадь, свинья</a:t>
            </a:r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323850" y="4221163"/>
            <a:ext cx="4537075" cy="10080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Осел, овца, курица</a:t>
            </a:r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395288" y="5589588"/>
            <a:ext cx="4537075" cy="10080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Мышь, утка, голубь</a:t>
            </a: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5580063" y="333375"/>
            <a:ext cx="287972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51 : 49</a:t>
            </a:r>
          </a:p>
        </p:txBody>
      </p:sp>
      <p:sp>
        <p:nvSpPr>
          <p:cNvPr id="24585" name="AutoShape 9"/>
          <p:cNvSpPr>
            <a:spLocks noChangeArrowheads="1"/>
          </p:cNvSpPr>
          <p:nvPr/>
        </p:nvSpPr>
        <p:spPr bwMode="auto">
          <a:xfrm>
            <a:off x="5580063" y="1557338"/>
            <a:ext cx="287972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51 : 49</a:t>
            </a:r>
          </a:p>
        </p:txBody>
      </p:sp>
      <p:sp>
        <p:nvSpPr>
          <p:cNvPr id="24586" name="AutoShape 10"/>
          <p:cNvSpPr>
            <a:spLocks noChangeArrowheads="1"/>
          </p:cNvSpPr>
          <p:nvPr/>
        </p:nvSpPr>
        <p:spPr bwMode="auto">
          <a:xfrm>
            <a:off x="5724525" y="2924175"/>
            <a:ext cx="287972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52 : 48</a:t>
            </a:r>
          </a:p>
        </p:txBody>
      </p:sp>
      <p:sp>
        <p:nvSpPr>
          <p:cNvPr id="24587" name="AutoShape 11"/>
          <p:cNvSpPr>
            <a:spLocks noChangeArrowheads="1"/>
          </p:cNvSpPr>
          <p:nvPr/>
        </p:nvSpPr>
        <p:spPr bwMode="auto">
          <a:xfrm>
            <a:off x="5724525" y="4292600"/>
            <a:ext cx="287972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49 : 51</a:t>
            </a:r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>
            <a:off x="5724525" y="5516563"/>
            <a:ext cx="2879725" cy="9366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600" b="1">
                <a:solidFill>
                  <a:srgbClr val="A50021"/>
                </a:solidFill>
              </a:rPr>
              <a:t>50 : 50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22883" name="Picture 3" descr="10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275"/>
            <a:ext cx="4022725" cy="358457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84" name="Picture 5" descr="morg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2471737" cy="3382963"/>
          </a:xfrm>
          <a:prstGeom prst="rect">
            <a:avLst/>
          </a:prstGeom>
          <a:noFill/>
          <a:ln w="12700">
            <a:solidFill>
              <a:srgbClr val="0000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885" name="Rectangle 3"/>
          <p:cNvSpPr>
            <a:spLocks noChangeArrowheads="1"/>
          </p:cNvSpPr>
          <p:nvPr/>
        </p:nvSpPr>
        <p:spPr bwMode="auto">
          <a:xfrm>
            <a:off x="468313" y="4005263"/>
            <a:ext cx="3754437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ru-RU" altLang="ru-RU" b="1"/>
              <a:t>Томас Гент Морган </a:t>
            </a:r>
          </a:p>
          <a:p>
            <a:pPr algn="ctr">
              <a:buFontTx/>
              <a:buNone/>
            </a:pPr>
            <a:r>
              <a:rPr lang="ru-RU" altLang="ru-RU" b="1"/>
              <a:t>1866 - 1945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23907" name="Picture 3" descr="дроз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723900"/>
            <a:ext cx="47625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29027" name="Picture 3" descr="дрозоф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30157">
            <a:off x="3702050" y="842963"/>
            <a:ext cx="4117975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028" name="Picture 4" descr="дро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32385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24932" name="Picture 4" descr="дроз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04813"/>
            <a:ext cx="5905500" cy="611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1187450" y="3644900"/>
            <a:ext cx="5976938" cy="2879725"/>
          </a:xfrm>
          <a:prstGeom prst="rect">
            <a:avLst/>
          </a:prstGeom>
          <a:solidFill>
            <a:srgbClr val="96E4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30051" name="Picture 3" descr="дроз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04813"/>
            <a:ext cx="5905500" cy="611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1187450" y="4868863"/>
            <a:ext cx="5976938" cy="1655762"/>
          </a:xfrm>
          <a:prstGeom prst="rect">
            <a:avLst/>
          </a:prstGeom>
          <a:solidFill>
            <a:srgbClr val="96E4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31075" name="Picture 3" descr="дроз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04813"/>
            <a:ext cx="5545137" cy="611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endParaRPr lang="ru-RU" kern="0"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315395" name="Rectangle 3" descr="Букет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b="1" kern="0">
                <a:solidFill>
                  <a:srgbClr val="99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itchFamily="18" charset="0"/>
              </a:rPr>
              <a:t>Хромосомное определение пола</a:t>
            </a:r>
            <a:r>
              <a:rPr lang="ru-RU" kern="0">
                <a:effectLst>
                  <a:outerShdw blurRad="38100" dist="38100" dir="2700000" algn="tl">
                    <a:srgbClr val="000000"/>
                  </a:outerShdw>
                </a:effectLst>
                <a:latin typeface="Georgia" pitchFamily="18" charset="0"/>
              </a:rPr>
              <a:t> </a:t>
            </a:r>
          </a:p>
        </p:txBody>
      </p:sp>
      <p:sp>
        <p:nvSpPr>
          <p:cNvPr id="315396" name="Text Box 4"/>
          <p:cNvSpPr txBox="1">
            <a:spLocks noChangeArrowheads="1"/>
          </p:cNvSpPr>
          <p:nvPr/>
        </p:nvSpPr>
        <p:spPr bwMode="auto">
          <a:xfrm>
            <a:off x="1116013" y="981075"/>
            <a:ext cx="3671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ru-RU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252933" name="Picture 16" descr="гетеро-гомогаметный по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08050"/>
            <a:ext cx="7410450" cy="5557838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88913"/>
            <a:ext cx="8859837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82563" y="6092825"/>
            <a:ext cx="37099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0099"/>
              </a:buClr>
              <a:buSzPct val="100000"/>
              <a:buFont typeface="Arial" panose="020B0604020202020204" pitchFamily="34" charset="0"/>
              <a:buNone/>
            </a:pPr>
            <a:r>
              <a:rPr lang="en-GB" alt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Хромосомный набор мужчины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4937125" y="6092825"/>
            <a:ext cx="37369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000099"/>
              </a:buClr>
              <a:buSzPct val="100000"/>
              <a:buFont typeface="Arial" panose="020B0604020202020204" pitchFamily="34" charset="0"/>
              <a:buNone/>
            </a:pPr>
            <a:r>
              <a:rPr lang="en-GB" alt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Хромосомный набор женщины</a:t>
            </a:r>
          </a:p>
        </p:txBody>
      </p:sp>
      <p:sp>
        <p:nvSpPr>
          <p:cNvPr id="96261" name="Line 5"/>
          <p:cNvSpPr>
            <a:spLocks noChangeShapeType="1"/>
          </p:cNvSpPr>
          <p:nvPr/>
        </p:nvSpPr>
        <p:spPr bwMode="auto">
          <a:xfrm>
            <a:off x="179388" y="5876925"/>
            <a:ext cx="8856662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6262" name="Line 6"/>
          <p:cNvSpPr>
            <a:spLocks noChangeShapeType="1"/>
          </p:cNvSpPr>
          <p:nvPr/>
        </p:nvSpPr>
        <p:spPr bwMode="auto">
          <a:xfrm>
            <a:off x="179388" y="188913"/>
            <a:ext cx="8856662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6263" name="Line 7"/>
          <p:cNvSpPr>
            <a:spLocks noChangeShapeType="1"/>
          </p:cNvSpPr>
          <p:nvPr/>
        </p:nvSpPr>
        <p:spPr bwMode="auto">
          <a:xfrm>
            <a:off x="9036050" y="188913"/>
            <a:ext cx="0" cy="568801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6264" name="Line 8"/>
          <p:cNvSpPr>
            <a:spLocks noChangeShapeType="1"/>
          </p:cNvSpPr>
          <p:nvPr/>
        </p:nvSpPr>
        <p:spPr bwMode="auto">
          <a:xfrm>
            <a:off x="179388" y="188913"/>
            <a:ext cx="0" cy="568801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7" name="Text Box 5"/>
          <p:cNvSpPr txBox="1">
            <a:spLocks noChangeArrowheads="1"/>
          </p:cNvSpPr>
          <p:nvPr/>
        </p:nvSpPr>
        <p:spPr bwMode="auto">
          <a:xfrm>
            <a:off x="395288" y="1412875"/>
            <a:ext cx="3744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ru-RU" sz="2000" b="1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25638" name="Text Box 6"/>
          <p:cNvSpPr txBox="1">
            <a:spLocks noChangeArrowheads="1"/>
          </p:cNvSpPr>
          <p:nvPr/>
        </p:nvSpPr>
        <p:spPr bwMode="auto">
          <a:xfrm>
            <a:off x="252413" y="4149725"/>
            <a:ext cx="4032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ru-RU" sz="2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00356" name="Oval 10"/>
          <p:cNvSpPr>
            <a:spLocks noChangeArrowheads="1"/>
          </p:cNvSpPr>
          <p:nvPr/>
        </p:nvSpPr>
        <p:spPr bwMode="auto">
          <a:xfrm>
            <a:off x="7523163" y="4652963"/>
            <a:ext cx="865187" cy="1296987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pic>
        <p:nvPicPr>
          <p:cNvPr id="4101" name="Picture 13" descr="Безымянны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42339" name="AutoShape 3"/>
          <p:cNvSpPr>
            <a:spLocks noChangeArrowheads="1"/>
          </p:cNvSpPr>
          <p:nvPr/>
        </p:nvSpPr>
        <p:spPr bwMode="auto">
          <a:xfrm>
            <a:off x="2555875" y="1341438"/>
            <a:ext cx="914400" cy="53276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600"/>
          </a:p>
        </p:txBody>
      </p:sp>
      <p:sp>
        <p:nvSpPr>
          <p:cNvPr id="142340" name="AutoShape 4"/>
          <p:cNvSpPr>
            <a:spLocks noChangeArrowheads="1"/>
          </p:cNvSpPr>
          <p:nvPr/>
        </p:nvSpPr>
        <p:spPr bwMode="auto">
          <a:xfrm>
            <a:off x="4067175" y="3068638"/>
            <a:ext cx="914400" cy="35290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000" b="1"/>
          </a:p>
        </p:txBody>
      </p:sp>
      <p:sp>
        <p:nvSpPr>
          <p:cNvPr id="142346" name="Rectangle 10"/>
          <p:cNvSpPr>
            <a:spLocks noChangeArrowheads="1"/>
          </p:cNvSpPr>
          <p:nvPr/>
        </p:nvSpPr>
        <p:spPr bwMode="auto">
          <a:xfrm>
            <a:off x="2484438" y="260350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Х</a:t>
            </a:r>
          </a:p>
        </p:txBody>
      </p:sp>
      <p:sp>
        <p:nvSpPr>
          <p:cNvPr id="142347" name="Rectangle 11"/>
          <p:cNvSpPr>
            <a:spLocks noChangeArrowheads="1"/>
          </p:cNvSpPr>
          <p:nvPr/>
        </p:nvSpPr>
        <p:spPr bwMode="auto">
          <a:xfrm>
            <a:off x="4067175" y="1700213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36195" name="AutoShape 3"/>
          <p:cNvSpPr>
            <a:spLocks noChangeArrowheads="1"/>
          </p:cNvSpPr>
          <p:nvPr/>
        </p:nvSpPr>
        <p:spPr bwMode="auto">
          <a:xfrm>
            <a:off x="2555875" y="1341438"/>
            <a:ext cx="914400" cy="53276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600"/>
          </a:p>
        </p:txBody>
      </p:sp>
      <p:sp>
        <p:nvSpPr>
          <p:cNvPr id="136196" name="AutoShape 4"/>
          <p:cNvSpPr>
            <a:spLocks noChangeArrowheads="1"/>
          </p:cNvSpPr>
          <p:nvPr/>
        </p:nvSpPr>
        <p:spPr bwMode="auto">
          <a:xfrm>
            <a:off x="4140200" y="3068638"/>
            <a:ext cx="914400" cy="35290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000" b="1"/>
          </a:p>
        </p:txBody>
      </p:sp>
      <p:sp>
        <p:nvSpPr>
          <p:cNvPr id="136197" name="AutoShape 5"/>
          <p:cNvSpPr>
            <a:spLocks/>
          </p:cNvSpPr>
          <p:nvPr/>
        </p:nvSpPr>
        <p:spPr bwMode="auto">
          <a:xfrm>
            <a:off x="5219700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6198" name="AutoShape 6"/>
          <p:cNvSpPr>
            <a:spLocks/>
          </p:cNvSpPr>
          <p:nvPr/>
        </p:nvSpPr>
        <p:spPr bwMode="auto">
          <a:xfrm>
            <a:off x="3635375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6199" name="AutoShape 7"/>
          <p:cNvSpPr>
            <a:spLocks noChangeArrowheads="1"/>
          </p:cNvSpPr>
          <p:nvPr/>
        </p:nvSpPr>
        <p:spPr bwMode="auto">
          <a:xfrm>
            <a:off x="5580063" y="5589588"/>
            <a:ext cx="863600" cy="485775"/>
          </a:xfrm>
          <a:prstGeom prst="chevron">
            <a:avLst>
              <a:gd name="adj" fmla="val 44444"/>
            </a:avLst>
          </a:prstGeom>
          <a:solidFill>
            <a:srgbClr val="0000CC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6213" name="AutoShape 21"/>
          <p:cNvSpPr>
            <a:spLocks noChangeArrowheads="1"/>
          </p:cNvSpPr>
          <p:nvPr/>
        </p:nvSpPr>
        <p:spPr bwMode="auto">
          <a:xfrm>
            <a:off x="2555875" y="4724400"/>
            <a:ext cx="936625" cy="1944688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6214" name="AutoShape 22"/>
          <p:cNvSpPr>
            <a:spLocks noChangeArrowheads="1"/>
          </p:cNvSpPr>
          <p:nvPr/>
        </p:nvSpPr>
        <p:spPr bwMode="auto">
          <a:xfrm>
            <a:off x="4140200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6215" name="Rectangle 23"/>
          <p:cNvSpPr>
            <a:spLocks noChangeArrowheads="1"/>
          </p:cNvSpPr>
          <p:nvPr/>
        </p:nvSpPr>
        <p:spPr bwMode="auto">
          <a:xfrm>
            <a:off x="2484438" y="260350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Х</a:t>
            </a:r>
          </a:p>
        </p:txBody>
      </p:sp>
      <p:sp>
        <p:nvSpPr>
          <p:cNvPr id="136216" name="Rectangle 24"/>
          <p:cNvSpPr>
            <a:spLocks noChangeArrowheads="1"/>
          </p:cNvSpPr>
          <p:nvPr/>
        </p:nvSpPr>
        <p:spPr bwMode="auto">
          <a:xfrm>
            <a:off x="4067175" y="1700213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37219" name="AutoShape 3"/>
          <p:cNvSpPr>
            <a:spLocks noChangeArrowheads="1"/>
          </p:cNvSpPr>
          <p:nvPr/>
        </p:nvSpPr>
        <p:spPr bwMode="auto">
          <a:xfrm>
            <a:off x="2555875" y="1341438"/>
            <a:ext cx="914400" cy="53276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600"/>
          </a:p>
        </p:txBody>
      </p:sp>
      <p:sp>
        <p:nvSpPr>
          <p:cNvPr id="137220" name="AutoShape 4"/>
          <p:cNvSpPr>
            <a:spLocks noChangeArrowheads="1"/>
          </p:cNvSpPr>
          <p:nvPr/>
        </p:nvSpPr>
        <p:spPr bwMode="auto">
          <a:xfrm>
            <a:off x="4140200" y="3068638"/>
            <a:ext cx="914400" cy="35290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000" b="1"/>
          </a:p>
        </p:txBody>
      </p:sp>
      <p:sp>
        <p:nvSpPr>
          <p:cNvPr id="137221" name="AutoShape 5"/>
          <p:cNvSpPr>
            <a:spLocks/>
          </p:cNvSpPr>
          <p:nvPr/>
        </p:nvSpPr>
        <p:spPr bwMode="auto">
          <a:xfrm>
            <a:off x="5219700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7222" name="AutoShape 6"/>
          <p:cNvSpPr>
            <a:spLocks/>
          </p:cNvSpPr>
          <p:nvPr/>
        </p:nvSpPr>
        <p:spPr bwMode="auto">
          <a:xfrm>
            <a:off x="3635375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7223" name="AutoShape 7"/>
          <p:cNvSpPr>
            <a:spLocks noChangeArrowheads="1"/>
          </p:cNvSpPr>
          <p:nvPr/>
        </p:nvSpPr>
        <p:spPr bwMode="auto">
          <a:xfrm>
            <a:off x="5580063" y="5589588"/>
            <a:ext cx="863600" cy="485775"/>
          </a:xfrm>
          <a:prstGeom prst="chevron">
            <a:avLst>
              <a:gd name="adj" fmla="val 44444"/>
            </a:avLst>
          </a:prstGeom>
          <a:solidFill>
            <a:srgbClr val="0000CC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7224" name="AutoShape 8"/>
          <p:cNvSpPr>
            <a:spLocks noChangeArrowheads="1"/>
          </p:cNvSpPr>
          <p:nvPr/>
        </p:nvSpPr>
        <p:spPr bwMode="auto">
          <a:xfrm>
            <a:off x="6516688" y="5013325"/>
            <a:ext cx="2374900" cy="6477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ОБЩАЯ ЦВЕТОВАЯ</a:t>
            </a:r>
          </a:p>
          <a:p>
            <a:pPr algn="ctr"/>
            <a:r>
              <a:rPr lang="ru-RU" altLang="ru-RU" b="1"/>
              <a:t> СЛЕПОТА</a:t>
            </a:r>
          </a:p>
        </p:txBody>
      </p:sp>
      <p:sp>
        <p:nvSpPr>
          <p:cNvPr id="137234" name="Rectangle 18"/>
          <p:cNvSpPr>
            <a:spLocks noChangeArrowheads="1"/>
          </p:cNvSpPr>
          <p:nvPr/>
        </p:nvSpPr>
        <p:spPr bwMode="auto">
          <a:xfrm>
            <a:off x="2484438" y="260350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Х</a:t>
            </a:r>
          </a:p>
        </p:txBody>
      </p:sp>
      <p:sp>
        <p:nvSpPr>
          <p:cNvPr id="137235" name="Rectangle 19"/>
          <p:cNvSpPr>
            <a:spLocks noChangeArrowheads="1"/>
          </p:cNvSpPr>
          <p:nvPr/>
        </p:nvSpPr>
        <p:spPr bwMode="auto">
          <a:xfrm>
            <a:off x="4067175" y="1700213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У</a:t>
            </a:r>
          </a:p>
        </p:txBody>
      </p:sp>
      <p:sp>
        <p:nvSpPr>
          <p:cNvPr id="137236" name="AutoShape 20"/>
          <p:cNvSpPr>
            <a:spLocks noChangeArrowheads="1"/>
          </p:cNvSpPr>
          <p:nvPr/>
        </p:nvSpPr>
        <p:spPr bwMode="auto">
          <a:xfrm>
            <a:off x="4140200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7237" name="AutoShape 21"/>
          <p:cNvSpPr>
            <a:spLocks noChangeArrowheads="1"/>
          </p:cNvSpPr>
          <p:nvPr/>
        </p:nvSpPr>
        <p:spPr bwMode="auto">
          <a:xfrm>
            <a:off x="2555875" y="4724400"/>
            <a:ext cx="936625" cy="1944688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38243" name="AutoShape 3"/>
          <p:cNvSpPr>
            <a:spLocks noChangeArrowheads="1"/>
          </p:cNvSpPr>
          <p:nvPr/>
        </p:nvSpPr>
        <p:spPr bwMode="auto">
          <a:xfrm>
            <a:off x="2555875" y="1341438"/>
            <a:ext cx="914400" cy="53276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600"/>
          </a:p>
        </p:txBody>
      </p:sp>
      <p:sp>
        <p:nvSpPr>
          <p:cNvPr id="138244" name="AutoShape 4"/>
          <p:cNvSpPr>
            <a:spLocks noChangeArrowheads="1"/>
          </p:cNvSpPr>
          <p:nvPr/>
        </p:nvSpPr>
        <p:spPr bwMode="auto">
          <a:xfrm>
            <a:off x="4140200" y="3068638"/>
            <a:ext cx="914400" cy="35290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000" b="1"/>
          </a:p>
        </p:txBody>
      </p:sp>
      <p:sp>
        <p:nvSpPr>
          <p:cNvPr id="138245" name="AutoShape 5"/>
          <p:cNvSpPr>
            <a:spLocks/>
          </p:cNvSpPr>
          <p:nvPr/>
        </p:nvSpPr>
        <p:spPr bwMode="auto">
          <a:xfrm>
            <a:off x="5219700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8246" name="AutoShape 6"/>
          <p:cNvSpPr>
            <a:spLocks/>
          </p:cNvSpPr>
          <p:nvPr/>
        </p:nvSpPr>
        <p:spPr bwMode="auto">
          <a:xfrm>
            <a:off x="3635375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8247" name="AutoShape 7"/>
          <p:cNvSpPr>
            <a:spLocks noChangeArrowheads="1"/>
          </p:cNvSpPr>
          <p:nvPr/>
        </p:nvSpPr>
        <p:spPr bwMode="auto">
          <a:xfrm>
            <a:off x="5580063" y="5589588"/>
            <a:ext cx="863600" cy="485775"/>
          </a:xfrm>
          <a:prstGeom prst="chevron">
            <a:avLst>
              <a:gd name="adj" fmla="val 44444"/>
            </a:avLst>
          </a:prstGeom>
          <a:solidFill>
            <a:srgbClr val="0000CC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8248" name="AutoShape 8"/>
          <p:cNvSpPr>
            <a:spLocks noChangeArrowheads="1"/>
          </p:cNvSpPr>
          <p:nvPr/>
        </p:nvSpPr>
        <p:spPr bwMode="auto">
          <a:xfrm>
            <a:off x="6516688" y="5013325"/>
            <a:ext cx="2374900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ОБЩАЯ ЦВЕТОВАЯ</a:t>
            </a:r>
          </a:p>
          <a:p>
            <a:pPr algn="ctr"/>
            <a:r>
              <a:rPr lang="ru-RU" altLang="ru-RU" b="1"/>
              <a:t> СЛЕПОТА</a:t>
            </a:r>
          </a:p>
        </p:txBody>
      </p:sp>
      <p:sp>
        <p:nvSpPr>
          <p:cNvPr id="138249" name="AutoShape 9"/>
          <p:cNvSpPr>
            <a:spLocks noChangeArrowheads="1"/>
          </p:cNvSpPr>
          <p:nvPr/>
        </p:nvSpPr>
        <p:spPr bwMode="auto">
          <a:xfrm>
            <a:off x="6588125" y="5876925"/>
            <a:ext cx="22320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ПИГМЕНТНАЯ </a:t>
            </a:r>
          </a:p>
          <a:p>
            <a:pPr algn="ctr"/>
            <a:r>
              <a:rPr lang="ru-RU" altLang="ru-RU" b="1"/>
              <a:t>КСЕРОДЕРМА</a:t>
            </a:r>
          </a:p>
        </p:txBody>
      </p:sp>
      <p:sp>
        <p:nvSpPr>
          <p:cNvPr id="138257" name="Rectangle 17"/>
          <p:cNvSpPr>
            <a:spLocks noChangeArrowheads="1"/>
          </p:cNvSpPr>
          <p:nvPr/>
        </p:nvSpPr>
        <p:spPr bwMode="auto">
          <a:xfrm>
            <a:off x="2484438" y="260350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Х</a:t>
            </a:r>
          </a:p>
        </p:txBody>
      </p:sp>
      <p:sp>
        <p:nvSpPr>
          <p:cNvPr id="138258" name="Rectangle 18"/>
          <p:cNvSpPr>
            <a:spLocks noChangeArrowheads="1"/>
          </p:cNvSpPr>
          <p:nvPr/>
        </p:nvSpPr>
        <p:spPr bwMode="auto">
          <a:xfrm>
            <a:off x="4067175" y="1700213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У</a:t>
            </a:r>
          </a:p>
        </p:txBody>
      </p:sp>
      <p:sp>
        <p:nvSpPr>
          <p:cNvPr id="138260" name="AutoShape 20"/>
          <p:cNvSpPr>
            <a:spLocks noChangeArrowheads="1"/>
          </p:cNvSpPr>
          <p:nvPr/>
        </p:nvSpPr>
        <p:spPr bwMode="auto">
          <a:xfrm>
            <a:off x="4140200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8261" name="AutoShape 21"/>
          <p:cNvSpPr>
            <a:spLocks noChangeArrowheads="1"/>
          </p:cNvSpPr>
          <p:nvPr/>
        </p:nvSpPr>
        <p:spPr bwMode="auto">
          <a:xfrm>
            <a:off x="2555875" y="4724400"/>
            <a:ext cx="936625" cy="1944688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39269" name="AutoShape 5"/>
          <p:cNvSpPr>
            <a:spLocks/>
          </p:cNvSpPr>
          <p:nvPr/>
        </p:nvSpPr>
        <p:spPr bwMode="auto">
          <a:xfrm>
            <a:off x="5219700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70" name="AutoShape 6"/>
          <p:cNvSpPr>
            <a:spLocks/>
          </p:cNvSpPr>
          <p:nvPr/>
        </p:nvSpPr>
        <p:spPr bwMode="auto">
          <a:xfrm>
            <a:off x="3635375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71" name="AutoShape 7"/>
          <p:cNvSpPr>
            <a:spLocks noChangeArrowheads="1"/>
          </p:cNvSpPr>
          <p:nvPr/>
        </p:nvSpPr>
        <p:spPr bwMode="auto">
          <a:xfrm>
            <a:off x="5580063" y="5589588"/>
            <a:ext cx="863600" cy="485775"/>
          </a:xfrm>
          <a:prstGeom prst="chevron">
            <a:avLst>
              <a:gd name="adj" fmla="val 44444"/>
            </a:avLst>
          </a:prstGeom>
          <a:solidFill>
            <a:srgbClr val="0000CC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72" name="AutoShape 8"/>
          <p:cNvSpPr>
            <a:spLocks noChangeArrowheads="1"/>
          </p:cNvSpPr>
          <p:nvPr/>
        </p:nvSpPr>
        <p:spPr bwMode="auto">
          <a:xfrm>
            <a:off x="6516688" y="5013325"/>
            <a:ext cx="2374900" cy="6477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ОБЩАЯ ЦВЕТОВАЯ</a:t>
            </a:r>
          </a:p>
          <a:p>
            <a:pPr algn="ctr"/>
            <a:r>
              <a:rPr lang="ru-RU" altLang="ru-RU" b="1"/>
              <a:t> СЛЕПОТА</a:t>
            </a:r>
          </a:p>
        </p:txBody>
      </p:sp>
      <p:sp>
        <p:nvSpPr>
          <p:cNvPr id="139273" name="AutoShape 9"/>
          <p:cNvSpPr>
            <a:spLocks noChangeArrowheads="1"/>
          </p:cNvSpPr>
          <p:nvPr/>
        </p:nvSpPr>
        <p:spPr bwMode="auto">
          <a:xfrm>
            <a:off x="6588125" y="5876925"/>
            <a:ext cx="2232025" cy="6477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ПИГМЕНТНАЯ </a:t>
            </a:r>
          </a:p>
          <a:p>
            <a:pPr algn="ctr"/>
            <a:r>
              <a:rPr lang="ru-RU" altLang="ru-RU" b="1"/>
              <a:t>КСЕРОДЕРМА</a:t>
            </a:r>
          </a:p>
        </p:txBody>
      </p:sp>
      <p:sp>
        <p:nvSpPr>
          <p:cNvPr id="139274" name="AutoShape 10"/>
          <p:cNvSpPr>
            <a:spLocks/>
          </p:cNvSpPr>
          <p:nvPr/>
        </p:nvSpPr>
        <p:spPr bwMode="auto">
          <a:xfrm>
            <a:off x="5148263" y="3284538"/>
            <a:ext cx="223837" cy="1296987"/>
          </a:xfrm>
          <a:prstGeom prst="rightBrace">
            <a:avLst>
              <a:gd name="adj1" fmla="val 48286"/>
              <a:gd name="adj2" fmla="val 50000"/>
            </a:avLst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75" name="AutoShape 11"/>
          <p:cNvSpPr>
            <a:spLocks noChangeArrowheads="1"/>
          </p:cNvSpPr>
          <p:nvPr/>
        </p:nvSpPr>
        <p:spPr bwMode="auto">
          <a:xfrm>
            <a:off x="6443663" y="3500438"/>
            <a:ext cx="2160587" cy="647700"/>
          </a:xfrm>
          <a:prstGeom prst="roundRect">
            <a:avLst>
              <a:gd name="adj" fmla="val 16667"/>
            </a:avLst>
          </a:prstGeom>
          <a:solidFill>
            <a:srgbClr val="F4CFC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СПЕРМАТОГЕНЕЗ</a:t>
            </a:r>
          </a:p>
        </p:txBody>
      </p:sp>
      <p:sp>
        <p:nvSpPr>
          <p:cNvPr id="139276" name="AutoShape 12"/>
          <p:cNvSpPr>
            <a:spLocks noChangeArrowheads="1"/>
          </p:cNvSpPr>
          <p:nvPr/>
        </p:nvSpPr>
        <p:spPr bwMode="auto">
          <a:xfrm>
            <a:off x="5435600" y="3644900"/>
            <a:ext cx="865188" cy="485775"/>
          </a:xfrm>
          <a:prstGeom prst="chevron">
            <a:avLst>
              <a:gd name="adj" fmla="val 44526"/>
            </a:avLst>
          </a:prstGeom>
          <a:solidFill>
            <a:srgbClr val="A5002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81" name="Rectangle 17"/>
          <p:cNvSpPr>
            <a:spLocks noChangeArrowheads="1"/>
          </p:cNvSpPr>
          <p:nvPr/>
        </p:nvSpPr>
        <p:spPr bwMode="auto">
          <a:xfrm>
            <a:off x="2484438" y="260350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Х</a:t>
            </a:r>
          </a:p>
        </p:txBody>
      </p:sp>
      <p:sp>
        <p:nvSpPr>
          <p:cNvPr id="139282" name="Rectangle 18"/>
          <p:cNvSpPr>
            <a:spLocks noChangeArrowheads="1"/>
          </p:cNvSpPr>
          <p:nvPr/>
        </p:nvSpPr>
        <p:spPr bwMode="auto">
          <a:xfrm>
            <a:off x="4067175" y="1700213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У</a:t>
            </a:r>
          </a:p>
        </p:txBody>
      </p:sp>
      <p:sp>
        <p:nvSpPr>
          <p:cNvPr id="139283" name="AutoShape 19"/>
          <p:cNvSpPr>
            <a:spLocks noChangeArrowheads="1"/>
          </p:cNvSpPr>
          <p:nvPr/>
        </p:nvSpPr>
        <p:spPr bwMode="auto">
          <a:xfrm>
            <a:off x="4140200" y="3068638"/>
            <a:ext cx="914400" cy="1584325"/>
          </a:xfrm>
          <a:prstGeom prst="roundRect">
            <a:avLst>
              <a:gd name="adj" fmla="val 16667"/>
            </a:avLst>
          </a:prstGeom>
          <a:solidFill>
            <a:srgbClr val="F4CFC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85" name="AutoShape 21"/>
          <p:cNvSpPr>
            <a:spLocks noChangeArrowheads="1"/>
          </p:cNvSpPr>
          <p:nvPr/>
        </p:nvSpPr>
        <p:spPr bwMode="auto">
          <a:xfrm>
            <a:off x="4140200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86" name="AutoShape 22"/>
          <p:cNvSpPr>
            <a:spLocks noChangeArrowheads="1"/>
          </p:cNvSpPr>
          <p:nvPr/>
        </p:nvSpPr>
        <p:spPr bwMode="auto">
          <a:xfrm>
            <a:off x="2555875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0000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9287" name="AutoShape 23"/>
          <p:cNvSpPr>
            <a:spLocks noChangeArrowheads="1"/>
          </p:cNvSpPr>
          <p:nvPr/>
        </p:nvSpPr>
        <p:spPr bwMode="auto">
          <a:xfrm>
            <a:off x="2555875" y="1341438"/>
            <a:ext cx="914400" cy="53276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600"/>
          </a:p>
        </p:txBody>
      </p:sp>
      <p:sp>
        <p:nvSpPr>
          <p:cNvPr id="139288" name="AutoShape 24"/>
          <p:cNvSpPr>
            <a:spLocks noChangeArrowheads="1"/>
          </p:cNvSpPr>
          <p:nvPr/>
        </p:nvSpPr>
        <p:spPr bwMode="auto">
          <a:xfrm>
            <a:off x="2555875" y="4724400"/>
            <a:ext cx="936625" cy="1944688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40293" name="AutoShape 5"/>
          <p:cNvSpPr>
            <a:spLocks/>
          </p:cNvSpPr>
          <p:nvPr/>
        </p:nvSpPr>
        <p:spPr bwMode="auto">
          <a:xfrm>
            <a:off x="5219700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294" name="AutoShape 6"/>
          <p:cNvSpPr>
            <a:spLocks/>
          </p:cNvSpPr>
          <p:nvPr/>
        </p:nvSpPr>
        <p:spPr bwMode="auto">
          <a:xfrm>
            <a:off x="3635375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295" name="AutoShape 7"/>
          <p:cNvSpPr>
            <a:spLocks noChangeArrowheads="1"/>
          </p:cNvSpPr>
          <p:nvPr/>
        </p:nvSpPr>
        <p:spPr bwMode="auto">
          <a:xfrm>
            <a:off x="5580063" y="5589588"/>
            <a:ext cx="863600" cy="485775"/>
          </a:xfrm>
          <a:prstGeom prst="chevron">
            <a:avLst>
              <a:gd name="adj" fmla="val 44444"/>
            </a:avLst>
          </a:prstGeom>
          <a:solidFill>
            <a:srgbClr val="0000CC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296" name="AutoShape 8"/>
          <p:cNvSpPr>
            <a:spLocks noChangeArrowheads="1"/>
          </p:cNvSpPr>
          <p:nvPr/>
        </p:nvSpPr>
        <p:spPr bwMode="auto">
          <a:xfrm>
            <a:off x="6516688" y="5013325"/>
            <a:ext cx="2374900" cy="6477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ОБЩАЯ ЦВЕТОВАЯ</a:t>
            </a:r>
          </a:p>
          <a:p>
            <a:pPr algn="ctr"/>
            <a:r>
              <a:rPr lang="ru-RU" altLang="ru-RU" b="1"/>
              <a:t> СЛЕПОТА</a:t>
            </a:r>
          </a:p>
        </p:txBody>
      </p:sp>
      <p:sp>
        <p:nvSpPr>
          <p:cNvPr id="140297" name="AutoShape 9"/>
          <p:cNvSpPr>
            <a:spLocks noChangeArrowheads="1"/>
          </p:cNvSpPr>
          <p:nvPr/>
        </p:nvSpPr>
        <p:spPr bwMode="auto">
          <a:xfrm>
            <a:off x="6588125" y="5876925"/>
            <a:ext cx="2232025" cy="6477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ПИГМЕНТНАЯ </a:t>
            </a:r>
          </a:p>
          <a:p>
            <a:pPr algn="ctr"/>
            <a:r>
              <a:rPr lang="ru-RU" altLang="ru-RU" b="1"/>
              <a:t>КСЕРОДЕРМА</a:t>
            </a:r>
          </a:p>
        </p:txBody>
      </p:sp>
      <p:sp>
        <p:nvSpPr>
          <p:cNvPr id="140298" name="AutoShape 10"/>
          <p:cNvSpPr>
            <a:spLocks/>
          </p:cNvSpPr>
          <p:nvPr/>
        </p:nvSpPr>
        <p:spPr bwMode="auto">
          <a:xfrm>
            <a:off x="5148263" y="3284538"/>
            <a:ext cx="223837" cy="1296987"/>
          </a:xfrm>
          <a:prstGeom prst="rightBrace">
            <a:avLst>
              <a:gd name="adj1" fmla="val 48286"/>
              <a:gd name="adj2" fmla="val 50000"/>
            </a:avLst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299" name="AutoShape 11"/>
          <p:cNvSpPr>
            <a:spLocks noChangeArrowheads="1"/>
          </p:cNvSpPr>
          <p:nvPr/>
        </p:nvSpPr>
        <p:spPr bwMode="auto">
          <a:xfrm>
            <a:off x="6443663" y="3500438"/>
            <a:ext cx="2160587" cy="647700"/>
          </a:xfrm>
          <a:prstGeom prst="roundRect">
            <a:avLst>
              <a:gd name="adj" fmla="val 16667"/>
            </a:avLst>
          </a:prstGeom>
          <a:solidFill>
            <a:srgbClr val="F4CFC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СПЕРМАТОГЕНЕЗ</a:t>
            </a:r>
          </a:p>
        </p:txBody>
      </p:sp>
      <p:sp>
        <p:nvSpPr>
          <p:cNvPr id="140300" name="AutoShape 12"/>
          <p:cNvSpPr>
            <a:spLocks noChangeArrowheads="1"/>
          </p:cNvSpPr>
          <p:nvPr/>
        </p:nvSpPr>
        <p:spPr bwMode="auto">
          <a:xfrm>
            <a:off x="5435600" y="3644900"/>
            <a:ext cx="865188" cy="485775"/>
          </a:xfrm>
          <a:prstGeom prst="chevron">
            <a:avLst>
              <a:gd name="adj" fmla="val 44526"/>
            </a:avLst>
          </a:prstGeom>
          <a:solidFill>
            <a:srgbClr val="DE3E55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301" name="AutoShape 13"/>
          <p:cNvSpPr>
            <a:spLocks/>
          </p:cNvSpPr>
          <p:nvPr/>
        </p:nvSpPr>
        <p:spPr bwMode="auto">
          <a:xfrm rot="10800000">
            <a:off x="2268538" y="1412875"/>
            <a:ext cx="223837" cy="3240088"/>
          </a:xfrm>
          <a:prstGeom prst="rightBrace">
            <a:avLst>
              <a:gd name="adj1" fmla="val 120627"/>
              <a:gd name="adj2" fmla="val 50000"/>
            </a:avLst>
          </a:prstGeom>
          <a:noFill/>
          <a:ln w="762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302" name="AutoShape 14"/>
          <p:cNvSpPr>
            <a:spLocks noChangeArrowheads="1"/>
          </p:cNvSpPr>
          <p:nvPr/>
        </p:nvSpPr>
        <p:spPr bwMode="auto">
          <a:xfrm>
            <a:off x="250825" y="2133600"/>
            <a:ext cx="1728788" cy="358775"/>
          </a:xfrm>
          <a:prstGeom prst="roundRect">
            <a:avLst>
              <a:gd name="adj" fmla="val 16667"/>
            </a:avLst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ДАЛЬТОНИЗМ</a:t>
            </a:r>
          </a:p>
        </p:txBody>
      </p:sp>
      <p:sp>
        <p:nvSpPr>
          <p:cNvPr id="140303" name="AutoShape 15"/>
          <p:cNvSpPr>
            <a:spLocks noChangeArrowheads="1"/>
          </p:cNvSpPr>
          <p:nvPr/>
        </p:nvSpPr>
        <p:spPr bwMode="auto">
          <a:xfrm>
            <a:off x="250825" y="1341438"/>
            <a:ext cx="1584325" cy="504825"/>
          </a:xfrm>
          <a:prstGeom prst="roundRect">
            <a:avLst>
              <a:gd name="adj" fmla="val 16667"/>
            </a:avLst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ГЕМОФИЛИЯ</a:t>
            </a:r>
          </a:p>
        </p:txBody>
      </p:sp>
      <p:sp>
        <p:nvSpPr>
          <p:cNvPr id="140304" name="AutoShape 16"/>
          <p:cNvSpPr>
            <a:spLocks noChangeArrowheads="1"/>
          </p:cNvSpPr>
          <p:nvPr/>
        </p:nvSpPr>
        <p:spPr bwMode="auto">
          <a:xfrm rot="12940116">
            <a:off x="1258888" y="2781300"/>
            <a:ext cx="863600" cy="485775"/>
          </a:xfrm>
          <a:prstGeom prst="chevron">
            <a:avLst>
              <a:gd name="adj" fmla="val 44444"/>
            </a:avLst>
          </a:prstGeom>
          <a:solidFill>
            <a:schemeClr val="folHlink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305" name="Rectangle 17"/>
          <p:cNvSpPr>
            <a:spLocks noChangeArrowheads="1"/>
          </p:cNvSpPr>
          <p:nvPr/>
        </p:nvSpPr>
        <p:spPr bwMode="auto">
          <a:xfrm>
            <a:off x="2484438" y="260350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Х</a:t>
            </a:r>
          </a:p>
        </p:txBody>
      </p:sp>
      <p:sp>
        <p:nvSpPr>
          <p:cNvPr id="140306" name="Rectangle 18"/>
          <p:cNvSpPr>
            <a:spLocks noChangeArrowheads="1"/>
          </p:cNvSpPr>
          <p:nvPr/>
        </p:nvSpPr>
        <p:spPr bwMode="auto">
          <a:xfrm>
            <a:off x="4067175" y="1700213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У</a:t>
            </a:r>
          </a:p>
        </p:txBody>
      </p:sp>
      <p:sp>
        <p:nvSpPr>
          <p:cNvPr id="140307" name="AutoShape 19"/>
          <p:cNvSpPr>
            <a:spLocks noChangeArrowheads="1"/>
          </p:cNvSpPr>
          <p:nvPr/>
        </p:nvSpPr>
        <p:spPr bwMode="auto">
          <a:xfrm>
            <a:off x="4140200" y="3068638"/>
            <a:ext cx="914400" cy="1584325"/>
          </a:xfrm>
          <a:prstGeom prst="roundRect">
            <a:avLst>
              <a:gd name="adj" fmla="val 16667"/>
            </a:avLst>
          </a:prstGeom>
          <a:solidFill>
            <a:srgbClr val="F4CFC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309" name="AutoShape 21"/>
          <p:cNvSpPr>
            <a:spLocks noChangeArrowheads="1"/>
          </p:cNvSpPr>
          <p:nvPr/>
        </p:nvSpPr>
        <p:spPr bwMode="auto">
          <a:xfrm>
            <a:off x="4140200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310" name="AutoShape 22"/>
          <p:cNvSpPr>
            <a:spLocks noChangeArrowheads="1"/>
          </p:cNvSpPr>
          <p:nvPr/>
        </p:nvSpPr>
        <p:spPr bwMode="auto">
          <a:xfrm>
            <a:off x="2555875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0311" name="AutoShape 23"/>
          <p:cNvSpPr>
            <a:spLocks noChangeArrowheads="1"/>
          </p:cNvSpPr>
          <p:nvPr/>
        </p:nvSpPr>
        <p:spPr bwMode="auto">
          <a:xfrm>
            <a:off x="2555875" y="1341438"/>
            <a:ext cx="914400" cy="3311525"/>
          </a:xfrm>
          <a:prstGeom prst="roundRect">
            <a:avLst>
              <a:gd name="adj" fmla="val 16667"/>
            </a:avLst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6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41317" name="AutoShape 5"/>
          <p:cNvSpPr>
            <a:spLocks/>
          </p:cNvSpPr>
          <p:nvPr/>
        </p:nvSpPr>
        <p:spPr bwMode="auto">
          <a:xfrm>
            <a:off x="5219700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18" name="AutoShape 6"/>
          <p:cNvSpPr>
            <a:spLocks/>
          </p:cNvSpPr>
          <p:nvPr/>
        </p:nvSpPr>
        <p:spPr bwMode="auto">
          <a:xfrm>
            <a:off x="3635375" y="4797425"/>
            <a:ext cx="223838" cy="1800225"/>
          </a:xfrm>
          <a:prstGeom prst="rightBrace">
            <a:avLst>
              <a:gd name="adj1" fmla="val 67021"/>
              <a:gd name="adj2" fmla="val 50000"/>
            </a:avLst>
          </a:prstGeom>
          <a:noFill/>
          <a:ln w="762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19" name="AutoShape 7"/>
          <p:cNvSpPr>
            <a:spLocks noChangeArrowheads="1"/>
          </p:cNvSpPr>
          <p:nvPr/>
        </p:nvSpPr>
        <p:spPr bwMode="auto">
          <a:xfrm>
            <a:off x="5580063" y="5589588"/>
            <a:ext cx="863600" cy="485775"/>
          </a:xfrm>
          <a:prstGeom prst="chevron">
            <a:avLst>
              <a:gd name="adj" fmla="val 44444"/>
            </a:avLst>
          </a:prstGeom>
          <a:solidFill>
            <a:srgbClr val="0000CC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21" name="AutoShape 9"/>
          <p:cNvSpPr>
            <a:spLocks noChangeArrowheads="1"/>
          </p:cNvSpPr>
          <p:nvPr/>
        </p:nvSpPr>
        <p:spPr bwMode="auto">
          <a:xfrm>
            <a:off x="6588125" y="5373688"/>
            <a:ext cx="2232025" cy="115093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ПО ЗАКОНАМ </a:t>
            </a:r>
          </a:p>
          <a:p>
            <a:pPr algn="ctr"/>
            <a:r>
              <a:rPr lang="ru-RU" altLang="ru-RU" b="1"/>
              <a:t>Г. МЕНДЕЛЯ</a:t>
            </a:r>
          </a:p>
        </p:txBody>
      </p:sp>
      <p:sp>
        <p:nvSpPr>
          <p:cNvPr id="141322" name="AutoShape 10"/>
          <p:cNvSpPr>
            <a:spLocks/>
          </p:cNvSpPr>
          <p:nvPr/>
        </p:nvSpPr>
        <p:spPr bwMode="auto">
          <a:xfrm>
            <a:off x="5148263" y="3284538"/>
            <a:ext cx="223837" cy="1296987"/>
          </a:xfrm>
          <a:prstGeom prst="rightBrace">
            <a:avLst>
              <a:gd name="adj1" fmla="val 48286"/>
              <a:gd name="adj2" fmla="val 50000"/>
            </a:avLst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24" name="AutoShape 12"/>
          <p:cNvSpPr>
            <a:spLocks noChangeArrowheads="1"/>
          </p:cNvSpPr>
          <p:nvPr/>
        </p:nvSpPr>
        <p:spPr bwMode="auto">
          <a:xfrm rot="-2042292">
            <a:off x="5580063" y="3573463"/>
            <a:ext cx="865187" cy="485775"/>
          </a:xfrm>
          <a:prstGeom prst="chevron">
            <a:avLst>
              <a:gd name="adj" fmla="val 44526"/>
            </a:avLst>
          </a:prstGeom>
          <a:solidFill>
            <a:srgbClr val="A5002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25" name="AutoShape 13"/>
          <p:cNvSpPr>
            <a:spLocks/>
          </p:cNvSpPr>
          <p:nvPr/>
        </p:nvSpPr>
        <p:spPr bwMode="auto">
          <a:xfrm rot="10800000">
            <a:off x="2268538" y="1412875"/>
            <a:ext cx="223837" cy="3240088"/>
          </a:xfrm>
          <a:prstGeom prst="rightBrace">
            <a:avLst>
              <a:gd name="adj1" fmla="val 120627"/>
              <a:gd name="adj2" fmla="val 50000"/>
            </a:avLst>
          </a:prstGeom>
          <a:noFill/>
          <a:ln w="762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27" name="AutoShape 15"/>
          <p:cNvSpPr>
            <a:spLocks noChangeArrowheads="1"/>
          </p:cNvSpPr>
          <p:nvPr/>
        </p:nvSpPr>
        <p:spPr bwMode="auto">
          <a:xfrm>
            <a:off x="250825" y="549275"/>
            <a:ext cx="2017713" cy="1079500"/>
          </a:xfrm>
          <a:prstGeom prst="roundRect">
            <a:avLst>
              <a:gd name="adj" fmla="val 16667"/>
            </a:avLst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Х-СЦЕПЛЕННОЕ</a:t>
            </a:r>
          </a:p>
          <a:p>
            <a:pPr algn="ctr"/>
            <a:r>
              <a:rPr lang="ru-RU" altLang="ru-RU" b="1"/>
              <a:t>НАСЛЕДОВАНИЕ</a:t>
            </a:r>
          </a:p>
        </p:txBody>
      </p:sp>
      <p:sp>
        <p:nvSpPr>
          <p:cNvPr id="141328" name="AutoShape 16"/>
          <p:cNvSpPr>
            <a:spLocks noChangeArrowheads="1"/>
          </p:cNvSpPr>
          <p:nvPr/>
        </p:nvSpPr>
        <p:spPr bwMode="auto">
          <a:xfrm rot="12940116">
            <a:off x="1258888" y="1989138"/>
            <a:ext cx="863600" cy="485775"/>
          </a:xfrm>
          <a:prstGeom prst="chevron">
            <a:avLst>
              <a:gd name="adj" fmla="val 44444"/>
            </a:avLst>
          </a:prstGeom>
          <a:solidFill>
            <a:schemeClr val="folHlink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29" name="AutoShape 17"/>
          <p:cNvSpPr>
            <a:spLocks noChangeArrowheads="1"/>
          </p:cNvSpPr>
          <p:nvPr/>
        </p:nvSpPr>
        <p:spPr bwMode="auto">
          <a:xfrm>
            <a:off x="6156325" y="2276475"/>
            <a:ext cx="2592388" cy="1079500"/>
          </a:xfrm>
          <a:prstGeom prst="roundRect">
            <a:avLst>
              <a:gd name="adj" fmla="val 16667"/>
            </a:avLst>
          </a:prstGeom>
          <a:solidFill>
            <a:srgbClr val="F4CFC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ГОЛАНДРИЧЕСКИЙ</a:t>
            </a:r>
          </a:p>
          <a:p>
            <a:pPr algn="ctr"/>
            <a:r>
              <a:rPr lang="ru-RU" altLang="ru-RU" b="1"/>
              <a:t>ТИП НАСЛЕДОВАНИЯ</a:t>
            </a:r>
          </a:p>
        </p:txBody>
      </p:sp>
      <p:sp>
        <p:nvSpPr>
          <p:cNvPr id="141330" name="Rectangle 18"/>
          <p:cNvSpPr>
            <a:spLocks noChangeArrowheads="1"/>
          </p:cNvSpPr>
          <p:nvPr/>
        </p:nvSpPr>
        <p:spPr bwMode="auto">
          <a:xfrm>
            <a:off x="2484438" y="260350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Х</a:t>
            </a:r>
          </a:p>
        </p:txBody>
      </p:sp>
      <p:sp>
        <p:nvSpPr>
          <p:cNvPr id="141331" name="Rectangle 19"/>
          <p:cNvSpPr>
            <a:spLocks noChangeArrowheads="1"/>
          </p:cNvSpPr>
          <p:nvPr/>
        </p:nvSpPr>
        <p:spPr bwMode="auto">
          <a:xfrm>
            <a:off x="4067175" y="1700213"/>
            <a:ext cx="9144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У</a:t>
            </a:r>
          </a:p>
        </p:txBody>
      </p:sp>
      <p:sp>
        <p:nvSpPr>
          <p:cNvPr id="141332" name="AutoShape 20"/>
          <p:cNvSpPr>
            <a:spLocks noChangeArrowheads="1"/>
          </p:cNvSpPr>
          <p:nvPr/>
        </p:nvSpPr>
        <p:spPr bwMode="auto">
          <a:xfrm>
            <a:off x="4140200" y="3068638"/>
            <a:ext cx="914400" cy="1584325"/>
          </a:xfrm>
          <a:prstGeom prst="roundRect">
            <a:avLst>
              <a:gd name="adj" fmla="val 16667"/>
            </a:avLst>
          </a:prstGeom>
          <a:solidFill>
            <a:srgbClr val="F4CFC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33" name="AutoShape 21"/>
          <p:cNvSpPr>
            <a:spLocks noChangeArrowheads="1"/>
          </p:cNvSpPr>
          <p:nvPr/>
        </p:nvSpPr>
        <p:spPr bwMode="auto">
          <a:xfrm>
            <a:off x="4140200" y="4652963"/>
            <a:ext cx="936625" cy="1944687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34" name="AutoShape 22"/>
          <p:cNvSpPr>
            <a:spLocks noChangeArrowheads="1"/>
          </p:cNvSpPr>
          <p:nvPr/>
        </p:nvSpPr>
        <p:spPr bwMode="auto">
          <a:xfrm>
            <a:off x="2555875" y="4724400"/>
            <a:ext cx="936625" cy="1944688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1335" name="AutoShape 23"/>
          <p:cNvSpPr>
            <a:spLocks noChangeArrowheads="1"/>
          </p:cNvSpPr>
          <p:nvPr/>
        </p:nvSpPr>
        <p:spPr bwMode="auto">
          <a:xfrm>
            <a:off x="2555875" y="1341438"/>
            <a:ext cx="914400" cy="3311525"/>
          </a:xfrm>
          <a:prstGeom prst="roundRect">
            <a:avLst>
              <a:gd name="adj" fmla="val 16667"/>
            </a:avLst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66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260350"/>
            <a:ext cx="8785225" cy="6481763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101379" name="Picture 3" descr="6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4235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380" name="Line 4"/>
          <p:cNvSpPr>
            <a:spLocks noChangeShapeType="1"/>
          </p:cNvSpPr>
          <p:nvPr/>
        </p:nvSpPr>
        <p:spPr bwMode="auto">
          <a:xfrm flipH="1">
            <a:off x="3924300" y="1844675"/>
            <a:ext cx="503238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075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04813"/>
            <a:ext cx="5903912" cy="547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43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338263"/>
            <a:ext cx="5715000" cy="418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44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1047750"/>
            <a:ext cx="402907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45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268413"/>
            <a:ext cx="15240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5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3048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3203575" y="5013325"/>
            <a:ext cx="3529013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i="1"/>
              <a:t>Нормальная картинка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46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844675"/>
            <a:ext cx="15240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6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4813"/>
            <a:ext cx="3048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1476375" y="3716338"/>
            <a:ext cx="4464050" cy="17795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i="1"/>
              <a:t>Дейтеранопия</a:t>
            </a:r>
          </a:p>
          <a:p>
            <a:pPr algn="ctr"/>
            <a:r>
              <a:rPr lang="ru-RU" altLang="ru-RU" sz="2400" b="1" i="1"/>
              <a:t> (недостаток </a:t>
            </a:r>
          </a:p>
          <a:p>
            <a:pPr algn="ctr"/>
            <a:r>
              <a:rPr lang="ru-RU" altLang="ru-RU" sz="2400" b="1" i="1"/>
              <a:t>красно-зеленого):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47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196975"/>
            <a:ext cx="15240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74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3048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971550" y="3500438"/>
            <a:ext cx="6048375" cy="2066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i="1"/>
              <a:t>Пронатопия (еще одна</a:t>
            </a:r>
          </a:p>
          <a:p>
            <a:pPr algn="ctr"/>
            <a:r>
              <a:rPr lang="ru-RU" altLang="ru-RU" sz="2400" b="1" i="1"/>
              <a:t>форма недостатка красно-зеленого):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48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196975"/>
            <a:ext cx="15240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8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4813"/>
            <a:ext cx="30480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1619250" y="3357563"/>
            <a:ext cx="4392613" cy="2663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 i="1"/>
              <a:t>Тринатопия </a:t>
            </a:r>
          </a:p>
          <a:p>
            <a:pPr algn="ctr"/>
            <a:r>
              <a:rPr lang="ru-RU" altLang="ru-RU" sz="2400" b="1" i="1"/>
              <a:t>(недостаток </a:t>
            </a:r>
          </a:p>
          <a:p>
            <a:pPr algn="ctr"/>
            <a:r>
              <a:rPr lang="ru-RU" altLang="ru-RU" sz="2400" b="1" i="1"/>
              <a:t>сине-желтого, </a:t>
            </a:r>
          </a:p>
          <a:p>
            <a:pPr algn="ctr"/>
            <a:r>
              <a:rPr lang="ru-RU" altLang="ru-RU" sz="2400" b="1" i="1"/>
              <a:t>очень редкая форма):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49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20713"/>
            <a:ext cx="5486400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50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76250"/>
            <a:ext cx="6657975" cy="539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     .</a:t>
            </a:r>
          </a:p>
        </p:txBody>
      </p:sp>
      <p:pic>
        <p:nvPicPr>
          <p:cNvPr id="151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0350"/>
            <a:ext cx="6657975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260350"/>
            <a:ext cx="8540750" cy="6337300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3600" i="1">
                <a:solidFill>
                  <a:srgbClr val="000000"/>
                </a:solidFill>
              </a:rPr>
              <a:t>Основные типы детерминации пола</a:t>
            </a:r>
          </a:p>
          <a:p>
            <a:pPr>
              <a:buFontTx/>
              <a:buNone/>
            </a:pPr>
            <a:endParaRPr lang="ru-RU" altLang="ru-RU" sz="3600" i="1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ru-RU" altLang="ru-RU" sz="3600" i="1">
                <a:solidFill>
                  <a:srgbClr val="000000"/>
                </a:solidFill>
              </a:rPr>
              <a:t>      По отношению к моменту оплодотворения различают три типа детерминации пола:</a:t>
            </a:r>
          </a:p>
          <a:p>
            <a:pPr>
              <a:buFontTx/>
              <a:buNone/>
            </a:pPr>
            <a:endParaRPr lang="ru-RU" altLang="ru-RU" sz="3600" i="1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ru-RU" altLang="ru-RU" sz="3600" i="1">
                <a:solidFill>
                  <a:srgbClr val="000000"/>
                </a:solidFill>
              </a:rPr>
              <a:t>1. </a:t>
            </a:r>
            <a:r>
              <a:rPr lang="ru-RU" altLang="ru-RU" sz="4000" b="1" i="1">
                <a:solidFill>
                  <a:srgbClr val="000000"/>
                </a:solidFill>
              </a:rPr>
              <a:t>Прогамный</a:t>
            </a:r>
            <a:r>
              <a:rPr lang="ru-RU" altLang="ru-RU" sz="3600" i="1">
                <a:solidFill>
                  <a:srgbClr val="000000"/>
                </a:solidFill>
              </a:rPr>
              <a:t> – детерминация пола зигот в процессе созревания яйцеклеток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04813"/>
            <a:ext cx="8540750" cy="6264275"/>
          </a:xfrm>
        </p:spPr>
        <p:txBody>
          <a:bodyPr/>
          <a:lstStyle/>
          <a:p>
            <a:endParaRPr lang="ru-RU" altLang="ru-RU"/>
          </a:p>
        </p:txBody>
      </p:sp>
      <p:pic>
        <p:nvPicPr>
          <p:cNvPr id="109571" name="Picture 3" descr="1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08050"/>
            <a:ext cx="74168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04813"/>
            <a:ext cx="8540750" cy="6192837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2. </a:t>
            </a:r>
            <a:r>
              <a:rPr lang="ru-RU" altLang="ru-RU" sz="4000" b="1" u="sng">
                <a:solidFill>
                  <a:srgbClr val="000000"/>
                </a:solidFill>
              </a:rPr>
              <a:t>Эпигамный</a:t>
            </a:r>
            <a:r>
              <a:rPr lang="ru-RU" altLang="ru-RU" sz="4000" b="1">
                <a:solidFill>
                  <a:srgbClr val="000000"/>
                </a:solidFill>
              </a:rPr>
              <a:t> – детерминация пола происходит после оплодотворения под влиянием внешних условий.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04813"/>
            <a:ext cx="8540750" cy="6192837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111619" name="Picture 3" descr="10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7848600" cy="547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404813"/>
            <a:ext cx="8540750" cy="62642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000">
                <a:solidFill>
                  <a:srgbClr val="000000"/>
                </a:solidFill>
              </a:rPr>
              <a:t>3.</a:t>
            </a:r>
            <a:r>
              <a:rPr lang="ru-RU" altLang="ru-RU" sz="4000" i="1" u="sng">
                <a:solidFill>
                  <a:srgbClr val="000000"/>
                </a:solidFill>
              </a:rPr>
              <a:t>Сингамный</a:t>
            </a:r>
            <a:r>
              <a:rPr lang="ru-RU" altLang="ru-RU" sz="4000">
                <a:solidFill>
                  <a:srgbClr val="000000"/>
                </a:solidFill>
              </a:rPr>
              <a:t> – пол зиготы детерминирован с момента оплодотворения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93187" name="Picture 3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648"/>
            <a:ext cx="864108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6806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7950" y="333375"/>
            <a:ext cx="8785225" cy="6335713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4000">
                <a:solidFill>
                  <a:srgbClr val="000000"/>
                </a:solidFill>
              </a:rPr>
              <a:t>Кэлвин Бриджес                                   </a:t>
            </a:r>
          </a:p>
          <a:p>
            <a:pPr>
              <a:buFontTx/>
              <a:buNone/>
            </a:pPr>
            <a:r>
              <a:rPr lang="ru-RU" altLang="ru-RU" sz="4000">
                <a:solidFill>
                  <a:srgbClr val="000000"/>
                </a:solidFill>
              </a:rPr>
              <a:t>                                                    1921</a:t>
            </a:r>
          </a:p>
          <a:p>
            <a:pPr>
              <a:buFontTx/>
              <a:buNone/>
            </a:pPr>
            <a:endParaRPr lang="ru-RU" altLang="ru-RU" sz="4000">
              <a:solidFill>
                <a:srgbClr val="000000"/>
              </a:solidFill>
            </a:endParaRPr>
          </a:p>
          <a:p>
            <a:pPr>
              <a:buFontTx/>
              <a:buNone/>
            </a:pPr>
            <a:endParaRPr lang="ru-RU" altLang="ru-RU" sz="4000">
              <a:solidFill>
                <a:srgbClr val="000000"/>
              </a:solidFill>
            </a:endParaRPr>
          </a:p>
          <a:p>
            <a:pPr>
              <a:buFontTx/>
              <a:buNone/>
            </a:pPr>
            <a:endParaRPr lang="ru-RU" altLang="ru-RU" sz="4000">
              <a:solidFill>
                <a:srgbClr val="000000"/>
              </a:solidFill>
            </a:endParaRPr>
          </a:p>
          <a:p>
            <a:pPr>
              <a:buFontTx/>
              <a:buNone/>
            </a:pPr>
            <a:endParaRPr lang="ru-RU" altLang="ru-RU" sz="4000">
              <a:solidFill>
                <a:srgbClr val="000000"/>
              </a:solidFill>
            </a:endParaRPr>
          </a:p>
          <a:p>
            <a:pPr>
              <a:buFontTx/>
              <a:buNone/>
            </a:pPr>
            <a:endParaRPr lang="ru-RU" altLang="ru-RU" sz="4000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ru-RU" altLang="ru-RU" sz="2800">
                <a:solidFill>
                  <a:srgbClr val="000000"/>
                </a:solidFill>
              </a:rPr>
              <a:t>                  </a:t>
            </a:r>
            <a:r>
              <a:rPr lang="en-US" altLang="ru-RU" sz="2800">
                <a:solidFill>
                  <a:srgbClr val="000000"/>
                </a:solidFill>
              </a:rPr>
              <a:t>DROSOPHILA MELANOGASTER</a:t>
            </a:r>
            <a:endParaRPr lang="ru-RU" altLang="ru-RU" sz="2800">
              <a:solidFill>
                <a:srgbClr val="000000"/>
              </a:solidFill>
            </a:endParaRPr>
          </a:p>
        </p:txBody>
      </p:sp>
      <p:pic>
        <p:nvPicPr>
          <p:cNvPr id="113667" name="Picture 3" descr="10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638" y="1636713"/>
            <a:ext cx="4022725" cy="35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668" name="Line 4"/>
          <p:cNvSpPr>
            <a:spLocks noChangeShapeType="1"/>
          </p:cNvSpPr>
          <p:nvPr/>
        </p:nvSpPr>
        <p:spPr bwMode="auto">
          <a:xfrm>
            <a:off x="2555875" y="5229225"/>
            <a:ext cx="4032250" cy="0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3669" name="Line 5"/>
          <p:cNvSpPr>
            <a:spLocks noChangeShapeType="1"/>
          </p:cNvSpPr>
          <p:nvPr/>
        </p:nvSpPr>
        <p:spPr bwMode="auto">
          <a:xfrm>
            <a:off x="2555875" y="1628775"/>
            <a:ext cx="4032250" cy="0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3670" name="Line 6"/>
          <p:cNvSpPr>
            <a:spLocks noChangeShapeType="1"/>
          </p:cNvSpPr>
          <p:nvPr/>
        </p:nvSpPr>
        <p:spPr bwMode="auto">
          <a:xfrm>
            <a:off x="2555875" y="1628775"/>
            <a:ext cx="0" cy="3600450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3671" name="Line 7"/>
          <p:cNvSpPr>
            <a:spLocks noChangeShapeType="1"/>
          </p:cNvSpPr>
          <p:nvPr/>
        </p:nvSpPr>
        <p:spPr bwMode="auto">
          <a:xfrm>
            <a:off x="6588125" y="1628775"/>
            <a:ext cx="0" cy="3600450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188913"/>
            <a:ext cx="8540750" cy="64801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800"/>
              <a:t>                           </a:t>
            </a:r>
            <a:r>
              <a:rPr lang="ru-RU" altLang="ru-RU" sz="3600" b="1" u="sng">
                <a:solidFill>
                  <a:srgbClr val="CC0000"/>
                </a:solidFill>
              </a:rPr>
              <a:t>3А: 3Х    х   2А:ХУ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3600" b="1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3600" b="1">
                <a:solidFill>
                  <a:schemeClr val="bg2"/>
                </a:solidFill>
              </a:rPr>
              <a:t>                     </a:t>
            </a:r>
            <a:r>
              <a:rPr lang="ru-RU" altLang="ru-RU" sz="3600" b="1">
                <a:solidFill>
                  <a:srgbClr val="0000CC"/>
                </a:solidFill>
              </a:rPr>
              <a:t>АХ                  АУ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3600" b="1">
              <a:solidFill>
                <a:srgbClr val="0000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3600" b="1">
                <a:solidFill>
                  <a:srgbClr val="0000CC"/>
                </a:solidFill>
              </a:rPr>
              <a:t>2А:2Х   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3600" b="1">
              <a:solidFill>
                <a:srgbClr val="0000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3600" b="1">
                <a:solidFill>
                  <a:srgbClr val="0000CC"/>
                </a:solidFill>
              </a:rPr>
              <a:t>А:Х     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3600" b="1">
              <a:solidFill>
                <a:srgbClr val="0000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3600" b="1">
                <a:solidFill>
                  <a:srgbClr val="0000CC"/>
                </a:solidFill>
              </a:rPr>
              <a:t>А:2Х     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3600" b="1">
              <a:solidFill>
                <a:srgbClr val="0000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3600" b="1">
                <a:solidFill>
                  <a:srgbClr val="0000CC"/>
                </a:solidFill>
              </a:rPr>
              <a:t>2А:Х           </a:t>
            </a:r>
          </a:p>
        </p:txBody>
      </p:sp>
      <p:sp>
        <p:nvSpPr>
          <p:cNvPr id="114691" name="Line 3"/>
          <p:cNvSpPr>
            <a:spLocks noChangeShapeType="1"/>
          </p:cNvSpPr>
          <p:nvPr/>
        </p:nvSpPr>
        <p:spPr bwMode="auto">
          <a:xfrm>
            <a:off x="2051050" y="2133600"/>
            <a:ext cx="6408738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2" name="Line 4"/>
          <p:cNvSpPr>
            <a:spLocks noChangeShapeType="1"/>
          </p:cNvSpPr>
          <p:nvPr/>
        </p:nvSpPr>
        <p:spPr bwMode="auto">
          <a:xfrm>
            <a:off x="2051050" y="2133600"/>
            <a:ext cx="0" cy="4319588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1331913" y="908050"/>
            <a:ext cx="504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3200" b="1">
                <a:solidFill>
                  <a:schemeClr val="accent2"/>
                </a:solidFill>
              </a:rPr>
              <a:t>♂</a:t>
            </a:r>
          </a:p>
        </p:txBody>
      </p:sp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468313" y="1484313"/>
            <a:ext cx="431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3200" b="1">
                <a:solidFill>
                  <a:schemeClr val="accent2"/>
                </a:solidFill>
              </a:rPr>
              <a:t>♀</a:t>
            </a:r>
          </a:p>
        </p:txBody>
      </p:sp>
      <p:sp>
        <p:nvSpPr>
          <p:cNvPr id="114695" name="Line 7"/>
          <p:cNvSpPr>
            <a:spLocks noChangeShapeType="1"/>
          </p:cNvSpPr>
          <p:nvPr/>
        </p:nvSpPr>
        <p:spPr bwMode="auto">
          <a:xfrm flipH="1" flipV="1">
            <a:off x="323850" y="836613"/>
            <a:ext cx="1655763" cy="1152525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6" name="Line 8"/>
          <p:cNvSpPr>
            <a:spLocks noChangeShapeType="1"/>
          </p:cNvSpPr>
          <p:nvPr/>
        </p:nvSpPr>
        <p:spPr bwMode="auto">
          <a:xfrm>
            <a:off x="323850" y="2133600"/>
            <a:ext cx="17272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7" name="Line 9"/>
          <p:cNvSpPr>
            <a:spLocks noChangeShapeType="1"/>
          </p:cNvSpPr>
          <p:nvPr/>
        </p:nvSpPr>
        <p:spPr bwMode="auto">
          <a:xfrm flipV="1">
            <a:off x="2051050" y="765175"/>
            <a:ext cx="0" cy="1368425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8" name="Line 10"/>
          <p:cNvSpPr>
            <a:spLocks noChangeShapeType="1"/>
          </p:cNvSpPr>
          <p:nvPr/>
        </p:nvSpPr>
        <p:spPr bwMode="auto">
          <a:xfrm flipH="1">
            <a:off x="250825" y="765175"/>
            <a:ext cx="1800225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699" name="Line 11"/>
          <p:cNvSpPr>
            <a:spLocks noChangeShapeType="1"/>
          </p:cNvSpPr>
          <p:nvPr/>
        </p:nvSpPr>
        <p:spPr bwMode="auto">
          <a:xfrm>
            <a:off x="250825" y="765175"/>
            <a:ext cx="0" cy="5688013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700" name="Line 12"/>
          <p:cNvSpPr>
            <a:spLocks noChangeShapeType="1"/>
          </p:cNvSpPr>
          <p:nvPr/>
        </p:nvSpPr>
        <p:spPr bwMode="auto">
          <a:xfrm>
            <a:off x="2051050" y="765175"/>
            <a:ext cx="6408738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701" name="Line 13"/>
          <p:cNvSpPr>
            <a:spLocks noChangeShapeType="1"/>
          </p:cNvSpPr>
          <p:nvPr/>
        </p:nvSpPr>
        <p:spPr bwMode="auto">
          <a:xfrm>
            <a:off x="8459788" y="765175"/>
            <a:ext cx="0" cy="5688013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702" name="Line 14"/>
          <p:cNvSpPr>
            <a:spLocks noChangeShapeType="1"/>
          </p:cNvSpPr>
          <p:nvPr/>
        </p:nvSpPr>
        <p:spPr bwMode="auto">
          <a:xfrm>
            <a:off x="250825" y="6453188"/>
            <a:ext cx="8208963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703" name="Line 15"/>
          <p:cNvSpPr>
            <a:spLocks noChangeShapeType="1"/>
          </p:cNvSpPr>
          <p:nvPr/>
        </p:nvSpPr>
        <p:spPr bwMode="auto">
          <a:xfrm>
            <a:off x="250825" y="3141663"/>
            <a:ext cx="8208963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704" name="Line 16"/>
          <p:cNvSpPr>
            <a:spLocks noChangeShapeType="1"/>
          </p:cNvSpPr>
          <p:nvPr/>
        </p:nvSpPr>
        <p:spPr bwMode="auto">
          <a:xfrm>
            <a:off x="250825" y="4292600"/>
            <a:ext cx="8208963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705" name="Line 17"/>
          <p:cNvSpPr>
            <a:spLocks noChangeShapeType="1"/>
          </p:cNvSpPr>
          <p:nvPr/>
        </p:nvSpPr>
        <p:spPr bwMode="auto">
          <a:xfrm>
            <a:off x="250825" y="5516563"/>
            <a:ext cx="8208963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4706" name="Line 18"/>
          <p:cNvSpPr>
            <a:spLocks noChangeShapeType="1"/>
          </p:cNvSpPr>
          <p:nvPr/>
        </p:nvSpPr>
        <p:spPr bwMode="auto">
          <a:xfrm>
            <a:off x="4859338" y="765175"/>
            <a:ext cx="0" cy="5688013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333375"/>
            <a:ext cx="8540750" cy="633571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400"/>
              <a:t>                                </a:t>
            </a:r>
            <a:r>
              <a:rPr lang="ru-RU" altLang="ru-RU" sz="4000" b="1">
                <a:solidFill>
                  <a:srgbClr val="CC0000"/>
                </a:solidFill>
              </a:rPr>
              <a:t>3А: 3Х    х   2А:ХУ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b="1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chemeClr val="bg2"/>
                </a:solidFill>
              </a:rPr>
              <a:t>                         </a:t>
            </a:r>
            <a:r>
              <a:rPr lang="ru-RU" altLang="ru-RU" b="1">
                <a:solidFill>
                  <a:srgbClr val="0000CC"/>
                </a:solidFill>
              </a:rPr>
              <a:t>А:Х                  А:У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b="1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chemeClr val="bg2"/>
                </a:solidFill>
              </a:rPr>
              <a:t>   </a:t>
            </a:r>
            <a:r>
              <a:rPr lang="ru-RU" altLang="ru-RU" b="1">
                <a:solidFill>
                  <a:srgbClr val="0000CC"/>
                </a:solidFill>
              </a:rPr>
              <a:t>2А:2Х       3А + 3Х          3А: (2Х+У)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                                   1                              5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     А:Х          2А+2Х            2А: (Х+У)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                                   2                              6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     А:2Х        2А+3Х             2А: (2Х+У)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                                   3                              7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   2А:Х          3А+2Х             3А: (Х+У)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                                   4                              8</a:t>
            </a:r>
          </a:p>
        </p:txBody>
      </p:sp>
      <p:sp>
        <p:nvSpPr>
          <p:cNvPr id="115715" name="Line 3"/>
          <p:cNvSpPr>
            <a:spLocks noChangeShapeType="1"/>
          </p:cNvSpPr>
          <p:nvPr/>
        </p:nvSpPr>
        <p:spPr bwMode="auto">
          <a:xfrm>
            <a:off x="2051050" y="2133600"/>
            <a:ext cx="6408738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16" name="Line 4"/>
          <p:cNvSpPr>
            <a:spLocks noChangeShapeType="1"/>
          </p:cNvSpPr>
          <p:nvPr/>
        </p:nvSpPr>
        <p:spPr bwMode="auto">
          <a:xfrm>
            <a:off x="2051050" y="2133600"/>
            <a:ext cx="0" cy="4319588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17" name="Line 5"/>
          <p:cNvSpPr>
            <a:spLocks noChangeShapeType="1"/>
          </p:cNvSpPr>
          <p:nvPr/>
        </p:nvSpPr>
        <p:spPr bwMode="auto">
          <a:xfrm>
            <a:off x="2195513" y="3284538"/>
            <a:ext cx="63373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18" name="Line 6"/>
          <p:cNvSpPr>
            <a:spLocks noChangeShapeType="1"/>
          </p:cNvSpPr>
          <p:nvPr/>
        </p:nvSpPr>
        <p:spPr bwMode="auto">
          <a:xfrm>
            <a:off x="2195513" y="4292600"/>
            <a:ext cx="633730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19" name="Line 7"/>
          <p:cNvSpPr>
            <a:spLocks noChangeShapeType="1"/>
          </p:cNvSpPr>
          <p:nvPr/>
        </p:nvSpPr>
        <p:spPr bwMode="auto">
          <a:xfrm>
            <a:off x="2195513" y="5229225"/>
            <a:ext cx="6264275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0" name="Line 8"/>
          <p:cNvSpPr>
            <a:spLocks noChangeShapeType="1"/>
          </p:cNvSpPr>
          <p:nvPr/>
        </p:nvSpPr>
        <p:spPr bwMode="auto">
          <a:xfrm>
            <a:off x="2195513" y="6381750"/>
            <a:ext cx="6264275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1" name="Line 9"/>
          <p:cNvSpPr>
            <a:spLocks noChangeShapeType="1"/>
          </p:cNvSpPr>
          <p:nvPr/>
        </p:nvSpPr>
        <p:spPr bwMode="auto">
          <a:xfrm>
            <a:off x="4643438" y="2133600"/>
            <a:ext cx="0" cy="424815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2" name="Line 10"/>
          <p:cNvSpPr>
            <a:spLocks noChangeShapeType="1"/>
          </p:cNvSpPr>
          <p:nvPr/>
        </p:nvSpPr>
        <p:spPr bwMode="auto">
          <a:xfrm>
            <a:off x="8604250" y="2133600"/>
            <a:ext cx="0" cy="424815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3" name="Rectangle 11"/>
          <p:cNvSpPr>
            <a:spLocks noChangeArrowheads="1"/>
          </p:cNvSpPr>
          <p:nvPr/>
        </p:nvSpPr>
        <p:spPr bwMode="auto">
          <a:xfrm>
            <a:off x="611188" y="1504950"/>
            <a:ext cx="450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2800">
                <a:solidFill>
                  <a:schemeClr val="accent2"/>
                </a:solidFill>
              </a:rPr>
              <a:t>♀</a:t>
            </a:r>
          </a:p>
        </p:txBody>
      </p:sp>
      <p:sp>
        <p:nvSpPr>
          <p:cNvPr id="115724" name="Rectangle 12"/>
          <p:cNvSpPr>
            <a:spLocks noChangeArrowheads="1"/>
          </p:cNvSpPr>
          <p:nvPr/>
        </p:nvSpPr>
        <p:spPr bwMode="auto">
          <a:xfrm>
            <a:off x="1476375" y="1052513"/>
            <a:ext cx="504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3200" b="1">
                <a:solidFill>
                  <a:schemeClr val="accent2"/>
                </a:solidFill>
              </a:rPr>
              <a:t>♂</a:t>
            </a:r>
          </a:p>
        </p:txBody>
      </p:sp>
      <p:sp>
        <p:nvSpPr>
          <p:cNvPr id="115725" name="Line 13"/>
          <p:cNvSpPr>
            <a:spLocks noChangeShapeType="1"/>
          </p:cNvSpPr>
          <p:nvPr/>
        </p:nvSpPr>
        <p:spPr bwMode="auto">
          <a:xfrm flipH="1" flipV="1">
            <a:off x="611188" y="1052513"/>
            <a:ext cx="1439862" cy="1081087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6" name="Line 14"/>
          <p:cNvSpPr>
            <a:spLocks noChangeShapeType="1"/>
          </p:cNvSpPr>
          <p:nvPr/>
        </p:nvSpPr>
        <p:spPr bwMode="auto">
          <a:xfrm>
            <a:off x="611188" y="1052513"/>
            <a:ext cx="7993062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7" name="Line 15"/>
          <p:cNvSpPr>
            <a:spLocks noChangeShapeType="1"/>
          </p:cNvSpPr>
          <p:nvPr/>
        </p:nvSpPr>
        <p:spPr bwMode="auto">
          <a:xfrm flipV="1">
            <a:off x="2051050" y="1052513"/>
            <a:ext cx="0" cy="1081087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8" name="Line 16"/>
          <p:cNvSpPr>
            <a:spLocks noChangeShapeType="1"/>
          </p:cNvSpPr>
          <p:nvPr/>
        </p:nvSpPr>
        <p:spPr bwMode="auto">
          <a:xfrm flipV="1">
            <a:off x="4643438" y="1052513"/>
            <a:ext cx="0" cy="1081087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29" name="Line 17"/>
          <p:cNvSpPr>
            <a:spLocks noChangeShapeType="1"/>
          </p:cNvSpPr>
          <p:nvPr/>
        </p:nvSpPr>
        <p:spPr bwMode="auto">
          <a:xfrm>
            <a:off x="8604250" y="1052513"/>
            <a:ext cx="0" cy="1152525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30" name="Line 18"/>
          <p:cNvSpPr>
            <a:spLocks noChangeShapeType="1"/>
          </p:cNvSpPr>
          <p:nvPr/>
        </p:nvSpPr>
        <p:spPr bwMode="auto">
          <a:xfrm>
            <a:off x="611188" y="1052513"/>
            <a:ext cx="0" cy="5329237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31" name="Line 19"/>
          <p:cNvSpPr>
            <a:spLocks noChangeShapeType="1"/>
          </p:cNvSpPr>
          <p:nvPr/>
        </p:nvSpPr>
        <p:spPr bwMode="auto">
          <a:xfrm>
            <a:off x="611188" y="6381750"/>
            <a:ext cx="1584325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32" name="Line 20"/>
          <p:cNvSpPr>
            <a:spLocks noChangeShapeType="1"/>
          </p:cNvSpPr>
          <p:nvPr/>
        </p:nvSpPr>
        <p:spPr bwMode="auto">
          <a:xfrm flipH="1">
            <a:off x="611188" y="3284538"/>
            <a:ext cx="1439862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33" name="Line 21"/>
          <p:cNvSpPr>
            <a:spLocks noChangeShapeType="1"/>
          </p:cNvSpPr>
          <p:nvPr/>
        </p:nvSpPr>
        <p:spPr bwMode="auto">
          <a:xfrm flipH="1">
            <a:off x="611188" y="4292600"/>
            <a:ext cx="1439862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34" name="Line 22"/>
          <p:cNvSpPr>
            <a:spLocks noChangeShapeType="1"/>
          </p:cNvSpPr>
          <p:nvPr/>
        </p:nvSpPr>
        <p:spPr bwMode="auto">
          <a:xfrm flipH="1">
            <a:off x="611188" y="5229225"/>
            <a:ext cx="1439862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5735" name="Line 23"/>
          <p:cNvSpPr>
            <a:spLocks noChangeShapeType="1"/>
          </p:cNvSpPr>
          <p:nvPr/>
        </p:nvSpPr>
        <p:spPr bwMode="auto">
          <a:xfrm flipH="1">
            <a:off x="611188" y="2133600"/>
            <a:ext cx="1439862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333375"/>
            <a:ext cx="8785225" cy="6264275"/>
          </a:xfrm>
        </p:spPr>
        <p:txBody>
          <a:bodyPr/>
          <a:lstStyle/>
          <a:p>
            <a:pPr>
              <a:buFontTx/>
              <a:buNone/>
            </a:pPr>
            <a:endParaRPr lang="ru-RU" altLang="ru-RU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                                          </a:t>
            </a:r>
            <a:r>
              <a:rPr lang="ru-RU" altLang="ru-RU" b="1">
                <a:solidFill>
                  <a:srgbClr val="000000"/>
                </a:solidFill>
              </a:rPr>
              <a:t>Число Х-хромосом</a:t>
            </a:r>
          </a:p>
          <a:p>
            <a:pPr>
              <a:buFontTx/>
              <a:buNone/>
            </a:pPr>
            <a:r>
              <a:rPr lang="ru-RU" altLang="ru-RU" b="1">
                <a:solidFill>
                  <a:srgbClr val="000000"/>
                </a:solidFill>
              </a:rPr>
              <a:t>ПОЛОВОЙ  ИНДЕКС</a:t>
            </a:r>
            <a:r>
              <a:rPr lang="ru-RU" altLang="ru-RU">
                <a:solidFill>
                  <a:srgbClr val="000000"/>
                </a:solidFill>
              </a:rPr>
              <a:t>  = </a:t>
            </a:r>
          </a:p>
          <a:p>
            <a:pPr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                                           </a:t>
            </a:r>
            <a:r>
              <a:rPr lang="ru-RU" altLang="ru-RU" b="1">
                <a:solidFill>
                  <a:srgbClr val="000000"/>
                </a:solidFill>
              </a:rPr>
              <a:t>Число аутосом</a:t>
            </a:r>
            <a:r>
              <a:rPr lang="ru-RU" altLang="ru-RU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16739" name="Line 3"/>
          <p:cNvSpPr>
            <a:spLocks noChangeShapeType="1"/>
          </p:cNvSpPr>
          <p:nvPr/>
        </p:nvSpPr>
        <p:spPr bwMode="auto">
          <a:xfrm>
            <a:off x="5076825" y="1844675"/>
            <a:ext cx="3671888" cy="0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116013" y="333375"/>
            <a:ext cx="1296987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/>
              <a:t>У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684213" y="2420938"/>
            <a:ext cx="2305050" cy="649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/>
              <a:t>1956 г.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827088" y="4221163"/>
            <a:ext cx="7704137" cy="1584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Длина – 40 с лишним</a:t>
            </a:r>
          </a:p>
          <a:p>
            <a:pPr algn="ctr"/>
            <a:r>
              <a:rPr lang="ru-RU" altLang="ru-RU" sz="4000"/>
              <a:t>миллионов пар оснований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5003800" y="1052513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/>
              <a:t>У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539750" y="1341438"/>
            <a:ext cx="2735263" cy="7921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/>
              <a:t>азооспермия</a:t>
            </a:r>
          </a:p>
        </p:txBody>
      </p:sp>
      <p:graphicFrame>
        <p:nvGraphicFramePr>
          <p:cNvPr id="47110" name="Object 7"/>
          <p:cNvGraphicFramePr>
            <a:graphicFrameLocks noGrp="1" noChangeAspect="1"/>
          </p:cNvGraphicFramePr>
          <p:nvPr>
            <p:ph/>
          </p:nvPr>
        </p:nvGraphicFramePr>
        <p:xfrm>
          <a:off x="7235825" y="404813"/>
          <a:ext cx="1347788" cy="360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5" name="CorelDRAW CMX" r:id="rId4" imgW="4275978" imgH="8385495" progId="CorelDRAW.CMX.14">
                  <p:embed/>
                </p:oleObj>
              </mc:Choice>
              <mc:Fallback>
                <p:oleObj name="CorelDRAW CMX" r:id="rId4" imgW="4275978" imgH="8385495" progId="CorelDRAW.CMX.1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404813"/>
                        <a:ext cx="1347788" cy="360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2" name="Line 8"/>
          <p:cNvSpPr>
            <a:spLocks noChangeShapeType="1"/>
          </p:cNvSpPr>
          <p:nvPr/>
        </p:nvSpPr>
        <p:spPr bwMode="auto">
          <a:xfrm flipH="1">
            <a:off x="4427538" y="908050"/>
            <a:ext cx="2160587" cy="2160588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5003800" y="1052513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/>
              <a:t>У</a:t>
            </a: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539750" y="1341438"/>
            <a:ext cx="2735263" cy="7921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/>
              <a:t>азооспермия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827088" y="4221163"/>
            <a:ext cx="6697662" cy="21605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В наличии яички, </a:t>
            </a:r>
          </a:p>
          <a:p>
            <a:pPr algn="ctr"/>
            <a:r>
              <a:rPr lang="ru-RU" altLang="ru-RU" sz="4000"/>
              <a:t> сформированные</a:t>
            </a:r>
          </a:p>
          <a:p>
            <a:pPr algn="ctr"/>
            <a:r>
              <a:rPr lang="ru-RU" altLang="ru-RU" sz="4000"/>
              <a:t>мужские половые органы</a:t>
            </a:r>
          </a:p>
        </p:txBody>
      </p:sp>
      <p:graphicFrame>
        <p:nvGraphicFramePr>
          <p:cNvPr id="50181" name="Object 7"/>
          <p:cNvGraphicFramePr>
            <a:graphicFrameLocks noGrp="1" noChangeAspect="1"/>
          </p:cNvGraphicFramePr>
          <p:nvPr>
            <p:ph/>
          </p:nvPr>
        </p:nvGraphicFramePr>
        <p:xfrm>
          <a:off x="7235825" y="404813"/>
          <a:ext cx="1347788" cy="360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5" name="CorelDRAW CMX" r:id="rId4" imgW="4275978" imgH="8385495" progId="CorelDRAW.CMX.14">
                  <p:embed/>
                </p:oleObj>
              </mc:Choice>
              <mc:Fallback>
                <p:oleObj name="CorelDRAW CMX" r:id="rId4" imgW="4275978" imgH="8385495" progId="CorelDRAW.CMX.1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404813"/>
                        <a:ext cx="1347788" cy="360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Line 6"/>
          <p:cNvSpPr>
            <a:spLocks noChangeShapeType="1"/>
          </p:cNvSpPr>
          <p:nvPr/>
        </p:nvSpPr>
        <p:spPr bwMode="auto">
          <a:xfrm flipH="1">
            <a:off x="4427538" y="908050"/>
            <a:ext cx="2160587" cy="2160588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323850" y="260350"/>
            <a:ext cx="5689600" cy="1439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РЕВЕРСИРОВАННЫЕ </a:t>
            </a:r>
          </a:p>
          <a:p>
            <a:pPr algn="ctr"/>
            <a:r>
              <a:rPr lang="ru-RU" altLang="ru-RU" sz="4000"/>
              <a:t>ЖЕНЩИНЫ</a:t>
            </a:r>
          </a:p>
        </p:txBody>
      </p:sp>
      <p:graphicFrame>
        <p:nvGraphicFramePr>
          <p:cNvPr id="51210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7740650" y="620713"/>
          <a:ext cx="1023938" cy="218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1" name="CorelDRAW CMX" r:id="rId4" imgW="3859825" imgH="8240166" progId="CorelDRAW.CMX.14">
                  <p:embed/>
                </p:oleObj>
              </mc:Choice>
              <mc:Fallback>
                <p:oleObj name="CorelDRAW CMX" r:id="rId4" imgW="3859825" imgH="8240166" progId="CorelDRAW.CMX.1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650" y="620713"/>
                        <a:ext cx="1023938" cy="218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971550" y="2060575"/>
            <a:ext cx="7273925" cy="17287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ПО ГЕНЕТИЧЕСКОЙ</a:t>
            </a:r>
            <a:br>
              <a:rPr lang="ru-RU" altLang="ru-RU" sz="4000"/>
            </a:br>
            <a:r>
              <a:rPr lang="ru-RU" altLang="ru-RU" sz="4000"/>
              <a:t>КОНСТИТУЦИИ - ЖЕНЩИНЫ</a:t>
            </a:r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1547813" y="4508500"/>
            <a:ext cx="7273925" cy="17287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ПО  ФИЗИЧЕСКИМ </a:t>
            </a:r>
          </a:p>
          <a:p>
            <a:pPr algn="ctr"/>
            <a:r>
              <a:rPr lang="ru-RU" altLang="ru-RU" sz="4000"/>
              <a:t>ПРОЯВЛЕНИЯМ - МУЖЧИНЫ</a:t>
            </a:r>
          </a:p>
        </p:txBody>
      </p:sp>
      <p:graphicFrame>
        <p:nvGraphicFramePr>
          <p:cNvPr id="51213" name="Object 7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68313" y="4149725"/>
          <a:ext cx="1116012" cy="21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2" name="CorelDRAW CMX" r:id="rId6" imgW="4275978" imgH="8385495" progId="CorelDRAW.CMX.14">
                  <p:embed/>
                </p:oleObj>
              </mc:Choice>
              <mc:Fallback>
                <p:oleObj name="CorelDRAW CMX" r:id="rId6" imgW="4275978" imgH="8385495" progId="CorelDRAW.CMX.1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149725"/>
                        <a:ext cx="1116012" cy="218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323850" y="260350"/>
            <a:ext cx="5689600" cy="1439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РЕВЕРСИРОВАННЫЕ </a:t>
            </a:r>
          </a:p>
          <a:p>
            <a:pPr algn="ctr"/>
            <a:r>
              <a:rPr lang="ru-RU" altLang="ru-RU" sz="4000"/>
              <a:t>ЖЕНЩИНЫ</a:t>
            </a:r>
          </a:p>
        </p:txBody>
      </p:sp>
      <p:graphicFrame>
        <p:nvGraphicFramePr>
          <p:cNvPr id="54275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11188" y="2852738"/>
          <a:ext cx="1023937" cy="218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6" name="CorelDRAW CMX" r:id="rId4" imgW="3859825" imgH="8240166" progId="CorelDRAW.CMX.14">
                  <p:embed/>
                </p:oleObj>
              </mc:Choice>
              <mc:Fallback>
                <p:oleObj name="CorelDRAW CMX" r:id="rId4" imgW="3859825" imgH="8240166" progId="CorelDRAW.CMX.1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852738"/>
                        <a:ext cx="1023937" cy="218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3635375" y="4076700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5435600" y="1989138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У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2339975" y="4076700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54285" name="Rectangle 13"/>
          <p:cNvSpPr>
            <a:spLocks noChangeArrowheads="1"/>
          </p:cNvSpPr>
          <p:nvPr/>
        </p:nvSpPr>
        <p:spPr bwMode="auto">
          <a:xfrm rot="7231783">
            <a:off x="6146007" y="2723356"/>
            <a:ext cx="266700" cy="1444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4643438" y="4941888"/>
            <a:ext cx="1944687" cy="0"/>
          </a:xfrm>
          <a:prstGeom prst="line">
            <a:avLst/>
          </a:prstGeom>
          <a:noFill/>
          <a:ln w="57150" cmpd="thinThick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4291" name="Rectangle 19"/>
          <p:cNvSpPr>
            <a:spLocks noChangeArrowheads="1"/>
          </p:cNvSpPr>
          <p:nvPr/>
        </p:nvSpPr>
        <p:spPr bwMode="auto">
          <a:xfrm rot="7231783">
            <a:off x="4294982" y="4785518"/>
            <a:ext cx="266700" cy="1444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4292" name="Line 20"/>
          <p:cNvSpPr>
            <a:spLocks noChangeShapeType="1"/>
          </p:cNvSpPr>
          <p:nvPr/>
        </p:nvSpPr>
        <p:spPr bwMode="auto">
          <a:xfrm flipV="1">
            <a:off x="6588125" y="2852738"/>
            <a:ext cx="0" cy="208915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4293" name="Line 21"/>
          <p:cNvSpPr>
            <a:spLocks noChangeShapeType="1"/>
          </p:cNvSpPr>
          <p:nvPr/>
        </p:nvSpPr>
        <p:spPr bwMode="auto">
          <a:xfrm>
            <a:off x="6443663" y="2852738"/>
            <a:ext cx="144462" cy="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323850" y="260350"/>
            <a:ext cx="7343775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ОПРЕДЕЛЯЮЩАЯ ПОЛ</a:t>
            </a:r>
          </a:p>
          <a:p>
            <a:pPr algn="ctr"/>
            <a:r>
              <a:rPr lang="ru-RU" altLang="ru-RU" sz="4000"/>
              <a:t>ОБЛАСТЬ У- ХРОМОСОМЫ</a:t>
            </a:r>
          </a:p>
        </p:txBody>
      </p:sp>
      <p:graphicFrame>
        <p:nvGraphicFramePr>
          <p:cNvPr id="55299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3850" y="4365625"/>
          <a:ext cx="1023938" cy="218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4" name="CorelDRAW CMX" r:id="rId4" imgW="3859825" imgH="8240166" progId="CorelDRAW.CMX.14">
                  <p:embed/>
                </p:oleObj>
              </mc:Choice>
              <mc:Fallback>
                <p:oleObj name="CorelDRAW CMX" r:id="rId4" imgW="3859825" imgH="8240166" progId="CorelDRAW.CMX.1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4365625"/>
                        <a:ext cx="1023938" cy="2185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843213" y="4797425"/>
            <a:ext cx="1296987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643438" y="3213100"/>
            <a:ext cx="1296987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У</a:t>
            </a:r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547813" y="4797425"/>
            <a:ext cx="1296987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 rot="7231783">
            <a:off x="5303044" y="3994944"/>
            <a:ext cx="266700" cy="1444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5304" name="Line 8"/>
          <p:cNvSpPr>
            <a:spLocks noChangeShapeType="1"/>
          </p:cNvSpPr>
          <p:nvPr/>
        </p:nvSpPr>
        <p:spPr bwMode="auto">
          <a:xfrm flipH="1">
            <a:off x="3779838" y="5661025"/>
            <a:ext cx="1944687" cy="0"/>
          </a:xfrm>
          <a:prstGeom prst="line">
            <a:avLst/>
          </a:prstGeom>
          <a:noFill/>
          <a:ln w="57150" cmpd="thinThick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 rot="7231783">
            <a:off x="3502819" y="5506244"/>
            <a:ext cx="266700" cy="1444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5307" name="Line 11"/>
          <p:cNvSpPr>
            <a:spLocks noChangeShapeType="1"/>
          </p:cNvSpPr>
          <p:nvPr/>
        </p:nvSpPr>
        <p:spPr bwMode="auto">
          <a:xfrm>
            <a:off x="5508625" y="4149725"/>
            <a:ext cx="144463" cy="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auto">
          <a:xfrm>
            <a:off x="323850" y="1773238"/>
            <a:ext cx="7343775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4000"/>
              <a:t>Sexdetermining region on Y</a:t>
            </a:r>
          </a:p>
          <a:p>
            <a:pPr algn="ctr"/>
            <a:r>
              <a:rPr lang="en-US" altLang="ru-RU" sz="4000"/>
              <a:t>(SRY)</a:t>
            </a:r>
            <a:endParaRPr lang="ru-RU" altLang="ru-RU" sz="4000"/>
          </a:p>
        </p:txBody>
      </p:sp>
      <p:sp>
        <p:nvSpPr>
          <p:cNvPr id="55310" name="Line 14"/>
          <p:cNvSpPr>
            <a:spLocks noChangeShapeType="1"/>
          </p:cNvSpPr>
          <p:nvPr/>
        </p:nvSpPr>
        <p:spPr bwMode="auto">
          <a:xfrm flipH="1">
            <a:off x="5724525" y="5661025"/>
            <a:ext cx="7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auto">
          <a:xfrm flipV="1">
            <a:off x="5724525" y="4149725"/>
            <a:ext cx="0" cy="15113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323850" y="260350"/>
            <a:ext cx="5689600" cy="1439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РЕВЕРСИРОВАННЫЕ </a:t>
            </a:r>
            <a:endParaRPr lang="en-US" altLang="ru-RU" sz="4000"/>
          </a:p>
          <a:p>
            <a:pPr algn="ctr"/>
            <a:r>
              <a:rPr lang="ru-RU" altLang="ru-RU" sz="4000"/>
              <a:t>МУЖЧИНЫ</a:t>
            </a:r>
          </a:p>
        </p:txBody>
      </p:sp>
      <p:graphicFrame>
        <p:nvGraphicFramePr>
          <p:cNvPr id="56323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3850" y="4365625"/>
          <a:ext cx="1023938" cy="218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1" name="CorelDRAW CMX" r:id="rId4" imgW="3859825" imgH="8240166" progId="CorelDRAW.CMX.14">
                  <p:embed/>
                </p:oleObj>
              </mc:Choice>
              <mc:Fallback>
                <p:oleObj name="CorelDRAW CMX" r:id="rId4" imgW="3859825" imgH="8240166" progId="CorelDRAW.CMX.1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4365625"/>
                        <a:ext cx="1023938" cy="2185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971550" y="2060575"/>
            <a:ext cx="7273925" cy="17287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ПО ГЕНЕТИЧЕСКОЙ</a:t>
            </a:r>
            <a:br>
              <a:rPr lang="ru-RU" altLang="ru-RU" sz="4000"/>
            </a:br>
            <a:r>
              <a:rPr lang="ru-RU" altLang="ru-RU" sz="4000"/>
              <a:t>КОНСТИТУЦИИ -МУЖЧИНЫ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1547813" y="4508500"/>
            <a:ext cx="7273925" cy="17287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ПО  ФИЗИЧЕСКИМ </a:t>
            </a:r>
          </a:p>
          <a:p>
            <a:pPr algn="ctr"/>
            <a:r>
              <a:rPr lang="ru-RU" altLang="ru-RU" sz="4000"/>
              <a:t>ПРОЯВЛЕНИЯМ -ЖЕНЩИНЫ</a:t>
            </a:r>
          </a:p>
        </p:txBody>
      </p:sp>
      <p:graphicFrame>
        <p:nvGraphicFramePr>
          <p:cNvPr id="56326" name="Object 7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7812088" y="115888"/>
          <a:ext cx="1116012" cy="21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2" name="CorelDRAW CMX" r:id="rId6" imgW="4275978" imgH="8385495" progId="CorelDRAW.CMX.14">
                  <p:embed/>
                </p:oleObj>
              </mc:Choice>
              <mc:Fallback>
                <p:oleObj name="CorelDRAW CMX" r:id="rId6" imgW="4275978" imgH="8385495" progId="CorelDRAW.CMX.1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2088" y="115888"/>
                        <a:ext cx="1116012" cy="218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323850" y="260350"/>
            <a:ext cx="5689600" cy="1439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000"/>
              <a:t>РЕВЕРСИРОВАННЫЕ </a:t>
            </a:r>
          </a:p>
          <a:p>
            <a:pPr algn="ctr"/>
            <a:r>
              <a:rPr lang="ru-RU" altLang="ru-RU" sz="4000"/>
              <a:t>МУЖЧИНЫ</a:t>
            </a: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3635375" y="4076700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У</a:t>
            </a:r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2339975" y="4076700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auto">
          <a:xfrm rot="7231783">
            <a:off x="4366419" y="4785519"/>
            <a:ext cx="266700" cy="1444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7357" name="Line 13"/>
          <p:cNvSpPr>
            <a:spLocks noChangeShapeType="1"/>
          </p:cNvSpPr>
          <p:nvPr/>
        </p:nvSpPr>
        <p:spPr bwMode="auto">
          <a:xfrm>
            <a:off x="4572000" y="4941888"/>
            <a:ext cx="1728788" cy="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6372225" y="4292600"/>
            <a:ext cx="2376488" cy="1439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4000"/>
              <a:t>SRY –</a:t>
            </a:r>
            <a:endParaRPr lang="ru-RU" altLang="ru-RU" sz="4000"/>
          </a:p>
          <a:p>
            <a:pPr algn="ctr"/>
            <a:r>
              <a:rPr lang="ru-RU" altLang="ru-RU" sz="2800" b="1"/>
              <a:t>отсутствует</a:t>
            </a:r>
            <a:endParaRPr lang="en-US" altLang="ru-RU" sz="2800" b="1"/>
          </a:p>
          <a:p>
            <a:pPr algn="ctr"/>
            <a:endParaRPr lang="ru-RU" altLang="ru-RU" sz="2800" b="1"/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732588" y="1916113"/>
            <a:ext cx="1296987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5435600" y="1916113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57361" name="Line 17"/>
          <p:cNvSpPr>
            <a:spLocks noChangeShapeType="1"/>
          </p:cNvSpPr>
          <p:nvPr/>
        </p:nvSpPr>
        <p:spPr bwMode="auto">
          <a:xfrm rot="-1865410">
            <a:off x="4859338" y="4076700"/>
            <a:ext cx="1728787" cy="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6948488" y="404813"/>
            <a:ext cx="1296987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9600">
                <a:solidFill>
                  <a:srgbClr val="A50021"/>
                </a:solidFill>
              </a:rPr>
              <a:t>У</a:t>
            </a: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5651500" y="404813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96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 rot="7231783">
            <a:off x="7776369" y="1054894"/>
            <a:ext cx="390525" cy="5921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pPr algn="ctr"/>
            <a:r>
              <a:rPr lang="en-US" altLang="ru-RU" sz="2400" b="1"/>
              <a:t>SRY</a:t>
            </a:r>
            <a:endParaRPr lang="ru-RU" altLang="ru-RU" sz="2400" b="1"/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755650" y="333375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2051050" y="333375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graphicFrame>
        <p:nvGraphicFramePr>
          <p:cNvPr id="60427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547813" y="3284538"/>
          <a:ext cx="1023937" cy="218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7" name="CorelDRAW CMX" r:id="rId4" imgW="3859825" imgH="8240166" progId="CorelDRAW.CMX.14">
                  <p:embed/>
                </p:oleObj>
              </mc:Choice>
              <mc:Fallback>
                <p:oleObj name="CorelDRAW CMX" r:id="rId4" imgW="3859825" imgH="8240166" progId="CorelDRAW.CMX.1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3284538"/>
                        <a:ext cx="1023937" cy="218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8" name="Object 7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372225" y="3141663"/>
          <a:ext cx="1116013" cy="21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8" name="CorelDRAW CMX" r:id="rId6" imgW="4275978" imgH="8385495" progId="CorelDRAW.CMX.14">
                  <p:embed/>
                </p:oleObj>
              </mc:Choice>
              <mc:Fallback>
                <p:oleObj name="CorelDRAW CMX" r:id="rId6" imgW="4275978" imgH="8385495" progId="CorelDRAW.CMX.1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25" y="3141663"/>
                        <a:ext cx="1116013" cy="218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6948488" y="404813"/>
            <a:ext cx="1296987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9600">
                <a:solidFill>
                  <a:srgbClr val="A50021"/>
                </a:solidFill>
              </a:rPr>
              <a:t>У</a:t>
            </a: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5651500" y="404813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96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 rot="7231783">
            <a:off x="7768431" y="1024732"/>
            <a:ext cx="390525" cy="5921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pPr algn="ctr"/>
            <a:r>
              <a:rPr lang="en-US" altLang="ru-RU" sz="2400" b="1"/>
              <a:t>SRY</a:t>
            </a:r>
            <a:endParaRPr lang="ru-RU" altLang="ru-RU" sz="2400" b="1"/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755650" y="333375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2051050" y="333375"/>
            <a:ext cx="1296988" cy="19431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8800">
                <a:solidFill>
                  <a:srgbClr val="A50021"/>
                </a:solidFill>
              </a:rPr>
              <a:t>Х</a:t>
            </a:r>
          </a:p>
        </p:txBody>
      </p:sp>
      <p:graphicFrame>
        <p:nvGraphicFramePr>
          <p:cNvPr id="64519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516688" y="3357563"/>
          <a:ext cx="1023937" cy="218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9" name="CorelDRAW CMX" r:id="rId4" imgW="3859825" imgH="8240166" progId="CorelDRAW.CMX.14">
                  <p:embed/>
                </p:oleObj>
              </mc:Choice>
              <mc:Fallback>
                <p:oleObj name="CorelDRAW CMX" r:id="rId4" imgW="3859825" imgH="8240166" progId="CorelDRAW.CMX.1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688" y="3357563"/>
                        <a:ext cx="1023937" cy="218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0" name="Object 7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692275" y="3357563"/>
          <a:ext cx="1116013" cy="21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0" name="CorelDRAW CMX" r:id="rId6" imgW="4275978" imgH="8385495" progId="CorelDRAW.CMX.14">
                  <p:embed/>
                </p:oleObj>
              </mc:Choice>
              <mc:Fallback>
                <p:oleObj name="CorelDRAW CMX" r:id="rId6" imgW="4275978" imgH="8385495" progId="CorelDRAW.CMX.1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3357563"/>
                        <a:ext cx="1116013" cy="218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21" name="Rectangle 9"/>
          <p:cNvSpPr>
            <a:spLocks noChangeArrowheads="1"/>
          </p:cNvSpPr>
          <p:nvPr/>
        </p:nvSpPr>
        <p:spPr bwMode="auto">
          <a:xfrm rot="7231783">
            <a:off x="2801144" y="735807"/>
            <a:ext cx="390525" cy="5921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/>
          <a:p>
            <a:pPr algn="ctr"/>
            <a:r>
              <a:rPr lang="en-US" altLang="ru-RU" sz="2400" b="1"/>
              <a:t>SRY</a:t>
            </a:r>
            <a:endParaRPr lang="ru-RU" altLang="ru-RU" sz="2400" b="1"/>
          </a:p>
        </p:txBody>
      </p:sp>
      <p:sp>
        <p:nvSpPr>
          <p:cNvPr id="64522" name="Line 10"/>
          <p:cNvSpPr>
            <a:spLocks noChangeShapeType="1"/>
          </p:cNvSpPr>
          <p:nvPr/>
        </p:nvSpPr>
        <p:spPr bwMode="auto">
          <a:xfrm flipH="1">
            <a:off x="7524750" y="1196975"/>
            <a:ext cx="863600" cy="21590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4523" name="Line 11"/>
          <p:cNvSpPr>
            <a:spLocks noChangeShapeType="1"/>
          </p:cNvSpPr>
          <p:nvPr/>
        </p:nvSpPr>
        <p:spPr bwMode="auto">
          <a:xfrm>
            <a:off x="7740650" y="908050"/>
            <a:ext cx="431800" cy="865188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auto">
          <a:xfrm>
            <a:off x="3203575" y="3789363"/>
            <a:ext cx="273685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/>
              <a:t>ИНВЕРСИЯ</a:t>
            </a:r>
          </a:p>
          <a:p>
            <a:pPr algn="ctr"/>
            <a:r>
              <a:rPr lang="ru-RU" altLang="ru-RU" sz="3200"/>
              <a:t>ПОЛА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 rot="-1375437">
            <a:off x="1187450" y="1700213"/>
            <a:ext cx="2735263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/>
              <a:t>Гормон</a:t>
            </a:r>
          </a:p>
          <a:p>
            <a:pPr algn="ctr"/>
            <a:r>
              <a:rPr lang="ru-RU" altLang="ru-RU" sz="3200"/>
              <a:t>тестостерон</a:t>
            </a:r>
          </a:p>
        </p:txBody>
      </p:sp>
      <p:sp>
        <p:nvSpPr>
          <p:cNvPr id="78852" name="Oval 4"/>
          <p:cNvSpPr>
            <a:spLocks noChangeArrowheads="1"/>
          </p:cNvSpPr>
          <p:nvPr/>
        </p:nvSpPr>
        <p:spPr bwMode="auto">
          <a:xfrm>
            <a:off x="3563938" y="188913"/>
            <a:ext cx="3529012" cy="23050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Мужские гонады</a:t>
            </a:r>
          </a:p>
          <a:p>
            <a:pPr algn="ctr"/>
            <a:endParaRPr lang="ru-RU" altLang="ru-RU" sz="2400" b="1"/>
          </a:p>
          <a:p>
            <a:pPr algn="ctr"/>
            <a:r>
              <a:rPr lang="ru-RU" altLang="ru-RU" sz="2400" b="1"/>
              <a:t>Клетки Лейдига</a:t>
            </a:r>
          </a:p>
        </p:txBody>
      </p:sp>
      <p:sp>
        <p:nvSpPr>
          <p:cNvPr id="78853" name="AutoShape 5"/>
          <p:cNvSpPr>
            <a:spLocks noChangeArrowheads="1"/>
          </p:cNvSpPr>
          <p:nvPr/>
        </p:nvSpPr>
        <p:spPr bwMode="auto">
          <a:xfrm rot="-19386420">
            <a:off x="6588125" y="1341438"/>
            <a:ext cx="2160588" cy="649287"/>
          </a:xfrm>
          <a:prstGeom prst="rightArrow">
            <a:avLst>
              <a:gd name="adj1" fmla="val 50000"/>
              <a:gd name="adj2" fmla="val 831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гормоны</a:t>
            </a:r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auto">
          <a:xfrm rot="5400000">
            <a:off x="5832475" y="2384425"/>
            <a:ext cx="2160588" cy="649288"/>
          </a:xfrm>
          <a:prstGeom prst="rightArrow">
            <a:avLst>
              <a:gd name="adj1" fmla="val 50000"/>
              <a:gd name="adj2" fmla="val 831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гормоны</a:t>
            </a:r>
          </a:p>
        </p:txBody>
      </p:sp>
      <p:sp>
        <p:nvSpPr>
          <p:cNvPr id="78855" name="AutoShape 7"/>
          <p:cNvSpPr>
            <a:spLocks noChangeArrowheads="1"/>
          </p:cNvSpPr>
          <p:nvPr/>
        </p:nvSpPr>
        <p:spPr bwMode="auto">
          <a:xfrm>
            <a:off x="6659563" y="333375"/>
            <a:ext cx="2160587" cy="649288"/>
          </a:xfrm>
          <a:prstGeom prst="rightArrow">
            <a:avLst>
              <a:gd name="adj1" fmla="val 50000"/>
              <a:gd name="adj2" fmla="val 831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гормоны</a:t>
            </a:r>
          </a:p>
        </p:txBody>
      </p:sp>
      <p:sp>
        <p:nvSpPr>
          <p:cNvPr id="78856" name="Rectangle 8"/>
          <p:cNvSpPr>
            <a:spLocks noChangeArrowheads="1"/>
          </p:cNvSpPr>
          <p:nvPr/>
        </p:nvSpPr>
        <p:spPr bwMode="auto">
          <a:xfrm>
            <a:off x="250825" y="1125538"/>
            <a:ext cx="13684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50 –й</a:t>
            </a:r>
          </a:p>
          <a:p>
            <a:pPr algn="ctr"/>
            <a:r>
              <a:rPr lang="ru-RU" altLang="ru-RU" sz="2400" b="1"/>
              <a:t>день</a:t>
            </a:r>
          </a:p>
        </p:txBody>
      </p:sp>
      <p:sp>
        <p:nvSpPr>
          <p:cNvPr id="78857" name="Rectangle 9"/>
          <p:cNvSpPr>
            <a:spLocks noChangeArrowheads="1"/>
          </p:cNvSpPr>
          <p:nvPr/>
        </p:nvSpPr>
        <p:spPr bwMode="auto">
          <a:xfrm>
            <a:off x="1835150" y="620713"/>
            <a:ext cx="13684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150 –й</a:t>
            </a:r>
          </a:p>
          <a:p>
            <a:pPr algn="ctr"/>
            <a:r>
              <a:rPr lang="ru-RU" altLang="ru-RU" sz="2400" b="1"/>
              <a:t>день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 rot="-1375437">
            <a:off x="1187450" y="1700213"/>
            <a:ext cx="2735263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3200"/>
              <a:t>Гормон</a:t>
            </a:r>
          </a:p>
          <a:p>
            <a:pPr algn="ctr"/>
            <a:r>
              <a:rPr lang="ru-RU" altLang="ru-RU" sz="3200"/>
              <a:t>тестостерон</a:t>
            </a:r>
          </a:p>
        </p:txBody>
      </p:sp>
      <p:sp>
        <p:nvSpPr>
          <p:cNvPr id="77830" name="Oval 6"/>
          <p:cNvSpPr>
            <a:spLocks noChangeArrowheads="1"/>
          </p:cNvSpPr>
          <p:nvPr/>
        </p:nvSpPr>
        <p:spPr bwMode="auto">
          <a:xfrm>
            <a:off x="3563938" y="188913"/>
            <a:ext cx="3529012" cy="23050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Мужские гонады</a:t>
            </a:r>
          </a:p>
          <a:p>
            <a:pPr algn="ctr"/>
            <a:endParaRPr lang="ru-RU" altLang="ru-RU" sz="2400" b="1"/>
          </a:p>
          <a:p>
            <a:pPr algn="ctr"/>
            <a:r>
              <a:rPr lang="ru-RU" altLang="ru-RU" sz="2400" b="1"/>
              <a:t>Клетки Лейдига</a:t>
            </a:r>
          </a:p>
        </p:txBody>
      </p:sp>
      <p:sp>
        <p:nvSpPr>
          <p:cNvPr id="77832" name="AutoShape 8"/>
          <p:cNvSpPr>
            <a:spLocks noChangeArrowheads="1"/>
          </p:cNvSpPr>
          <p:nvPr/>
        </p:nvSpPr>
        <p:spPr bwMode="auto">
          <a:xfrm rot="-19386420">
            <a:off x="6588125" y="1341438"/>
            <a:ext cx="2160588" cy="649287"/>
          </a:xfrm>
          <a:prstGeom prst="rightArrow">
            <a:avLst>
              <a:gd name="adj1" fmla="val 50000"/>
              <a:gd name="adj2" fmla="val 831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гормоны</a:t>
            </a: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 rot="5400000">
            <a:off x="5832475" y="2384425"/>
            <a:ext cx="2160588" cy="649288"/>
          </a:xfrm>
          <a:prstGeom prst="rightArrow">
            <a:avLst>
              <a:gd name="adj1" fmla="val 50000"/>
              <a:gd name="adj2" fmla="val 831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гормоны</a:t>
            </a:r>
          </a:p>
        </p:txBody>
      </p:sp>
      <p:sp>
        <p:nvSpPr>
          <p:cNvPr id="77835" name="AutoShape 11"/>
          <p:cNvSpPr>
            <a:spLocks noChangeArrowheads="1"/>
          </p:cNvSpPr>
          <p:nvPr/>
        </p:nvSpPr>
        <p:spPr bwMode="auto">
          <a:xfrm>
            <a:off x="6659563" y="333375"/>
            <a:ext cx="2160587" cy="649288"/>
          </a:xfrm>
          <a:prstGeom prst="rightArrow">
            <a:avLst>
              <a:gd name="adj1" fmla="val 50000"/>
              <a:gd name="adj2" fmla="val 831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гормоны</a:t>
            </a:r>
          </a:p>
        </p:txBody>
      </p:sp>
      <p:sp>
        <p:nvSpPr>
          <p:cNvPr id="77837" name="Rectangle 13"/>
          <p:cNvSpPr>
            <a:spLocks noChangeArrowheads="1"/>
          </p:cNvSpPr>
          <p:nvPr/>
        </p:nvSpPr>
        <p:spPr bwMode="auto">
          <a:xfrm>
            <a:off x="250825" y="1125538"/>
            <a:ext cx="13684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50 –й</a:t>
            </a:r>
          </a:p>
          <a:p>
            <a:pPr algn="ctr"/>
            <a:r>
              <a:rPr lang="ru-RU" altLang="ru-RU" sz="2400" b="1"/>
              <a:t>день</a:t>
            </a:r>
          </a:p>
        </p:txBody>
      </p:sp>
      <p:sp>
        <p:nvSpPr>
          <p:cNvPr id="77838" name="Rectangle 14"/>
          <p:cNvSpPr>
            <a:spLocks noChangeArrowheads="1"/>
          </p:cNvSpPr>
          <p:nvPr/>
        </p:nvSpPr>
        <p:spPr bwMode="auto">
          <a:xfrm>
            <a:off x="1835150" y="620713"/>
            <a:ext cx="13684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150 –й</a:t>
            </a:r>
          </a:p>
          <a:p>
            <a:pPr algn="ctr"/>
            <a:r>
              <a:rPr lang="ru-RU" altLang="ru-RU" sz="2400" b="1"/>
              <a:t>день</a:t>
            </a:r>
          </a:p>
        </p:txBody>
      </p:sp>
      <p:sp>
        <p:nvSpPr>
          <p:cNvPr id="77839" name="AutoShape 15"/>
          <p:cNvSpPr>
            <a:spLocks noChangeArrowheads="1"/>
          </p:cNvSpPr>
          <p:nvPr/>
        </p:nvSpPr>
        <p:spPr bwMode="auto">
          <a:xfrm>
            <a:off x="755650" y="3500438"/>
            <a:ext cx="2735263" cy="2305050"/>
          </a:xfrm>
          <a:custGeom>
            <a:avLst/>
            <a:gdLst>
              <a:gd name="G0" fmla="+- 6480 0 0"/>
              <a:gd name="G1" fmla="+- 8640 0 0"/>
              <a:gd name="G2" fmla="+- 4320 0 0"/>
              <a:gd name="G3" fmla="+- 21600 0 6480"/>
              <a:gd name="G4" fmla="+- 21600 0 8640"/>
              <a:gd name="G5" fmla="+- 21600 0 4320"/>
              <a:gd name="G6" fmla="+- 6480 0 10800"/>
              <a:gd name="G7" fmla="+- 8640 0 10800"/>
              <a:gd name="G8" fmla="*/ G7 4320 G6"/>
              <a:gd name="G9" fmla="+- 21600 0 G8"/>
              <a:gd name="T0" fmla="*/ G8 w 21600"/>
              <a:gd name="T1" fmla="*/ G1 h 21600"/>
              <a:gd name="T2" fmla="*/ G9 w 21600"/>
              <a:gd name="T3" fmla="*/ G4 h 2160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T0" t="T1" r="T2" b="T3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  Ферменты  </a:t>
            </a:r>
          </a:p>
        </p:txBody>
      </p:sp>
      <p:sp>
        <p:nvSpPr>
          <p:cNvPr id="77840" name="Rectangle 16"/>
          <p:cNvSpPr>
            <a:spLocks noChangeArrowheads="1"/>
          </p:cNvSpPr>
          <p:nvPr/>
        </p:nvSpPr>
        <p:spPr bwMode="auto">
          <a:xfrm>
            <a:off x="1835150" y="2997200"/>
            <a:ext cx="576263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3</a:t>
            </a:r>
          </a:p>
        </p:txBody>
      </p:sp>
      <p:sp>
        <p:nvSpPr>
          <p:cNvPr id="77841" name="Rectangle 17"/>
          <p:cNvSpPr>
            <a:spLocks noChangeArrowheads="1"/>
          </p:cNvSpPr>
          <p:nvPr/>
        </p:nvSpPr>
        <p:spPr bwMode="auto">
          <a:xfrm>
            <a:off x="1835150" y="5805488"/>
            <a:ext cx="576263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4</a:t>
            </a:r>
          </a:p>
        </p:txBody>
      </p:sp>
      <p:sp>
        <p:nvSpPr>
          <p:cNvPr id="77844" name="Rectangle 20"/>
          <p:cNvSpPr>
            <a:spLocks noChangeArrowheads="1"/>
          </p:cNvSpPr>
          <p:nvPr/>
        </p:nvSpPr>
        <p:spPr bwMode="auto">
          <a:xfrm>
            <a:off x="3492500" y="4365625"/>
            <a:ext cx="576263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2</a:t>
            </a:r>
          </a:p>
        </p:txBody>
      </p:sp>
      <p:sp>
        <p:nvSpPr>
          <p:cNvPr id="77846" name="Rectangle 22"/>
          <p:cNvSpPr>
            <a:spLocks noChangeArrowheads="1"/>
          </p:cNvSpPr>
          <p:nvPr/>
        </p:nvSpPr>
        <p:spPr bwMode="auto">
          <a:xfrm>
            <a:off x="250825" y="4365625"/>
            <a:ext cx="5048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1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79888" name="Picture 16" descr="6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349500"/>
            <a:ext cx="1873250" cy="3313113"/>
          </a:xfrm>
          <a:prstGeom prst="rect">
            <a:avLst/>
          </a:prstGeom>
          <a:solidFill>
            <a:srgbClr val="FFCC00"/>
          </a:solidFill>
          <a:ln w="19050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79890" name="AutoShape 18"/>
          <p:cNvSpPr>
            <a:spLocks noChangeArrowheads="1"/>
          </p:cNvSpPr>
          <p:nvPr/>
        </p:nvSpPr>
        <p:spPr bwMode="auto">
          <a:xfrm>
            <a:off x="3563938" y="549275"/>
            <a:ext cx="2087562" cy="1511300"/>
          </a:xfrm>
          <a:prstGeom prst="downArrowCallout">
            <a:avLst>
              <a:gd name="adj1" fmla="val 34533"/>
              <a:gd name="adj2" fmla="val 34533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79891" name="AutoShape 19"/>
          <p:cNvSpPr>
            <a:spLocks noChangeArrowheads="1"/>
          </p:cNvSpPr>
          <p:nvPr/>
        </p:nvSpPr>
        <p:spPr bwMode="auto">
          <a:xfrm>
            <a:off x="4932363" y="1484313"/>
            <a:ext cx="2376487" cy="1008062"/>
          </a:xfrm>
          <a:prstGeom prst="leftArrowCallout">
            <a:avLst>
              <a:gd name="adj1" fmla="val 25000"/>
              <a:gd name="adj2" fmla="val 25000"/>
              <a:gd name="adj3" fmla="val 39291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БЕЛКОВЫЙ</a:t>
            </a:r>
          </a:p>
          <a:p>
            <a:pPr algn="ctr"/>
            <a:r>
              <a:rPr lang="ru-RU" altLang="ru-RU" b="1"/>
              <a:t>РЕЦЕПТОР</a:t>
            </a:r>
          </a:p>
        </p:txBody>
      </p:sp>
      <p:sp>
        <p:nvSpPr>
          <p:cNvPr id="79892" name="AutoShape 20"/>
          <p:cNvSpPr>
            <a:spLocks noChangeArrowheads="1"/>
          </p:cNvSpPr>
          <p:nvPr/>
        </p:nvSpPr>
        <p:spPr bwMode="auto">
          <a:xfrm>
            <a:off x="2124075" y="1557338"/>
            <a:ext cx="2160588" cy="936625"/>
          </a:xfrm>
          <a:prstGeom prst="rightArrowCallout">
            <a:avLst>
              <a:gd name="adj1" fmla="val 25000"/>
              <a:gd name="adj2" fmla="val 25000"/>
              <a:gd name="adj3" fmla="val 38446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/>
              <a:t>БЕЛКОВЫЙ</a:t>
            </a:r>
          </a:p>
          <a:p>
            <a:pPr algn="ctr"/>
            <a:r>
              <a:rPr lang="ru-RU" altLang="ru-RU" b="1"/>
              <a:t>РЕЦЕПТОР</a:t>
            </a:r>
          </a:p>
        </p:txBody>
      </p:sp>
      <p:sp>
        <p:nvSpPr>
          <p:cNvPr id="79893" name="Rectangle 21"/>
          <p:cNvSpPr>
            <a:spLocks noChangeArrowheads="1"/>
          </p:cNvSpPr>
          <p:nvPr/>
        </p:nvSpPr>
        <p:spPr bwMode="auto">
          <a:xfrm>
            <a:off x="611188" y="3644900"/>
            <a:ext cx="914400" cy="914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9894" name="Rectangle 22"/>
          <p:cNvSpPr>
            <a:spLocks noChangeArrowheads="1"/>
          </p:cNvSpPr>
          <p:nvPr/>
        </p:nvSpPr>
        <p:spPr bwMode="auto">
          <a:xfrm>
            <a:off x="2339975" y="3644900"/>
            <a:ext cx="914400" cy="914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9895" name="Line 23"/>
          <p:cNvSpPr>
            <a:spLocks noChangeShapeType="1"/>
          </p:cNvSpPr>
          <p:nvPr/>
        </p:nvSpPr>
        <p:spPr bwMode="auto">
          <a:xfrm>
            <a:off x="1619250" y="4076700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 dirty="0"/>
          </a:p>
        </p:txBody>
      </p:sp>
      <p:pic>
        <p:nvPicPr>
          <p:cNvPr id="80899" name="Picture 3" descr="6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349500"/>
            <a:ext cx="1873250" cy="3313113"/>
          </a:xfrm>
          <a:prstGeom prst="rect">
            <a:avLst/>
          </a:prstGeom>
          <a:solidFill>
            <a:srgbClr val="FFCC00"/>
          </a:solidFill>
          <a:ln w="19050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611188" y="3644900"/>
            <a:ext cx="914400" cy="914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0905" name="Line 9"/>
          <p:cNvSpPr>
            <a:spLocks noChangeShapeType="1"/>
          </p:cNvSpPr>
          <p:nvPr/>
        </p:nvSpPr>
        <p:spPr bwMode="auto">
          <a:xfrm>
            <a:off x="1619250" y="4076700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906" name="Oval 10"/>
          <p:cNvSpPr>
            <a:spLocks noChangeArrowheads="1"/>
          </p:cNvSpPr>
          <p:nvPr/>
        </p:nvSpPr>
        <p:spPr bwMode="auto">
          <a:xfrm>
            <a:off x="2411413" y="3644900"/>
            <a:ext cx="914400" cy="9144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0907" name="Rectangle 11"/>
          <p:cNvSpPr>
            <a:spLocks noChangeArrowheads="1"/>
          </p:cNvSpPr>
          <p:nvPr/>
        </p:nvSpPr>
        <p:spPr bwMode="auto">
          <a:xfrm>
            <a:off x="539750" y="260350"/>
            <a:ext cx="23764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0908" name="Rectangle 12"/>
          <p:cNvSpPr>
            <a:spLocks noChangeArrowheads="1"/>
          </p:cNvSpPr>
          <p:nvPr/>
        </p:nvSpPr>
        <p:spPr bwMode="auto">
          <a:xfrm>
            <a:off x="1187450" y="1412875"/>
            <a:ext cx="23764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0909" name="Rectangle 13"/>
          <p:cNvSpPr>
            <a:spLocks noChangeArrowheads="1"/>
          </p:cNvSpPr>
          <p:nvPr/>
        </p:nvSpPr>
        <p:spPr bwMode="auto">
          <a:xfrm>
            <a:off x="4859338" y="333375"/>
            <a:ext cx="3960812" cy="12239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МУЖСКОЙ</a:t>
            </a:r>
          </a:p>
          <a:p>
            <a:pPr algn="ctr"/>
            <a:r>
              <a:rPr lang="ru-RU" altLang="ru-RU" sz="2400" b="1"/>
              <a:t>ПСЕВДОГЕРМАФРОДИТ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82947" name="Line 3"/>
          <p:cNvSpPr>
            <a:spLocks noChangeShapeType="1"/>
          </p:cNvSpPr>
          <p:nvPr/>
        </p:nvSpPr>
        <p:spPr bwMode="auto">
          <a:xfrm>
            <a:off x="7308850" y="7651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3276600" y="333375"/>
            <a:ext cx="19446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Клетки тела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250825" y="333375"/>
            <a:ext cx="23764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2950" name="Rectangle 6"/>
          <p:cNvSpPr>
            <a:spLocks noChangeArrowheads="1"/>
          </p:cNvSpPr>
          <p:nvPr/>
        </p:nvSpPr>
        <p:spPr bwMode="auto">
          <a:xfrm>
            <a:off x="5940425" y="333375"/>
            <a:ext cx="1295400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ГЕНЫ</a:t>
            </a:r>
          </a:p>
        </p:txBody>
      </p:sp>
      <p:sp>
        <p:nvSpPr>
          <p:cNvPr id="82951" name="Rectangle 7"/>
          <p:cNvSpPr>
            <a:spLocks noChangeArrowheads="1"/>
          </p:cNvSpPr>
          <p:nvPr/>
        </p:nvSpPr>
        <p:spPr bwMode="auto">
          <a:xfrm>
            <a:off x="7956550" y="333375"/>
            <a:ext cx="914400" cy="914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2957" name="Line 13"/>
          <p:cNvSpPr>
            <a:spLocks noChangeShapeType="1"/>
          </p:cNvSpPr>
          <p:nvPr/>
        </p:nvSpPr>
        <p:spPr bwMode="auto">
          <a:xfrm>
            <a:off x="2700338" y="836613"/>
            <a:ext cx="576262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958" name="Line 14"/>
          <p:cNvSpPr>
            <a:spLocks noChangeShapeType="1"/>
          </p:cNvSpPr>
          <p:nvPr/>
        </p:nvSpPr>
        <p:spPr bwMode="auto">
          <a:xfrm>
            <a:off x="5292725" y="836613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81925" name="Line 5"/>
          <p:cNvSpPr>
            <a:spLocks noChangeShapeType="1"/>
          </p:cNvSpPr>
          <p:nvPr/>
        </p:nvSpPr>
        <p:spPr bwMode="auto">
          <a:xfrm>
            <a:off x="7308850" y="7651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3276600" y="333375"/>
            <a:ext cx="19446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Клетки тела</a:t>
            </a:r>
          </a:p>
        </p:txBody>
      </p:sp>
      <p:sp>
        <p:nvSpPr>
          <p:cNvPr id="81928" name="Rectangle 8"/>
          <p:cNvSpPr>
            <a:spLocks noChangeArrowheads="1"/>
          </p:cNvSpPr>
          <p:nvPr/>
        </p:nvSpPr>
        <p:spPr bwMode="auto">
          <a:xfrm>
            <a:off x="250825" y="333375"/>
            <a:ext cx="23764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1930" name="Rectangle 10"/>
          <p:cNvSpPr>
            <a:spLocks noChangeArrowheads="1"/>
          </p:cNvSpPr>
          <p:nvPr/>
        </p:nvSpPr>
        <p:spPr bwMode="auto">
          <a:xfrm>
            <a:off x="5940425" y="333375"/>
            <a:ext cx="1295400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ГЕНЫ</a:t>
            </a:r>
          </a:p>
        </p:txBody>
      </p:sp>
      <p:sp>
        <p:nvSpPr>
          <p:cNvPr id="81931" name="Rectangle 11"/>
          <p:cNvSpPr>
            <a:spLocks noChangeArrowheads="1"/>
          </p:cNvSpPr>
          <p:nvPr/>
        </p:nvSpPr>
        <p:spPr bwMode="auto">
          <a:xfrm>
            <a:off x="7956550" y="333375"/>
            <a:ext cx="914400" cy="914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32" name="Rectangle 12"/>
          <p:cNvSpPr>
            <a:spLocks noChangeArrowheads="1"/>
          </p:cNvSpPr>
          <p:nvPr/>
        </p:nvSpPr>
        <p:spPr bwMode="auto">
          <a:xfrm>
            <a:off x="1619250" y="4581525"/>
            <a:ext cx="3455988" cy="1657350"/>
          </a:xfrm>
          <a:prstGeom prst="rect">
            <a:avLst/>
          </a:prstGeom>
          <a:solidFill>
            <a:srgbClr val="96E4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ГЕНИТАЛИИ ПЛОДОВ</a:t>
            </a:r>
          </a:p>
          <a:p>
            <a:pPr algn="ctr"/>
            <a:r>
              <a:rPr lang="ru-RU" altLang="ru-RU" sz="2400" b="1"/>
              <a:t>МУЖСКОГО ПОЛА</a:t>
            </a:r>
          </a:p>
        </p:txBody>
      </p:sp>
      <p:sp>
        <p:nvSpPr>
          <p:cNvPr id="81933" name="Rectangle 13"/>
          <p:cNvSpPr>
            <a:spLocks noChangeArrowheads="1"/>
          </p:cNvSpPr>
          <p:nvPr/>
        </p:nvSpPr>
        <p:spPr bwMode="auto">
          <a:xfrm>
            <a:off x="250825" y="3429000"/>
            <a:ext cx="23764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1934" name="Rectangle 14"/>
          <p:cNvSpPr>
            <a:spLocks noChangeArrowheads="1"/>
          </p:cNvSpPr>
          <p:nvPr/>
        </p:nvSpPr>
        <p:spPr bwMode="auto">
          <a:xfrm>
            <a:off x="3276600" y="3573463"/>
            <a:ext cx="4535488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ДЕГИДРОКСИТЕСТОСТЕРОН</a:t>
            </a:r>
          </a:p>
          <a:p>
            <a:pPr algn="ctr"/>
            <a:r>
              <a:rPr lang="ru-RU" altLang="ru-RU" sz="2400" b="1"/>
              <a:t>(ДГТ)</a:t>
            </a:r>
          </a:p>
        </p:txBody>
      </p:sp>
      <p:sp>
        <p:nvSpPr>
          <p:cNvPr id="81935" name="AutoShape 15"/>
          <p:cNvSpPr>
            <a:spLocks noChangeArrowheads="1"/>
          </p:cNvSpPr>
          <p:nvPr/>
        </p:nvSpPr>
        <p:spPr bwMode="auto">
          <a:xfrm>
            <a:off x="1042988" y="2565400"/>
            <a:ext cx="3744912" cy="15113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0800 w 21600"/>
              <a:gd name="T5" fmla="*/ 0 h 21600"/>
              <a:gd name="T6" fmla="*/ 2700 w 21600"/>
              <a:gd name="T7" fmla="*/ 10799 h 21600"/>
              <a:gd name="T8" fmla="*/ 10800 w 21600"/>
              <a:gd name="T9" fmla="*/ 5400 h 21600"/>
              <a:gd name="T10" fmla="*/ 24300 w 21600"/>
              <a:gd name="T11" fmla="*/ 10800 h 21600"/>
              <a:gd name="T12" fmla="*/ 18900 w 21600"/>
              <a:gd name="T13" fmla="*/ 16200 h 21600"/>
              <a:gd name="T14" fmla="*/ 13500 w 21600"/>
              <a:gd name="T15" fmla="*/ 1080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96E4F6"/>
          </a:solidFill>
          <a:ln w="9525">
            <a:solidFill>
              <a:srgbClr val="96E4F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2000" b="1"/>
          </a:p>
        </p:txBody>
      </p:sp>
      <p:sp>
        <p:nvSpPr>
          <p:cNvPr id="81936" name="Rectangle 16"/>
          <p:cNvSpPr>
            <a:spLocks noChangeArrowheads="1"/>
          </p:cNvSpPr>
          <p:nvPr/>
        </p:nvSpPr>
        <p:spPr bwMode="auto">
          <a:xfrm>
            <a:off x="1908175" y="2276475"/>
            <a:ext cx="23764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96E4F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5-а-редуктаза</a:t>
            </a:r>
          </a:p>
        </p:txBody>
      </p:sp>
      <p:sp>
        <p:nvSpPr>
          <p:cNvPr id="81937" name="Line 17"/>
          <p:cNvSpPr>
            <a:spLocks noChangeShapeType="1"/>
          </p:cNvSpPr>
          <p:nvPr/>
        </p:nvSpPr>
        <p:spPr bwMode="auto">
          <a:xfrm>
            <a:off x="2700338" y="836613"/>
            <a:ext cx="576262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38" name="Line 18"/>
          <p:cNvSpPr>
            <a:spLocks noChangeShapeType="1"/>
          </p:cNvSpPr>
          <p:nvPr/>
        </p:nvSpPr>
        <p:spPr bwMode="auto">
          <a:xfrm>
            <a:off x="5292725" y="7651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83971" name="Line 3"/>
          <p:cNvSpPr>
            <a:spLocks noChangeShapeType="1"/>
          </p:cNvSpPr>
          <p:nvPr/>
        </p:nvSpPr>
        <p:spPr bwMode="auto">
          <a:xfrm>
            <a:off x="7308850" y="7651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3276600" y="333375"/>
            <a:ext cx="19446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Клетки тела</a:t>
            </a: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250825" y="333375"/>
            <a:ext cx="23764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5940425" y="333375"/>
            <a:ext cx="1295400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ГЕНЫ</a:t>
            </a:r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7956550" y="333375"/>
            <a:ext cx="914400" cy="914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250825" y="4292600"/>
            <a:ext cx="3455988" cy="1225550"/>
          </a:xfrm>
          <a:prstGeom prst="rect">
            <a:avLst/>
          </a:prstGeom>
          <a:solidFill>
            <a:srgbClr val="96E4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ГЕНИТАЛИИ ПЛОДОВ</a:t>
            </a:r>
          </a:p>
          <a:p>
            <a:pPr algn="ctr"/>
            <a:r>
              <a:rPr lang="ru-RU" altLang="ru-RU" sz="2400" b="1"/>
              <a:t>МУЖСКОГО ПОЛА</a:t>
            </a:r>
          </a:p>
        </p:txBody>
      </p:sp>
      <p:sp>
        <p:nvSpPr>
          <p:cNvPr id="83977" name="Rectangle 9"/>
          <p:cNvSpPr>
            <a:spLocks noChangeArrowheads="1"/>
          </p:cNvSpPr>
          <p:nvPr/>
        </p:nvSpPr>
        <p:spPr bwMode="auto">
          <a:xfrm>
            <a:off x="250825" y="3429000"/>
            <a:ext cx="23764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3978" name="Rectangle 10"/>
          <p:cNvSpPr>
            <a:spLocks noChangeArrowheads="1"/>
          </p:cNvSpPr>
          <p:nvPr/>
        </p:nvSpPr>
        <p:spPr bwMode="auto">
          <a:xfrm>
            <a:off x="3276600" y="3573463"/>
            <a:ext cx="4535488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ДЕГИДРОКСИТЕСТОСТЕРОН</a:t>
            </a:r>
          </a:p>
          <a:p>
            <a:pPr algn="ctr"/>
            <a:r>
              <a:rPr lang="ru-RU" altLang="ru-RU" sz="2400" b="1"/>
              <a:t>(ДГТ)</a:t>
            </a:r>
          </a:p>
        </p:txBody>
      </p:sp>
      <p:sp>
        <p:nvSpPr>
          <p:cNvPr id="83979" name="AutoShape 11"/>
          <p:cNvSpPr>
            <a:spLocks noChangeArrowheads="1"/>
          </p:cNvSpPr>
          <p:nvPr/>
        </p:nvSpPr>
        <p:spPr bwMode="auto">
          <a:xfrm>
            <a:off x="1042988" y="2565400"/>
            <a:ext cx="3744912" cy="15113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0800 w 21600"/>
              <a:gd name="T5" fmla="*/ 0 h 21600"/>
              <a:gd name="T6" fmla="*/ 2700 w 21600"/>
              <a:gd name="T7" fmla="*/ 10799 h 21600"/>
              <a:gd name="T8" fmla="*/ 10800 w 21600"/>
              <a:gd name="T9" fmla="*/ 5400 h 21600"/>
              <a:gd name="T10" fmla="*/ 24300 w 21600"/>
              <a:gd name="T11" fmla="*/ 10800 h 21600"/>
              <a:gd name="T12" fmla="*/ 18900 w 21600"/>
              <a:gd name="T13" fmla="*/ 16200 h 21600"/>
              <a:gd name="T14" fmla="*/ 13500 w 21600"/>
              <a:gd name="T15" fmla="*/ 1080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96E4F6"/>
          </a:solidFill>
          <a:ln w="9525">
            <a:solidFill>
              <a:srgbClr val="96E4F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ru-RU" sz="2000" b="1"/>
          </a:p>
        </p:txBody>
      </p:sp>
      <p:sp>
        <p:nvSpPr>
          <p:cNvPr id="83980" name="Rectangle 12"/>
          <p:cNvSpPr>
            <a:spLocks noChangeArrowheads="1"/>
          </p:cNvSpPr>
          <p:nvPr/>
        </p:nvSpPr>
        <p:spPr bwMode="auto">
          <a:xfrm>
            <a:off x="1908175" y="2276475"/>
            <a:ext cx="23764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96E4F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5-а-редуктаза</a:t>
            </a:r>
          </a:p>
        </p:txBody>
      </p:sp>
      <p:sp>
        <p:nvSpPr>
          <p:cNvPr id="83981" name="Line 13"/>
          <p:cNvSpPr>
            <a:spLocks noChangeShapeType="1"/>
          </p:cNvSpPr>
          <p:nvPr/>
        </p:nvSpPr>
        <p:spPr bwMode="auto">
          <a:xfrm>
            <a:off x="2700338" y="836613"/>
            <a:ext cx="576262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982" name="Line 14"/>
          <p:cNvSpPr>
            <a:spLocks noChangeShapeType="1"/>
          </p:cNvSpPr>
          <p:nvPr/>
        </p:nvSpPr>
        <p:spPr bwMode="auto">
          <a:xfrm>
            <a:off x="5292725" y="7651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983" name="Line 15"/>
          <p:cNvSpPr>
            <a:spLocks noChangeShapeType="1"/>
          </p:cNvSpPr>
          <p:nvPr/>
        </p:nvSpPr>
        <p:spPr bwMode="auto">
          <a:xfrm flipH="1">
            <a:off x="2268538" y="1844675"/>
            <a:ext cx="1727200" cy="1223963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984" name="Line 16"/>
          <p:cNvSpPr>
            <a:spLocks noChangeShapeType="1"/>
          </p:cNvSpPr>
          <p:nvPr/>
        </p:nvSpPr>
        <p:spPr bwMode="auto">
          <a:xfrm>
            <a:off x="2484438" y="1700213"/>
            <a:ext cx="1079500" cy="144145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985" name="Line 17"/>
          <p:cNvSpPr>
            <a:spLocks noChangeShapeType="1"/>
          </p:cNvSpPr>
          <p:nvPr/>
        </p:nvSpPr>
        <p:spPr bwMode="auto">
          <a:xfrm>
            <a:off x="5580063" y="3357563"/>
            <a:ext cx="1079500" cy="144145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986" name="Line 18"/>
          <p:cNvSpPr>
            <a:spLocks noChangeShapeType="1"/>
          </p:cNvSpPr>
          <p:nvPr/>
        </p:nvSpPr>
        <p:spPr bwMode="auto">
          <a:xfrm flipH="1">
            <a:off x="5508625" y="3500438"/>
            <a:ext cx="1727200" cy="1223962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3987" name="Rectangle 19"/>
          <p:cNvSpPr>
            <a:spLocks noChangeArrowheads="1"/>
          </p:cNvSpPr>
          <p:nvPr/>
        </p:nvSpPr>
        <p:spPr bwMode="auto">
          <a:xfrm>
            <a:off x="5292725" y="4941888"/>
            <a:ext cx="3455988" cy="1657350"/>
          </a:xfrm>
          <a:prstGeom prst="rect">
            <a:avLst/>
          </a:prstGeom>
          <a:solidFill>
            <a:srgbClr val="96E4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НАРУШЕНИЕ РОСТА</a:t>
            </a:r>
          </a:p>
          <a:p>
            <a:pPr algn="ctr"/>
            <a:r>
              <a:rPr lang="ru-RU" altLang="ru-RU" sz="2400" b="1"/>
              <a:t>НАРУЖНЫХ</a:t>
            </a:r>
          </a:p>
          <a:p>
            <a:pPr algn="ctr"/>
            <a:r>
              <a:rPr lang="ru-RU" altLang="ru-RU" sz="2400" b="1"/>
              <a:t>ПОЛОВЫХ ОРГАНОВ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84995" name="Line 3"/>
          <p:cNvSpPr>
            <a:spLocks noChangeShapeType="1"/>
          </p:cNvSpPr>
          <p:nvPr/>
        </p:nvSpPr>
        <p:spPr bwMode="auto">
          <a:xfrm rot="5400000">
            <a:off x="7813676" y="1339850"/>
            <a:ext cx="576262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1979613" y="908050"/>
            <a:ext cx="1944687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Плацента</a:t>
            </a:r>
          </a:p>
          <a:p>
            <a:pPr algn="ctr"/>
            <a:r>
              <a:rPr lang="ru-RU" altLang="ru-RU" sz="2400" b="1"/>
              <a:t>(ГЕНОТИП)</a:t>
            </a:r>
          </a:p>
        </p:txBody>
      </p:sp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5795963" y="1989138"/>
            <a:ext cx="122555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эстрон</a:t>
            </a:r>
          </a:p>
        </p:txBody>
      </p:sp>
      <p:sp>
        <p:nvSpPr>
          <p:cNvPr id="84998" name="Rectangle 6"/>
          <p:cNvSpPr>
            <a:spLocks noChangeArrowheads="1"/>
          </p:cNvSpPr>
          <p:nvPr/>
        </p:nvSpPr>
        <p:spPr bwMode="auto">
          <a:xfrm>
            <a:off x="4500563" y="981075"/>
            <a:ext cx="1728787" cy="863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Фермент </a:t>
            </a:r>
          </a:p>
          <a:p>
            <a:pPr algn="ctr"/>
            <a:r>
              <a:rPr lang="ru-RU" altLang="ru-RU" sz="2400" b="1"/>
              <a:t>ароматаза</a:t>
            </a:r>
          </a:p>
        </p:txBody>
      </p:sp>
      <p:sp>
        <p:nvSpPr>
          <p:cNvPr id="85000" name="Line 8"/>
          <p:cNvSpPr>
            <a:spLocks noChangeShapeType="1"/>
          </p:cNvSpPr>
          <p:nvPr/>
        </p:nvSpPr>
        <p:spPr bwMode="auto">
          <a:xfrm>
            <a:off x="3924300" y="14128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85002" name="Picture 10" descr="6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141663"/>
            <a:ext cx="1873250" cy="3313112"/>
          </a:xfrm>
          <a:prstGeom prst="rect">
            <a:avLst/>
          </a:prstGeom>
          <a:solidFill>
            <a:srgbClr val="FFCC00"/>
          </a:solidFill>
          <a:ln w="19050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85004" name="Rectangle 12"/>
          <p:cNvSpPr>
            <a:spLocks noChangeArrowheads="1"/>
          </p:cNvSpPr>
          <p:nvPr/>
        </p:nvSpPr>
        <p:spPr bwMode="auto">
          <a:xfrm>
            <a:off x="6227763" y="404813"/>
            <a:ext cx="2376487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5005" name="Rectangle 13"/>
          <p:cNvSpPr>
            <a:spLocks noChangeArrowheads="1"/>
          </p:cNvSpPr>
          <p:nvPr/>
        </p:nvSpPr>
        <p:spPr bwMode="auto">
          <a:xfrm>
            <a:off x="7164388" y="1989138"/>
            <a:ext cx="17272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эстрадиол</a:t>
            </a:r>
          </a:p>
        </p:txBody>
      </p:sp>
      <p:sp>
        <p:nvSpPr>
          <p:cNvPr id="85006" name="Line 14"/>
          <p:cNvSpPr>
            <a:spLocks noChangeShapeType="1"/>
          </p:cNvSpPr>
          <p:nvPr/>
        </p:nvSpPr>
        <p:spPr bwMode="auto">
          <a:xfrm rot="5400000">
            <a:off x="6445251" y="1412875"/>
            <a:ext cx="576262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86019" name="Line 3"/>
          <p:cNvSpPr>
            <a:spLocks noChangeShapeType="1"/>
          </p:cNvSpPr>
          <p:nvPr/>
        </p:nvSpPr>
        <p:spPr bwMode="auto">
          <a:xfrm rot="5400000">
            <a:off x="7813676" y="1339850"/>
            <a:ext cx="576262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1979613" y="908050"/>
            <a:ext cx="1944687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Плацента</a:t>
            </a:r>
          </a:p>
          <a:p>
            <a:pPr algn="ctr"/>
            <a:r>
              <a:rPr lang="ru-RU" altLang="ru-RU" sz="2400" b="1"/>
              <a:t>(ГЕНОТИП)</a:t>
            </a: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5795963" y="1989138"/>
            <a:ext cx="122555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эстрон</a:t>
            </a:r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4500563" y="981075"/>
            <a:ext cx="1728787" cy="863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Фермент </a:t>
            </a:r>
          </a:p>
          <a:p>
            <a:pPr algn="ctr"/>
            <a:r>
              <a:rPr lang="ru-RU" altLang="ru-RU" sz="2400" b="1"/>
              <a:t>ароматаза</a:t>
            </a:r>
          </a:p>
        </p:txBody>
      </p:sp>
      <p:sp>
        <p:nvSpPr>
          <p:cNvPr id="86023" name="Line 7"/>
          <p:cNvSpPr>
            <a:spLocks noChangeShapeType="1"/>
          </p:cNvSpPr>
          <p:nvPr/>
        </p:nvSpPr>
        <p:spPr bwMode="auto">
          <a:xfrm>
            <a:off x="3924300" y="14128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86024" name="Picture 8" descr="6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141663"/>
            <a:ext cx="1873250" cy="3313112"/>
          </a:xfrm>
          <a:prstGeom prst="rect">
            <a:avLst/>
          </a:prstGeom>
          <a:solidFill>
            <a:srgbClr val="FFCC00"/>
          </a:solidFill>
          <a:ln w="19050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6227763" y="404813"/>
            <a:ext cx="2376487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ТЕСТОСТЕРОН</a:t>
            </a: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7164388" y="1989138"/>
            <a:ext cx="17272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эстрадиол</a:t>
            </a:r>
          </a:p>
        </p:txBody>
      </p:sp>
      <p:sp>
        <p:nvSpPr>
          <p:cNvPr id="86027" name="Line 11"/>
          <p:cNvSpPr>
            <a:spLocks noChangeShapeType="1"/>
          </p:cNvSpPr>
          <p:nvPr/>
        </p:nvSpPr>
        <p:spPr bwMode="auto">
          <a:xfrm rot="5400000">
            <a:off x="6445251" y="1412875"/>
            <a:ext cx="576262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28" name="Rectangle 12"/>
          <p:cNvSpPr>
            <a:spLocks noChangeArrowheads="1"/>
          </p:cNvSpPr>
          <p:nvPr/>
        </p:nvSpPr>
        <p:spPr bwMode="auto">
          <a:xfrm>
            <a:off x="2987675" y="1773238"/>
            <a:ext cx="122555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аа</a:t>
            </a:r>
          </a:p>
        </p:txBody>
      </p:sp>
      <p:sp>
        <p:nvSpPr>
          <p:cNvPr id="86029" name="Line 13"/>
          <p:cNvSpPr>
            <a:spLocks noChangeShapeType="1"/>
          </p:cNvSpPr>
          <p:nvPr/>
        </p:nvSpPr>
        <p:spPr bwMode="auto">
          <a:xfrm>
            <a:off x="4787900" y="476250"/>
            <a:ext cx="1079500" cy="144145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30" name="Line 14"/>
          <p:cNvSpPr>
            <a:spLocks noChangeShapeType="1"/>
          </p:cNvSpPr>
          <p:nvPr/>
        </p:nvSpPr>
        <p:spPr bwMode="auto">
          <a:xfrm>
            <a:off x="6300788" y="1628775"/>
            <a:ext cx="1079500" cy="144145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31" name="Line 15"/>
          <p:cNvSpPr>
            <a:spLocks noChangeShapeType="1"/>
          </p:cNvSpPr>
          <p:nvPr/>
        </p:nvSpPr>
        <p:spPr bwMode="auto">
          <a:xfrm>
            <a:off x="7596188" y="1628775"/>
            <a:ext cx="1079500" cy="1441450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32" name="Line 16"/>
          <p:cNvSpPr>
            <a:spLocks noChangeShapeType="1"/>
          </p:cNvSpPr>
          <p:nvPr/>
        </p:nvSpPr>
        <p:spPr bwMode="auto">
          <a:xfrm flipH="1">
            <a:off x="4356100" y="765175"/>
            <a:ext cx="1727200" cy="1223963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33" name="Line 17"/>
          <p:cNvSpPr>
            <a:spLocks noChangeShapeType="1"/>
          </p:cNvSpPr>
          <p:nvPr/>
        </p:nvSpPr>
        <p:spPr bwMode="auto">
          <a:xfrm flipH="1">
            <a:off x="5435600" y="1628775"/>
            <a:ext cx="1727200" cy="1223963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34" name="Line 18"/>
          <p:cNvSpPr>
            <a:spLocks noChangeShapeType="1"/>
          </p:cNvSpPr>
          <p:nvPr/>
        </p:nvSpPr>
        <p:spPr bwMode="auto">
          <a:xfrm flipH="1">
            <a:off x="7019925" y="1557338"/>
            <a:ext cx="1727200" cy="1223962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6035" name="Rectangle 19"/>
          <p:cNvSpPr>
            <a:spLocks noChangeArrowheads="1"/>
          </p:cNvSpPr>
          <p:nvPr/>
        </p:nvSpPr>
        <p:spPr bwMode="auto">
          <a:xfrm>
            <a:off x="4427538" y="4797425"/>
            <a:ext cx="3960812" cy="12239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ЖЕНСКИЙ</a:t>
            </a:r>
          </a:p>
          <a:p>
            <a:pPr algn="ctr"/>
            <a:r>
              <a:rPr lang="ru-RU" altLang="ru-RU" sz="2400" b="1"/>
              <a:t>ПСЕВДОГЕРМАФРОДИТ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87043" name="Line 3"/>
          <p:cNvSpPr>
            <a:spLocks noChangeShapeType="1"/>
          </p:cNvSpPr>
          <p:nvPr/>
        </p:nvSpPr>
        <p:spPr bwMode="auto">
          <a:xfrm rot="5400000">
            <a:off x="7813676" y="1339850"/>
            <a:ext cx="576262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250825" y="2997200"/>
            <a:ext cx="1944688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Плацента</a:t>
            </a:r>
          </a:p>
          <a:p>
            <a:pPr algn="ctr"/>
            <a:r>
              <a:rPr lang="ru-RU" altLang="ru-RU" sz="2400" b="1"/>
              <a:t>(ГЕНОТИП)</a:t>
            </a:r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4932363" y="3573463"/>
            <a:ext cx="1512887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Избыток</a:t>
            </a:r>
          </a:p>
          <a:p>
            <a:pPr algn="ctr"/>
            <a:r>
              <a:rPr lang="ru-RU" altLang="ru-RU" sz="2400" b="1"/>
              <a:t>эстрона</a:t>
            </a:r>
          </a:p>
        </p:txBody>
      </p:sp>
      <p:sp>
        <p:nvSpPr>
          <p:cNvPr id="87047" name="Line 7"/>
          <p:cNvSpPr>
            <a:spLocks noChangeShapeType="1"/>
          </p:cNvSpPr>
          <p:nvPr/>
        </p:nvSpPr>
        <p:spPr bwMode="auto">
          <a:xfrm>
            <a:off x="3492500" y="1412875"/>
            <a:ext cx="576263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7049" name="Rectangle 9"/>
          <p:cNvSpPr>
            <a:spLocks noChangeArrowheads="1"/>
          </p:cNvSpPr>
          <p:nvPr/>
        </p:nvSpPr>
        <p:spPr bwMode="auto">
          <a:xfrm>
            <a:off x="5580063" y="836613"/>
            <a:ext cx="2592387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Отсутствие</a:t>
            </a:r>
          </a:p>
          <a:p>
            <a:pPr algn="ctr"/>
            <a:r>
              <a:rPr lang="ru-RU" altLang="ru-RU" sz="2400" b="1"/>
              <a:t>ТЕСТОСТЕРОНА</a:t>
            </a:r>
          </a:p>
        </p:txBody>
      </p:sp>
      <p:sp>
        <p:nvSpPr>
          <p:cNvPr id="87050" name="Rectangle 10"/>
          <p:cNvSpPr>
            <a:spLocks noChangeArrowheads="1"/>
          </p:cNvSpPr>
          <p:nvPr/>
        </p:nvSpPr>
        <p:spPr bwMode="auto">
          <a:xfrm>
            <a:off x="6804025" y="3500438"/>
            <a:ext cx="1871663" cy="1079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Избыток</a:t>
            </a:r>
          </a:p>
          <a:p>
            <a:pPr algn="ctr"/>
            <a:r>
              <a:rPr lang="ru-RU" altLang="ru-RU" sz="2400" b="1"/>
              <a:t>эстрадиола</a:t>
            </a:r>
          </a:p>
        </p:txBody>
      </p:sp>
      <p:sp>
        <p:nvSpPr>
          <p:cNvPr id="87052" name="Rectangle 12"/>
          <p:cNvSpPr>
            <a:spLocks noChangeArrowheads="1"/>
          </p:cNvSpPr>
          <p:nvPr/>
        </p:nvSpPr>
        <p:spPr bwMode="auto">
          <a:xfrm>
            <a:off x="1979613" y="1268413"/>
            <a:ext cx="2736850" cy="14398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400" b="1"/>
              <a:t>Гиперактивность </a:t>
            </a:r>
          </a:p>
          <a:p>
            <a:pPr algn="ctr"/>
            <a:r>
              <a:rPr lang="ru-RU" altLang="ru-RU" sz="2400" b="1"/>
              <a:t>фермента </a:t>
            </a:r>
          </a:p>
          <a:p>
            <a:pPr algn="ctr"/>
            <a:r>
              <a:rPr lang="ru-RU" altLang="ru-RU" sz="2400" b="1"/>
              <a:t>ароматазы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260350"/>
            <a:ext cx="8540750" cy="6337300"/>
          </a:xfrm>
        </p:spPr>
        <p:txBody>
          <a:bodyPr/>
          <a:lstStyle/>
          <a:p>
            <a:endParaRPr lang="ru-RU" altLang="ru-RU"/>
          </a:p>
        </p:txBody>
      </p:sp>
      <p:pic>
        <p:nvPicPr>
          <p:cNvPr id="104451" name="Picture 3" descr="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412875"/>
            <a:ext cx="1974850" cy="307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52" name="Picture 4" descr="1163108048765__sperm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205038"/>
            <a:ext cx="219075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dic.academic.ru/pictures/enc_medicine/026009166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913" y="260350"/>
            <a:ext cx="557682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84859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s://ds03.infourok.ru/uploads/ex/01a2/0001af51-c0eb1b94/hello_html_260187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28092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40969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102403" name="Picture 3" descr="23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280400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260350"/>
            <a:ext cx="8361362" cy="6337300"/>
          </a:xfrm>
        </p:spPr>
        <p:txBody>
          <a:bodyPr/>
          <a:lstStyle/>
          <a:p>
            <a:endParaRPr lang="ru-RU" altLang="ru-RU"/>
          </a:p>
        </p:txBody>
      </p:sp>
      <p:pic>
        <p:nvPicPr>
          <p:cNvPr id="103427" name="Picture 3" descr="deseas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71500"/>
            <a:ext cx="5761037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  <a:ln w="19050"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33795" name="Picture 3" descr="23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29029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333375"/>
            <a:ext cx="8642350" cy="6191250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  <a:p>
            <a:pPr>
              <a:buFontTx/>
              <a:buNone/>
            </a:pPr>
            <a:r>
              <a:rPr lang="ru-RU" altLang="ru-RU" sz="8000"/>
              <a:t>   ХХ           ХУ</a:t>
            </a:r>
          </a:p>
          <a:p>
            <a:pPr>
              <a:buFontTx/>
              <a:buNone/>
            </a:pPr>
            <a:endParaRPr lang="ru-RU" altLang="ru-RU" sz="8000"/>
          </a:p>
          <a:p>
            <a:pPr>
              <a:buFontTx/>
              <a:buNone/>
            </a:pPr>
            <a:endParaRPr lang="ru-RU" altLang="ru-RU" b="1" i="1">
              <a:solidFill>
                <a:srgbClr val="990000"/>
              </a:solidFill>
            </a:endParaRPr>
          </a:p>
          <a:p>
            <a:pPr>
              <a:buFontTx/>
              <a:buNone/>
            </a:pPr>
            <a:endParaRPr lang="ru-RU" altLang="ru-RU" b="1" i="1">
              <a:solidFill>
                <a:srgbClr val="990000"/>
              </a:solidFill>
            </a:endParaRPr>
          </a:p>
        </p:txBody>
      </p:sp>
      <p:pic>
        <p:nvPicPr>
          <p:cNvPr id="43011" name="Picture 3" descr="543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420938"/>
            <a:ext cx="3313112" cy="316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333375"/>
            <a:ext cx="8713788" cy="62642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1949г.   М.Л.Барр        интерфазные ядра   </a:t>
            </a:r>
          </a:p>
          <a:p>
            <a:pPr>
              <a:buFontTx/>
              <a:buNone/>
            </a:pPr>
            <a:r>
              <a:rPr lang="ru-RU" altLang="ru-RU"/>
              <a:t>                                   нейронов самок кошек</a:t>
            </a:r>
          </a:p>
          <a:p>
            <a:pPr>
              <a:buFontTx/>
              <a:buNone/>
            </a:pPr>
            <a:endParaRPr lang="ru-RU" altLang="ru-RU"/>
          </a:p>
          <a:p>
            <a:pPr>
              <a:buFontTx/>
              <a:buNone/>
            </a:pPr>
            <a:r>
              <a:rPr lang="ru-RU" altLang="ru-RU" b="1" i="1"/>
              <a:t>Специфические образования –половой хроматин или т.Барра</a:t>
            </a:r>
          </a:p>
          <a:p>
            <a:pPr>
              <a:buFontTx/>
              <a:buNone/>
            </a:pPr>
            <a:r>
              <a:rPr lang="ru-RU" altLang="ru-RU"/>
              <a:t>                           </a:t>
            </a:r>
            <a:r>
              <a:rPr lang="ru-RU" altLang="ru-RU" sz="2400" b="1"/>
              <a:t>Формируется одной из Х-хромосом</a:t>
            </a:r>
          </a:p>
          <a:p>
            <a:pPr>
              <a:buFontTx/>
              <a:buNone/>
            </a:pPr>
            <a:endParaRPr lang="ru-RU" altLang="ru-RU" b="1"/>
          </a:p>
          <a:p>
            <a:pPr>
              <a:buFontTx/>
              <a:buNone/>
            </a:pPr>
            <a:r>
              <a:rPr lang="ru-RU" altLang="ru-RU"/>
              <a:t>1951г. М.Лайон – </a:t>
            </a:r>
            <a:r>
              <a:rPr lang="ru-RU" altLang="ru-RU" sz="2400" b="1" i="1"/>
              <a:t>у самок одна из х-хромосом выключается, чтобы сбалансировать дозу активных генов</a:t>
            </a:r>
          </a:p>
        </p:txBody>
      </p:sp>
      <p:pic>
        <p:nvPicPr>
          <p:cNvPr id="41987" name="Picture 3" descr="чсвы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5300663"/>
            <a:ext cx="200025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8" name="AutoShape 4"/>
          <p:cNvSpPr>
            <a:spLocks noChangeArrowheads="1"/>
          </p:cNvSpPr>
          <p:nvPr/>
        </p:nvSpPr>
        <p:spPr bwMode="auto">
          <a:xfrm>
            <a:off x="5724525" y="2852738"/>
            <a:ext cx="1655763" cy="431800"/>
          </a:xfrm>
          <a:prstGeom prst="curvedLeftArrow">
            <a:avLst>
              <a:gd name="adj1" fmla="val 20000"/>
              <a:gd name="adj2" fmla="val 40000"/>
              <a:gd name="adj3" fmla="val 12781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260350"/>
            <a:ext cx="8661400" cy="6411913"/>
          </a:xfrm>
        </p:spPr>
        <p:txBody>
          <a:bodyPr/>
          <a:lstStyle/>
          <a:p>
            <a:pPr algn="ctr">
              <a:spcBef>
                <a:spcPts val="600"/>
              </a:spcBef>
              <a:buFontTx/>
              <a:buNone/>
            </a:pPr>
            <a:r>
              <a:rPr lang="ru-RU" altLang="ru-RU" b="1" u="sng">
                <a:solidFill>
                  <a:srgbClr val="000000"/>
                </a:solidFill>
              </a:rPr>
              <a:t>С</a:t>
            </a:r>
            <a:r>
              <a:rPr lang="en-GB" altLang="ru-RU" b="1" u="sng">
                <a:solidFill>
                  <a:srgbClr val="000000"/>
                </a:solidFill>
              </a:rPr>
              <a:t>индром Шер</a:t>
            </a:r>
            <a:r>
              <a:rPr lang="ru-RU" altLang="ru-RU" b="1" u="sng">
                <a:solidFill>
                  <a:srgbClr val="000000"/>
                </a:solidFill>
              </a:rPr>
              <a:t>е</a:t>
            </a:r>
            <a:r>
              <a:rPr lang="en-GB" altLang="ru-RU" b="1" u="sng">
                <a:solidFill>
                  <a:srgbClr val="000000"/>
                </a:solidFill>
              </a:rPr>
              <a:t>шевского-Тернера (ХО)</a:t>
            </a:r>
            <a:r>
              <a:rPr lang="en-GB" altLang="ru-RU" b="1">
                <a:solidFill>
                  <a:srgbClr val="000000"/>
                </a:solidFill>
              </a:rPr>
              <a:t> 		</a:t>
            </a:r>
            <a:r>
              <a:rPr lang="ru-RU" altLang="ru-RU" sz="3600" b="1">
                <a:solidFill>
                  <a:srgbClr val="000000"/>
                </a:solidFill>
              </a:rPr>
              <a:t>                             </a:t>
            </a:r>
          </a:p>
          <a:p>
            <a:pPr algn="ctr">
              <a:spcBef>
                <a:spcPts val="600"/>
              </a:spcBef>
              <a:buFontTx/>
              <a:buNone/>
            </a:pPr>
            <a:r>
              <a:rPr lang="ru-RU" altLang="ru-RU" sz="3600" b="1">
                <a:solidFill>
                  <a:srgbClr val="000000"/>
                </a:solidFill>
              </a:rPr>
              <a:t>                                         </a:t>
            </a:r>
            <a:r>
              <a:rPr lang="en-GB" altLang="ru-RU" sz="3600" b="1">
                <a:solidFill>
                  <a:srgbClr val="000000"/>
                </a:solidFill>
              </a:rPr>
              <a:t>1</a:t>
            </a:r>
            <a:r>
              <a:rPr lang="ru-RU" altLang="ru-RU" sz="3600" b="1">
                <a:solidFill>
                  <a:srgbClr val="000000"/>
                </a:solidFill>
              </a:rPr>
              <a:t> </a:t>
            </a:r>
            <a:r>
              <a:rPr lang="en-GB" altLang="ru-RU" sz="3600" b="1">
                <a:solidFill>
                  <a:srgbClr val="000000"/>
                </a:solidFill>
              </a:rPr>
              <a:t>:</a:t>
            </a:r>
            <a:r>
              <a:rPr lang="ru-RU" altLang="ru-RU" sz="3600" b="1">
                <a:solidFill>
                  <a:srgbClr val="000000"/>
                </a:solidFill>
              </a:rPr>
              <a:t> </a:t>
            </a:r>
            <a:r>
              <a:rPr lang="en-GB" altLang="ru-RU" sz="3600" b="1">
                <a:solidFill>
                  <a:srgbClr val="000000"/>
                </a:solidFill>
              </a:rPr>
              <a:t>2500</a:t>
            </a:r>
            <a:endParaRPr lang="ru-RU" altLang="ru-RU" sz="3600" b="1">
              <a:solidFill>
                <a:srgbClr val="000000"/>
              </a:solidFill>
            </a:endParaRPr>
          </a:p>
          <a:p>
            <a:pPr algn="ctr"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Женщины маленького роста 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                            с нарушением развития гонад. 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Часто наблюдаются другие нарушения – 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пороки почек, сердца, укороченная шея.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Скудное оволосение на лобке и 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в подмышечных впадинах. 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Недоразвитие молочных желез.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Крыловидные складки на шее. 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Лимфатические отеки кистей и стоп.</a:t>
            </a:r>
          </a:p>
          <a:p>
            <a:pPr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Широкая грудная клетка, часто с деформацией.</a:t>
            </a:r>
          </a:p>
          <a:p>
            <a:pPr>
              <a:spcBef>
                <a:spcPts val="600"/>
              </a:spcBef>
              <a:buFontTx/>
              <a:buNone/>
            </a:pPr>
            <a:endParaRPr lang="ru-RU" altLang="ru-RU" sz="2000" b="1">
              <a:solidFill>
                <a:srgbClr val="000000"/>
              </a:solidFill>
            </a:endParaRPr>
          </a:p>
          <a:p>
            <a:pPr>
              <a:spcBef>
                <a:spcPts val="600"/>
              </a:spcBef>
              <a:buFontTx/>
              <a:buNone/>
            </a:pPr>
            <a:endParaRPr lang="ru-RU" altLang="ru-RU" sz="2000" b="1">
              <a:solidFill>
                <a:srgbClr val="000000"/>
              </a:solidFill>
            </a:endParaRPr>
          </a:p>
          <a:p>
            <a:pPr>
              <a:spcBef>
                <a:spcPts val="600"/>
              </a:spcBef>
              <a:buFontTx/>
              <a:buNone/>
            </a:pPr>
            <a:endParaRPr lang="en-GB" altLang="ru-RU" b="1">
              <a:solidFill>
                <a:srgbClr val="000000"/>
              </a:solidFill>
            </a:endParaRPr>
          </a:p>
          <a:p>
            <a:pPr>
              <a:buFontTx/>
              <a:buNone/>
            </a:pPr>
            <a:endParaRPr lang="ru-RU" altLang="ru-RU">
              <a:solidFill>
                <a:srgbClr val="000000"/>
              </a:solidFill>
            </a:endParaRPr>
          </a:p>
        </p:txBody>
      </p:sp>
      <p:pic>
        <p:nvPicPr>
          <p:cNvPr id="248835" name="Picture 3" descr="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636838"/>
            <a:ext cx="2352675" cy="37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260350"/>
            <a:ext cx="8661400" cy="6411913"/>
          </a:xfrm>
        </p:spPr>
        <p:txBody>
          <a:bodyPr/>
          <a:lstStyle/>
          <a:p>
            <a:pPr algn="ctr"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ru-RU" altLang="ru-RU" sz="2400" b="1" u="sng">
                <a:solidFill>
                  <a:srgbClr val="000000"/>
                </a:solidFill>
              </a:rPr>
              <a:t>С</a:t>
            </a:r>
            <a:r>
              <a:rPr lang="en-GB" altLang="ru-RU" sz="2400" b="1" u="sng">
                <a:solidFill>
                  <a:srgbClr val="000000"/>
                </a:solidFill>
              </a:rPr>
              <a:t>индром Шер</a:t>
            </a:r>
            <a:r>
              <a:rPr lang="ru-RU" altLang="ru-RU" sz="2400" b="1" u="sng">
                <a:solidFill>
                  <a:srgbClr val="000000"/>
                </a:solidFill>
              </a:rPr>
              <a:t>е</a:t>
            </a:r>
            <a:r>
              <a:rPr lang="en-GB" altLang="ru-RU" sz="2400" b="1" u="sng">
                <a:solidFill>
                  <a:srgbClr val="000000"/>
                </a:solidFill>
              </a:rPr>
              <a:t>шевского-Тернера (ХО)</a:t>
            </a:r>
            <a:r>
              <a:rPr lang="en-GB" altLang="ru-RU" sz="2400" b="1">
                <a:solidFill>
                  <a:srgbClr val="000000"/>
                </a:solidFill>
              </a:rPr>
              <a:t> 		1:2500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400" b="1">
                <a:solidFill>
                  <a:srgbClr val="000000"/>
                </a:solidFill>
              </a:rPr>
              <a:t> </a:t>
            </a:r>
            <a:endParaRPr lang="ru-RU" altLang="ru-RU" sz="24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endParaRPr lang="ru-RU" altLang="ru-RU" sz="20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endParaRPr lang="ru-RU" altLang="ru-RU" sz="20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Нарушения умственного развития носят </a:t>
            </a:r>
            <a:endParaRPr lang="ru-RU" altLang="ru-RU" sz="20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умеренный характер и отмечаются </a:t>
            </a:r>
            <a:endParaRPr lang="ru-RU" altLang="ru-RU" sz="20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в 75% случаев.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Инертность эмоциональной сферы.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Коэффициент интеллекта 51-70 баллов.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Они флегматичны, уступчивы, </a:t>
            </a:r>
            <a:endParaRPr lang="ru-RU" altLang="ru-RU" sz="20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в социальных отношениях играют </a:t>
            </a:r>
            <a:endParaRPr lang="ru-RU" altLang="ru-RU" sz="20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под</a:t>
            </a:r>
            <a:r>
              <a:rPr lang="ru-RU" altLang="ru-RU" sz="2000" b="1">
                <a:solidFill>
                  <a:srgbClr val="000000"/>
                </a:solidFill>
              </a:rPr>
              <a:t>чинен</a:t>
            </a:r>
            <a:r>
              <a:rPr lang="en-GB" altLang="ru-RU" sz="2000" b="1">
                <a:solidFill>
                  <a:srgbClr val="000000"/>
                </a:solidFill>
              </a:rPr>
              <a:t>ную роль.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Безинициативны, инфантильны.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Речевые способности развиты хорошо </a:t>
            </a:r>
            <a:endParaRPr lang="ru-RU" altLang="ru-RU" sz="2000" b="1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и вербальный интеллект в норме.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GB" altLang="ru-RU" sz="2000" b="1">
                <a:solidFill>
                  <a:srgbClr val="000000"/>
                </a:solidFill>
              </a:rPr>
              <a:t>У всех больных страдает восприятие пространнственных </a:t>
            </a:r>
            <a:r>
              <a:rPr lang="ru-RU" altLang="ru-RU" sz="2000" b="1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                      </a:t>
            </a:r>
            <a:r>
              <a:rPr lang="en-GB" altLang="ru-RU" sz="2000" b="1">
                <a:solidFill>
                  <a:srgbClr val="000000"/>
                </a:solidFill>
              </a:rPr>
              <a:t>отношени</a:t>
            </a:r>
            <a:r>
              <a:rPr lang="ru-RU" altLang="ru-RU" sz="2000" b="1">
                <a:solidFill>
                  <a:srgbClr val="000000"/>
                </a:solidFill>
              </a:rPr>
              <a:t>й</a:t>
            </a:r>
            <a:r>
              <a:rPr lang="en-GB" altLang="ru-RU" sz="2000" b="1">
                <a:solidFill>
                  <a:srgbClr val="000000"/>
                </a:solidFill>
              </a:rPr>
              <a:t>, нарушена ор</a:t>
            </a:r>
            <a:r>
              <a:rPr lang="ru-RU" altLang="ru-RU" sz="2000" b="1">
                <a:solidFill>
                  <a:srgbClr val="000000"/>
                </a:solidFill>
              </a:rPr>
              <a:t>иент</a:t>
            </a:r>
            <a:r>
              <a:rPr lang="en-GB" altLang="ru-RU" sz="2000" b="1">
                <a:solidFill>
                  <a:srgbClr val="000000"/>
                </a:solidFill>
              </a:rPr>
              <a:t>ация в </a:t>
            </a:r>
            <a:r>
              <a:rPr lang="ru-RU" altLang="ru-RU" sz="2000" b="1">
                <a:solidFill>
                  <a:srgbClr val="000000"/>
                </a:solidFill>
              </a:rPr>
              <a:t>       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                      </a:t>
            </a:r>
            <a:r>
              <a:rPr lang="en-GB" altLang="ru-RU" sz="2000" b="1">
                <a:solidFill>
                  <a:srgbClr val="000000"/>
                </a:solidFill>
              </a:rPr>
              <a:t>пространстве,различение правого и левого. </a:t>
            </a:r>
            <a:r>
              <a:rPr lang="ru-RU" altLang="ru-RU" sz="2000" b="1">
                <a:solidFill>
                  <a:srgbClr val="000000"/>
                </a:solidFill>
              </a:rPr>
              <a:t>  </a:t>
            </a: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</a:rPr>
              <a:t>                         </a:t>
            </a:r>
            <a:r>
              <a:rPr lang="en-GB" altLang="ru-RU" sz="2000" b="1">
                <a:solidFill>
                  <a:srgbClr val="000000"/>
                </a:solidFill>
              </a:rPr>
              <a:t>Отмечается плохое</a:t>
            </a:r>
            <a:r>
              <a:rPr lang="ru-RU" altLang="ru-RU" sz="2000" b="1">
                <a:solidFill>
                  <a:srgbClr val="000000"/>
                </a:solidFill>
              </a:rPr>
              <a:t> </a:t>
            </a:r>
            <a:r>
              <a:rPr lang="en-GB" altLang="ru-RU" sz="2000" b="1">
                <a:solidFill>
                  <a:srgbClr val="000000"/>
                </a:solidFill>
              </a:rPr>
              <a:t>понимание математики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000">
              <a:solidFill>
                <a:srgbClr val="000000"/>
              </a:solidFill>
            </a:endParaRPr>
          </a:p>
        </p:txBody>
      </p:sp>
      <p:pic>
        <p:nvPicPr>
          <p:cNvPr id="71683" name="Picture 3" descr="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765175"/>
            <a:ext cx="2352675" cy="374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260350"/>
            <a:ext cx="8713787" cy="6337300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72707" name="Picture 3" descr="Шершевского Тернер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60350"/>
            <a:ext cx="60483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395288" y="333375"/>
            <a:ext cx="3816350" cy="1727200"/>
          </a:xfrm>
          <a:prstGeom prst="roundRect">
            <a:avLst>
              <a:gd name="adj" fmla="val 16667"/>
            </a:avLst>
          </a:prstGeom>
          <a:solidFill>
            <a:srgbClr val="B9EEB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ДИСОМИЯ ПО Х-ХРОМОСОМЕ 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47,ХХУ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СИНДРОМ КЛАЙНФЕЛЬТЕРА</a:t>
            </a:r>
          </a:p>
        </p:txBody>
      </p:sp>
      <p:sp>
        <p:nvSpPr>
          <p:cNvPr id="73732" name="AutoShape 4"/>
          <p:cNvSpPr>
            <a:spLocks noChangeArrowheads="1"/>
          </p:cNvSpPr>
          <p:nvPr/>
        </p:nvSpPr>
        <p:spPr bwMode="auto">
          <a:xfrm>
            <a:off x="6084888" y="404813"/>
            <a:ext cx="2663825" cy="1295400"/>
          </a:xfrm>
          <a:prstGeom prst="roundRect">
            <a:avLst>
              <a:gd name="adj" fmla="val 16667"/>
            </a:avLst>
          </a:prstGeom>
          <a:solidFill>
            <a:srgbClr val="B9EEB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1942г.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Гарри Клайнфельтр</a:t>
            </a:r>
          </a:p>
        </p:txBody>
      </p:sp>
      <p:sp>
        <p:nvSpPr>
          <p:cNvPr id="73733" name="AutoShape 5"/>
          <p:cNvSpPr>
            <a:spLocks noChangeArrowheads="1"/>
          </p:cNvSpPr>
          <p:nvPr/>
        </p:nvSpPr>
        <p:spPr bwMode="auto">
          <a:xfrm>
            <a:off x="2051050" y="3068638"/>
            <a:ext cx="4751388" cy="3240087"/>
          </a:xfrm>
          <a:prstGeom prst="roundRect">
            <a:avLst>
              <a:gd name="adj" fmla="val 16667"/>
            </a:avLst>
          </a:prstGeom>
          <a:solidFill>
            <a:srgbClr val="B9EEB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У пораженных мужчин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 очень маленькие семенники и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 увеличенные молочные железы.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Большинство стерильны 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и продуцируют очень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 мало тестостерона.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Дегенеративные изменения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 в стенке семявыносящих 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канальцев. Длинные конечности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 и слабая волосяная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 растительность на лице.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74755" name="Picture 3" descr="8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5175"/>
            <a:ext cx="7489825" cy="5327650"/>
          </a:xfrm>
          <a:prstGeom prst="rect">
            <a:avLst/>
          </a:prstGeom>
          <a:noFill/>
          <a:ln w="28575">
            <a:solidFill>
              <a:srgbClr val="A5002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6732588" y="1125538"/>
            <a:ext cx="14398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1:1000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260350"/>
            <a:ext cx="8540750" cy="6408738"/>
          </a:xfrm>
        </p:spPr>
        <p:txBody>
          <a:bodyPr/>
          <a:lstStyle/>
          <a:p>
            <a:endParaRPr lang="ru-RU" altLang="ru-RU"/>
          </a:p>
        </p:txBody>
      </p:sp>
      <p:pic>
        <p:nvPicPr>
          <p:cNvPr id="250883" name="Picture 3" descr="10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76250"/>
            <a:ext cx="6527800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sp>
        <p:nvSpPr>
          <p:cNvPr id="75779" name="AutoShape 3"/>
          <p:cNvSpPr>
            <a:spLocks noChangeArrowheads="1"/>
          </p:cNvSpPr>
          <p:nvPr/>
        </p:nvSpPr>
        <p:spPr bwMode="auto">
          <a:xfrm>
            <a:off x="2627313" y="260350"/>
            <a:ext cx="3816350" cy="1727200"/>
          </a:xfrm>
          <a:prstGeom prst="roundRect">
            <a:avLst>
              <a:gd name="adj" fmla="val 16667"/>
            </a:avLst>
          </a:prstGeom>
          <a:solidFill>
            <a:srgbClr val="B9EEB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ДИСОМИЯ ПО Х-ХРОМОСОМЕ 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47,ХХУ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СИНДРОМ КЛАЙНФЕЛЬТЕРА</a:t>
            </a:r>
          </a:p>
        </p:txBody>
      </p:sp>
      <p:sp>
        <p:nvSpPr>
          <p:cNvPr id="75780" name="AutoShape 4"/>
          <p:cNvSpPr>
            <a:spLocks noChangeArrowheads="1"/>
          </p:cNvSpPr>
          <p:nvPr/>
        </p:nvSpPr>
        <p:spPr bwMode="auto">
          <a:xfrm>
            <a:off x="611188" y="2492375"/>
            <a:ext cx="7993062" cy="3455988"/>
          </a:xfrm>
          <a:prstGeom prst="roundRect">
            <a:avLst>
              <a:gd name="adj" fmla="val 16667"/>
            </a:avLst>
          </a:prstGeom>
          <a:solidFill>
            <a:srgbClr val="B9EEB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Пассивность, внушаемость, необщительность,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угрюмость, иногда отмечаются вспышки агрессивности.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Коэффициент интеллекта снижен (60-79б.). 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Нарушен вербальный интеллект.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Имеются трудности при обучении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 чтению и письму. Низкая самооценка.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sp>
        <p:nvSpPr>
          <p:cNvPr id="76803" name="AutoShape 3"/>
          <p:cNvSpPr>
            <a:spLocks noChangeArrowheads="1"/>
          </p:cNvSpPr>
          <p:nvPr/>
        </p:nvSpPr>
        <p:spPr bwMode="auto">
          <a:xfrm>
            <a:off x="900113" y="1844675"/>
            <a:ext cx="3816350" cy="1727200"/>
          </a:xfrm>
          <a:prstGeom prst="roundRect">
            <a:avLst>
              <a:gd name="adj" fmla="val 16667"/>
            </a:avLst>
          </a:prstGeom>
          <a:solidFill>
            <a:srgbClr val="B9EEB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ДИСОМИЯ ПО У-ХРОМОСОМЕ 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47,ХУУ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СИНДРОМ ЖАКОБ</a:t>
            </a:r>
          </a:p>
        </p:txBody>
      </p:sp>
      <p:sp>
        <p:nvSpPr>
          <p:cNvPr id="76804" name="AutoShape 4"/>
          <p:cNvSpPr>
            <a:spLocks noChangeArrowheads="1"/>
          </p:cNvSpPr>
          <p:nvPr/>
        </p:nvSpPr>
        <p:spPr bwMode="auto">
          <a:xfrm>
            <a:off x="6084888" y="404813"/>
            <a:ext cx="2663825" cy="1295400"/>
          </a:xfrm>
          <a:prstGeom prst="roundRect">
            <a:avLst>
              <a:gd name="adj" fmla="val 16667"/>
            </a:avLst>
          </a:prstGeom>
          <a:solidFill>
            <a:srgbClr val="B9EEB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1965г.</a:t>
            </a:r>
          </a:p>
          <a:p>
            <a:pPr algn="ctr"/>
            <a:r>
              <a:rPr lang="ru-RU" altLang="ru-RU" b="1">
                <a:ea typeface="Arial Unicode MS" panose="020B0604020202020204" pitchFamily="34" charset="-128"/>
                <a:cs typeface="Arial Unicode MS" panose="020B0604020202020204" pitchFamily="34" charset="-128"/>
              </a:rPr>
              <a:t>Патрисия Жакоб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88913"/>
            <a:ext cx="8229600" cy="6408737"/>
          </a:xfrm>
        </p:spPr>
        <p:txBody>
          <a:bodyPr/>
          <a:lstStyle/>
          <a:p>
            <a:pPr algn="ctr">
              <a:spcBef>
                <a:spcPts val="1000"/>
              </a:spcBef>
              <a:buFontTx/>
              <a:buNone/>
            </a:pPr>
            <a:r>
              <a:rPr lang="ru-RU" altLang="ru-RU" b="1">
                <a:solidFill>
                  <a:srgbClr val="000000"/>
                </a:solidFill>
              </a:rPr>
              <a:t>С</a:t>
            </a:r>
            <a:r>
              <a:rPr lang="en-GB" altLang="ru-RU" b="1">
                <a:solidFill>
                  <a:srgbClr val="000000"/>
                </a:solidFill>
              </a:rPr>
              <a:t>индром лишней У- хромосомы</a:t>
            </a:r>
          </a:p>
          <a:p>
            <a:pPr>
              <a:spcBef>
                <a:spcPts val="700"/>
              </a:spcBef>
              <a:buFontTx/>
              <a:buNone/>
            </a:pPr>
            <a:r>
              <a:rPr lang="en-GB" altLang="ru-RU" sz="2800" b="1">
                <a:solidFill>
                  <a:srgbClr val="000000"/>
                </a:solidFill>
              </a:rPr>
              <a:t>								</a:t>
            </a:r>
            <a:r>
              <a:rPr lang="ru-RU" altLang="ru-RU" sz="2800" b="1">
                <a:solidFill>
                  <a:srgbClr val="000000"/>
                </a:solidFill>
              </a:rPr>
              <a:t>                                      </a:t>
            </a:r>
          </a:p>
          <a:p>
            <a:pPr>
              <a:spcBef>
                <a:spcPts val="700"/>
              </a:spcBef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                                                             </a:t>
            </a:r>
            <a:r>
              <a:rPr lang="en-GB" altLang="ru-RU" sz="2800" b="1">
                <a:solidFill>
                  <a:srgbClr val="000000"/>
                </a:solidFill>
              </a:rPr>
              <a:t>1:800</a:t>
            </a:r>
          </a:p>
          <a:p>
            <a:pPr>
              <a:spcBef>
                <a:spcPts val="700"/>
              </a:spcBef>
              <a:buFontTx/>
              <a:buNone/>
            </a:pPr>
            <a:r>
              <a:rPr lang="en-GB" altLang="ru-RU" sz="2800" b="1">
                <a:solidFill>
                  <a:srgbClr val="000000"/>
                </a:solidFill>
              </a:rPr>
              <a:t>Отмечается повышенная агрессивность .</a:t>
            </a:r>
          </a:p>
          <a:p>
            <a:pPr>
              <a:spcBef>
                <a:spcPts val="700"/>
              </a:spcBef>
              <a:buFontTx/>
              <a:buNone/>
            </a:pPr>
            <a:r>
              <a:rPr lang="en-GB" altLang="ru-RU" sz="2800" b="1">
                <a:solidFill>
                  <a:srgbClr val="000000"/>
                </a:solidFill>
              </a:rPr>
              <a:t>Среднее значение коэффициента интеллекта 80-88 баллов.</a:t>
            </a:r>
          </a:p>
          <a:p>
            <a:pPr>
              <a:spcBef>
                <a:spcPts val="700"/>
              </a:spcBef>
              <a:buFontTx/>
              <a:buNone/>
            </a:pPr>
            <a:r>
              <a:rPr lang="en-GB" altLang="ru-RU" sz="2800" b="1">
                <a:solidFill>
                  <a:srgbClr val="000000"/>
                </a:solidFill>
              </a:rPr>
              <a:t>Наблюдается преобладание реакци</a:t>
            </a:r>
            <a:r>
              <a:rPr lang="ru-RU" altLang="ru-RU" sz="2800" b="1">
                <a:solidFill>
                  <a:srgbClr val="000000"/>
                </a:solidFill>
              </a:rPr>
              <a:t>й</a:t>
            </a:r>
            <a:r>
              <a:rPr lang="en-GB" altLang="ru-RU" sz="2800" b="1">
                <a:solidFill>
                  <a:srgbClr val="000000"/>
                </a:solidFill>
              </a:rPr>
              <a:t>, сопровождающихся немедленным вознаграждением, повышенная импульсивность при эмоциональных </a:t>
            </a:r>
            <a:r>
              <a:rPr lang="ru-RU" altLang="ru-RU" sz="2800" b="1">
                <a:solidFill>
                  <a:srgbClr val="000000"/>
                </a:solidFill>
              </a:rPr>
              <a:t>					</a:t>
            </a:r>
            <a:r>
              <a:rPr lang="en-GB" altLang="ru-RU" sz="2800" b="1">
                <a:solidFill>
                  <a:srgbClr val="000000"/>
                </a:solidFill>
              </a:rPr>
              <a:t>реакциях</a:t>
            </a:r>
            <a:r>
              <a:rPr lang="en-GB" altLang="ru-RU" sz="2800" b="1"/>
              <a:t>.</a:t>
            </a:r>
          </a:p>
          <a:p>
            <a:pPr>
              <a:buFontTx/>
              <a:buNone/>
            </a:pPr>
            <a:endParaRPr lang="ru-RU" altLang="ru-RU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333375"/>
            <a:ext cx="8540750" cy="62642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                        </a:t>
            </a:r>
            <a:r>
              <a:rPr lang="ru-RU" altLang="ru-RU">
                <a:solidFill>
                  <a:schemeClr val="bg2"/>
                </a:solidFill>
              </a:rPr>
              <a:t>Х               ХХ            О</a:t>
            </a:r>
          </a:p>
          <a:p>
            <a:pPr>
              <a:buFontTx/>
              <a:buNone/>
            </a:pPr>
            <a:endParaRPr lang="ru-RU" altLang="ru-RU">
              <a:solidFill>
                <a:schemeClr val="bg2"/>
              </a:solidFill>
            </a:endParaRP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  Х               ХХ             ХХХ          ХО</a:t>
            </a: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                норма           с.Т.        с.Ш-Т.</a:t>
            </a: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 У               ХУ             ХХУ           УО</a:t>
            </a: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                норма          с.К.             </a:t>
            </a: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ХУ             ХХУ           ХХХУ        ХУО </a:t>
            </a: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                с.К.              С.К.             ?</a:t>
            </a: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О              ХО              ХХО           ОО</a:t>
            </a:r>
          </a:p>
          <a:p>
            <a:pPr>
              <a:buFontTx/>
              <a:buNone/>
            </a:pPr>
            <a:r>
              <a:rPr lang="ru-RU" altLang="ru-RU">
                <a:solidFill>
                  <a:schemeClr val="bg2"/>
                </a:solidFill>
              </a:rPr>
              <a:t>                  с.Ш-Т.           ?</a:t>
            </a:r>
          </a:p>
        </p:txBody>
      </p:sp>
      <p:sp>
        <p:nvSpPr>
          <p:cNvPr id="249859" name="Line 3"/>
          <p:cNvSpPr>
            <a:spLocks noChangeShapeType="1"/>
          </p:cNvSpPr>
          <p:nvPr/>
        </p:nvSpPr>
        <p:spPr bwMode="auto">
          <a:xfrm>
            <a:off x="2195513" y="981075"/>
            <a:ext cx="5832475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0" name="Line 4"/>
          <p:cNvSpPr>
            <a:spLocks noChangeShapeType="1"/>
          </p:cNvSpPr>
          <p:nvPr/>
        </p:nvSpPr>
        <p:spPr bwMode="auto">
          <a:xfrm>
            <a:off x="1476375" y="1196975"/>
            <a:ext cx="0" cy="4968875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1" name="Line 5"/>
          <p:cNvSpPr>
            <a:spLocks noChangeShapeType="1"/>
          </p:cNvSpPr>
          <p:nvPr/>
        </p:nvSpPr>
        <p:spPr bwMode="auto">
          <a:xfrm>
            <a:off x="2051050" y="2708275"/>
            <a:ext cx="5834063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2" name="Line 6"/>
          <p:cNvSpPr>
            <a:spLocks noChangeShapeType="1"/>
          </p:cNvSpPr>
          <p:nvPr/>
        </p:nvSpPr>
        <p:spPr bwMode="auto">
          <a:xfrm>
            <a:off x="1908175" y="3860800"/>
            <a:ext cx="5834063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3" name="Line 7"/>
          <p:cNvSpPr>
            <a:spLocks noChangeShapeType="1"/>
          </p:cNvSpPr>
          <p:nvPr/>
        </p:nvSpPr>
        <p:spPr bwMode="auto">
          <a:xfrm>
            <a:off x="2051050" y="5013325"/>
            <a:ext cx="5834063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4" name="Line 8"/>
          <p:cNvSpPr>
            <a:spLocks noChangeShapeType="1"/>
          </p:cNvSpPr>
          <p:nvPr/>
        </p:nvSpPr>
        <p:spPr bwMode="auto">
          <a:xfrm>
            <a:off x="1979613" y="6165850"/>
            <a:ext cx="5976937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5" name="Line 9"/>
          <p:cNvSpPr>
            <a:spLocks noChangeShapeType="1"/>
          </p:cNvSpPr>
          <p:nvPr/>
        </p:nvSpPr>
        <p:spPr bwMode="auto">
          <a:xfrm>
            <a:off x="4067175" y="1628775"/>
            <a:ext cx="0" cy="4537075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6" name="Line 10"/>
          <p:cNvSpPr>
            <a:spLocks noChangeShapeType="1"/>
          </p:cNvSpPr>
          <p:nvPr/>
        </p:nvSpPr>
        <p:spPr bwMode="auto">
          <a:xfrm>
            <a:off x="6300788" y="1628775"/>
            <a:ext cx="0" cy="4537075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7" name="Line 11"/>
          <p:cNvSpPr>
            <a:spLocks noChangeShapeType="1"/>
          </p:cNvSpPr>
          <p:nvPr/>
        </p:nvSpPr>
        <p:spPr bwMode="auto">
          <a:xfrm flipH="1">
            <a:off x="6588125" y="2781300"/>
            <a:ext cx="1008063" cy="86360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8" name="Line 12"/>
          <p:cNvSpPr>
            <a:spLocks noChangeShapeType="1"/>
          </p:cNvSpPr>
          <p:nvPr/>
        </p:nvSpPr>
        <p:spPr bwMode="auto">
          <a:xfrm>
            <a:off x="6659563" y="2852738"/>
            <a:ext cx="1081087" cy="792162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69" name="Line 13"/>
          <p:cNvSpPr>
            <a:spLocks noChangeShapeType="1"/>
          </p:cNvSpPr>
          <p:nvPr/>
        </p:nvSpPr>
        <p:spPr bwMode="auto">
          <a:xfrm flipH="1">
            <a:off x="6659563" y="5084763"/>
            <a:ext cx="1152525" cy="720725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9870" name="Line 14"/>
          <p:cNvSpPr>
            <a:spLocks noChangeShapeType="1"/>
          </p:cNvSpPr>
          <p:nvPr/>
        </p:nvSpPr>
        <p:spPr bwMode="auto">
          <a:xfrm>
            <a:off x="6732588" y="5157788"/>
            <a:ext cx="1008062" cy="64770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333375"/>
            <a:ext cx="8569325" cy="6335713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                           </a:t>
            </a:r>
            <a:r>
              <a:rPr lang="ru-RU" altLang="ru-RU" sz="7200"/>
              <a:t>Х Х</a:t>
            </a:r>
          </a:p>
          <a:p>
            <a:pPr>
              <a:buFontTx/>
              <a:buNone/>
            </a:pPr>
            <a:r>
              <a:rPr lang="ru-RU" altLang="ru-RU" b="1"/>
              <a:t>Инактивация в раннем эмбриональном развитии</a:t>
            </a:r>
          </a:p>
          <a:p>
            <a:pPr>
              <a:buFontTx/>
              <a:buNone/>
            </a:pPr>
            <a:endParaRPr lang="ru-RU" altLang="ru-RU" b="1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6337300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             БАЗОВЫЕ ПИГМЕНТЫ</a:t>
            </a:r>
          </a:p>
          <a:p>
            <a:pPr>
              <a:buFontTx/>
              <a:buNone/>
            </a:pPr>
            <a:endParaRPr lang="ru-RU" altLang="ru-RU"/>
          </a:p>
          <a:p>
            <a:pPr>
              <a:buFontTx/>
              <a:buNone/>
            </a:pPr>
            <a:r>
              <a:rPr lang="ru-RU" altLang="ru-RU" u="sng"/>
              <a:t>ЭУМЕЛАНИН </a:t>
            </a:r>
            <a:r>
              <a:rPr lang="ru-RU" altLang="ru-RU"/>
              <a:t>                 </a:t>
            </a:r>
            <a:r>
              <a:rPr lang="ru-RU" altLang="ru-RU" u="sng"/>
              <a:t>ФЕОМЕЛАНИН</a:t>
            </a:r>
          </a:p>
          <a:p>
            <a:pPr>
              <a:buFontTx/>
              <a:buNone/>
            </a:pPr>
            <a:r>
              <a:rPr lang="ru-RU" altLang="ru-RU"/>
              <a:t>(черный и его                    (рыжий)</a:t>
            </a:r>
          </a:p>
          <a:p>
            <a:pPr>
              <a:buFontTx/>
              <a:buNone/>
            </a:pPr>
            <a:r>
              <a:rPr lang="ru-RU" altLang="ru-RU"/>
              <a:t> производные)</a:t>
            </a:r>
          </a:p>
        </p:txBody>
      </p:sp>
      <p:sp>
        <p:nvSpPr>
          <p:cNvPr id="39939" name="Line 3"/>
          <p:cNvSpPr>
            <a:spLocks noChangeShapeType="1"/>
          </p:cNvSpPr>
          <p:nvPr/>
        </p:nvSpPr>
        <p:spPr bwMode="auto">
          <a:xfrm flipH="1">
            <a:off x="1692275" y="908050"/>
            <a:ext cx="1295400" cy="504825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940" name="Line 4"/>
          <p:cNvSpPr>
            <a:spLocks noChangeShapeType="1"/>
          </p:cNvSpPr>
          <p:nvPr/>
        </p:nvSpPr>
        <p:spPr bwMode="auto">
          <a:xfrm>
            <a:off x="5292725" y="908050"/>
            <a:ext cx="1008063" cy="433388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9941" name="Picture 5" descr="46 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573463"/>
            <a:ext cx="5916612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2" name="Picture 6" descr="яфйц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636838"/>
            <a:ext cx="3097213" cy="396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260350"/>
            <a:ext cx="8496300" cy="6337300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Инактивированная х-хромосома  плотно упакована и генетически неактивна на протяжении всего клеточного цикла.</a:t>
            </a:r>
          </a:p>
          <a:p>
            <a:pPr>
              <a:buFontTx/>
              <a:buNone/>
            </a:pPr>
            <a:endParaRPr lang="ru-RU" altLang="ru-RU"/>
          </a:p>
          <a:p>
            <a:pPr>
              <a:buFontTx/>
              <a:buNone/>
            </a:pPr>
            <a:r>
              <a:rPr lang="ru-RU" altLang="ru-RU"/>
              <a:t>Гены одной из х-хромосомы выключаются благодаря упаковке её ДНК в «кокон», который состоит из специфических белков и  РНК.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333375"/>
            <a:ext cx="8540750" cy="6264275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sp>
        <p:nvSpPr>
          <p:cNvPr id="256003" name="Oval 3"/>
          <p:cNvSpPr>
            <a:spLocks noChangeArrowheads="1"/>
          </p:cNvSpPr>
          <p:nvPr/>
        </p:nvSpPr>
        <p:spPr bwMode="auto">
          <a:xfrm>
            <a:off x="684213" y="404813"/>
            <a:ext cx="7848600" cy="6048375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b="1">
                <a:solidFill>
                  <a:srgbClr val="000000"/>
                </a:solidFill>
              </a:rPr>
              <a:t>МЕТИЛЬНЫЕ ГРУППЫ  </a:t>
            </a:r>
            <a:r>
              <a:rPr lang="en-US" altLang="ru-RU" b="1">
                <a:solidFill>
                  <a:srgbClr val="000000"/>
                </a:solidFill>
              </a:rPr>
              <a:t>            </a:t>
            </a:r>
            <a:r>
              <a:rPr lang="ru-RU" altLang="ru-RU" b="1">
                <a:solidFill>
                  <a:srgbClr val="000000"/>
                </a:solidFill>
              </a:rPr>
              <a:t>МЕТИЛЬНЫЕ  ГРУППЫ</a:t>
            </a:r>
            <a:r>
              <a:rPr lang="ru-RU" altLang="ru-RU">
                <a:solidFill>
                  <a:srgbClr val="000000"/>
                </a:solidFill>
              </a:rPr>
              <a:t>  </a:t>
            </a:r>
          </a:p>
          <a:p>
            <a:pPr algn="ctr"/>
            <a:r>
              <a:rPr lang="ru-RU" altLang="ru-RU">
                <a:solidFill>
                  <a:srgbClr val="000000"/>
                </a:solidFill>
              </a:rPr>
              <a:t>                                              </a:t>
            </a: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r>
              <a:rPr lang="ru-RU" altLang="ru-RU">
                <a:solidFill>
                  <a:srgbClr val="000000"/>
                </a:solidFill>
              </a:rPr>
              <a:t>                                   </a:t>
            </a:r>
            <a:r>
              <a:rPr lang="en-US" altLang="ru-RU">
                <a:solidFill>
                  <a:srgbClr val="000000"/>
                </a:solidFill>
              </a:rPr>
              <a:t>             </a:t>
            </a:r>
            <a:r>
              <a:rPr lang="en-US" altLang="ru-RU" sz="4000" b="1">
                <a:solidFill>
                  <a:srgbClr val="0066FF"/>
                </a:solidFill>
              </a:rPr>
              <a:t>Xa </a:t>
            </a:r>
            <a:r>
              <a:rPr lang="ru-RU" altLang="ru-RU" sz="4000" b="1">
                <a:solidFill>
                  <a:srgbClr val="0066FF"/>
                </a:solidFill>
              </a:rPr>
              <a:t>Х</a:t>
            </a:r>
            <a:r>
              <a:rPr lang="en-US" altLang="ru-RU" sz="4000" b="1">
                <a:solidFill>
                  <a:srgbClr val="0066FF"/>
                </a:solidFill>
              </a:rPr>
              <a:t>i</a:t>
            </a:r>
            <a:r>
              <a:rPr lang="ru-RU" altLang="ru-RU">
                <a:solidFill>
                  <a:srgbClr val="000000"/>
                </a:solidFill>
              </a:rPr>
              <a:t> </a:t>
            </a:r>
            <a:r>
              <a:rPr lang="en-US" altLang="ru-RU">
                <a:solidFill>
                  <a:srgbClr val="000000"/>
                </a:solidFill>
              </a:rPr>
              <a:t>      </a:t>
            </a:r>
            <a:r>
              <a:rPr lang="ru-RU" altLang="ru-RU" b="1">
                <a:solidFill>
                  <a:srgbClr val="000000"/>
                </a:solidFill>
              </a:rPr>
              <a:t>МЕТИЛЬНЫЕ ГРУППЫ</a:t>
            </a:r>
            <a:r>
              <a:rPr lang="ru-RU" altLang="ru-RU">
                <a:solidFill>
                  <a:srgbClr val="000000"/>
                </a:solidFill>
              </a:rPr>
              <a:t> </a:t>
            </a: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endParaRPr lang="ru-RU" altLang="ru-RU">
              <a:solidFill>
                <a:srgbClr val="000000"/>
              </a:solidFill>
            </a:endParaRPr>
          </a:p>
          <a:p>
            <a:pPr algn="ctr"/>
            <a:r>
              <a:rPr lang="ru-RU" altLang="ru-RU"/>
              <a:t> </a:t>
            </a:r>
            <a:r>
              <a:rPr lang="ru-RU" altLang="ru-RU" b="1">
                <a:solidFill>
                  <a:srgbClr val="CC0000"/>
                </a:solidFill>
              </a:rPr>
              <a:t>ГЕНЫ НЕАКТИВНЫ</a:t>
            </a:r>
          </a:p>
        </p:txBody>
      </p:sp>
      <p:sp>
        <p:nvSpPr>
          <p:cNvPr id="256004" name="Line 4"/>
          <p:cNvSpPr>
            <a:spLocks noChangeShapeType="1"/>
          </p:cNvSpPr>
          <p:nvPr/>
        </p:nvSpPr>
        <p:spPr bwMode="auto">
          <a:xfrm flipH="1">
            <a:off x="5292725" y="1844675"/>
            <a:ext cx="647700" cy="10795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005" name="Line 5"/>
          <p:cNvSpPr>
            <a:spLocks noChangeShapeType="1"/>
          </p:cNvSpPr>
          <p:nvPr/>
        </p:nvSpPr>
        <p:spPr bwMode="auto">
          <a:xfrm>
            <a:off x="3995738" y="1773238"/>
            <a:ext cx="1081087" cy="10795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006" name="Line 6"/>
          <p:cNvSpPr>
            <a:spLocks noChangeShapeType="1"/>
          </p:cNvSpPr>
          <p:nvPr/>
        </p:nvSpPr>
        <p:spPr bwMode="auto">
          <a:xfrm flipH="1">
            <a:off x="5292725" y="3213100"/>
            <a:ext cx="287338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6007" name="AutoShape 7"/>
          <p:cNvSpPr>
            <a:spLocks noChangeArrowheads="1"/>
          </p:cNvSpPr>
          <p:nvPr/>
        </p:nvSpPr>
        <p:spPr bwMode="auto">
          <a:xfrm>
            <a:off x="4787900" y="3429000"/>
            <a:ext cx="504825" cy="1584325"/>
          </a:xfrm>
          <a:prstGeom prst="downArrow">
            <a:avLst>
              <a:gd name="adj1" fmla="val 50000"/>
              <a:gd name="adj2" fmla="val 7845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333375"/>
            <a:ext cx="8785225" cy="6335713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37891" name="Picture 3" descr="47 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424863" cy="619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15888"/>
            <a:ext cx="8642350" cy="6481762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36867" name="Picture 3" descr="48 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260350"/>
            <a:ext cx="8642350" cy="6337300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35843" name="Picture 3" descr="49 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333375"/>
            <a:ext cx="8785225" cy="6264275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257027" name="Picture 3" descr="50 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497888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856662" cy="6480175"/>
          </a:xfrm>
          <a:ln>
            <a:solidFill>
              <a:srgbClr val="A5002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  <a:p>
            <a:pPr>
              <a:buFontTx/>
              <a:buNone/>
            </a:pPr>
            <a:r>
              <a:rPr lang="ru-RU" altLang="ru-RU" sz="8000"/>
              <a:t>   ХХ           ХУ</a:t>
            </a:r>
          </a:p>
          <a:p>
            <a:pPr>
              <a:buFontTx/>
              <a:buNone/>
            </a:pPr>
            <a:endParaRPr lang="ru-RU" altLang="ru-RU" sz="8000"/>
          </a:p>
          <a:p>
            <a:pPr>
              <a:buFontTx/>
              <a:buNone/>
            </a:pPr>
            <a:endParaRPr lang="ru-RU" altLang="ru-RU" b="1" i="1">
              <a:solidFill>
                <a:srgbClr val="990000"/>
              </a:solidFill>
            </a:endParaRPr>
          </a:p>
          <a:p>
            <a:pPr>
              <a:buFontTx/>
              <a:buNone/>
            </a:pPr>
            <a:r>
              <a:rPr lang="ru-RU" altLang="ru-RU" b="1" i="1">
                <a:solidFill>
                  <a:srgbClr val="990000"/>
                </a:solidFill>
              </a:rPr>
              <a:t>100%  + 25%                          100%</a:t>
            </a:r>
          </a:p>
        </p:txBody>
      </p:sp>
      <p:sp>
        <p:nvSpPr>
          <p:cNvPr id="34819" name="Line 3"/>
          <p:cNvSpPr>
            <a:spLocks noChangeShapeType="1"/>
          </p:cNvSpPr>
          <p:nvPr/>
        </p:nvSpPr>
        <p:spPr bwMode="auto">
          <a:xfrm>
            <a:off x="611188" y="3860800"/>
            <a:ext cx="230505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>
            <a:off x="5364163" y="3860800"/>
            <a:ext cx="2160587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25" y="260350"/>
            <a:ext cx="8540750" cy="6264275"/>
          </a:xfrm>
        </p:spPr>
        <p:txBody>
          <a:bodyPr/>
          <a:lstStyle/>
          <a:p>
            <a:endParaRPr lang="ru-RU" altLang="ru-RU"/>
          </a:p>
        </p:txBody>
      </p:sp>
      <p:pic>
        <p:nvPicPr>
          <p:cNvPr id="251907" name="Picture 3" descr="рнрп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271588"/>
            <a:ext cx="2120900" cy="431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endParaRPr lang="ru-RU" kern="0"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74083" name="Rectangle 3" descr="Букет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00CC"/>
            </a:solidFill>
          </a:ln>
        </p:spPr>
        <p:txBody>
          <a:bodyPr/>
          <a:lstStyle/>
          <a:p>
            <a:pPr lvl="1" algn="ctr">
              <a:buFontTx/>
              <a:buNone/>
              <a:defRPr/>
            </a:pPr>
            <a:r>
              <a:rPr lang="ru-RU" b="1" kern="0" dirty="0">
                <a:solidFill>
                  <a:srgbClr val="8A449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itchFamily="18" charset="0"/>
              </a:rPr>
              <a:t>Подробная карта Х-хромосомы человека</a:t>
            </a:r>
          </a:p>
        </p:txBody>
      </p:sp>
      <p:pic>
        <p:nvPicPr>
          <p:cNvPr id="174084" name="Picture 4" descr="08-X-hromosoma_chelovek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723900"/>
            <a:ext cx="6192838" cy="587375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086" name="Text Box 6"/>
          <p:cNvSpPr txBox="1">
            <a:spLocks noChangeArrowheads="1"/>
          </p:cNvSpPr>
          <p:nvPr/>
        </p:nvSpPr>
        <p:spPr bwMode="auto">
          <a:xfrm>
            <a:off x="250825" y="1341438"/>
            <a:ext cx="2592388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200" b="1">
                <a:solidFill>
                  <a:srgbClr val="C00060"/>
                </a:solidFill>
              </a:rPr>
              <a:t>Известно более 370 болезней сцепленных с  </a:t>
            </a:r>
            <a:endParaRPr lang="en-US" altLang="ru-RU" sz="2200" b="1">
              <a:solidFill>
                <a:srgbClr val="C00060"/>
              </a:solidFill>
            </a:endParaRPr>
          </a:p>
          <a:p>
            <a:r>
              <a:rPr lang="ru-RU" altLang="ru-RU" sz="2200" b="1">
                <a:solidFill>
                  <a:srgbClr val="C00060"/>
                </a:solidFill>
              </a:rPr>
              <a:t>Х-хромосомой. </a:t>
            </a:r>
            <a:endParaRPr lang="ru-RU" altLang="ru-RU" sz="2200">
              <a:solidFill>
                <a:srgbClr val="C00060"/>
              </a:solidFill>
            </a:endParaRPr>
          </a:p>
        </p:txBody>
      </p:sp>
      <p:sp>
        <p:nvSpPr>
          <p:cNvPr id="174088" name="Text Box 8"/>
          <p:cNvSpPr txBox="1">
            <a:spLocks noChangeArrowheads="1"/>
          </p:cNvSpPr>
          <p:nvPr/>
        </p:nvSpPr>
        <p:spPr bwMode="auto">
          <a:xfrm>
            <a:off x="179388" y="3097213"/>
            <a:ext cx="2592387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000" b="1">
                <a:solidFill>
                  <a:srgbClr val="333399"/>
                </a:solidFill>
              </a:rPr>
              <a:t>Поскольку у особей мужского пола одна Х-хромосома, то все локализованные в ней гены, даже рецессивные, сразу же проявляются в фенотипе</a:t>
            </a:r>
            <a:r>
              <a:rPr lang="ru-RU" altLang="ru-RU" b="1">
                <a:solidFill>
                  <a:srgbClr val="333399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4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8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95235" name="Picture 3" descr="1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489825" cy="568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525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94212" name="Picture 4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2925762" cy="351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3" name="Picture 5" descr="1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196975"/>
            <a:ext cx="2925762" cy="453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88675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93187" name="Picture 3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648"/>
            <a:ext cx="864108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86340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93187" name="Picture 3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6437313" cy="241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88" name="Picture 4" descr="1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924175"/>
            <a:ext cx="6218237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00225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92163" name="Picture 3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6510337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64" name="Picture 4" descr="1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268413"/>
            <a:ext cx="6145212" cy="504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17635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91139" name="Picture 3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6145213" cy="424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40" name="Picture 4" descr="1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365625"/>
            <a:ext cx="2998788" cy="17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706690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90115" name="Picture 3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2998788" cy="256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6" name="Picture 4" descr="1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81075"/>
            <a:ext cx="2341563" cy="299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7" name="Picture 5" descr="1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573463"/>
            <a:ext cx="3657600" cy="219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8" name="Picture 6" descr="1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789363"/>
            <a:ext cx="2146300" cy="24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993998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15888"/>
            <a:ext cx="8785225" cy="6553200"/>
          </a:xfrm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/>
              <a:t> .       </a:t>
            </a:r>
            <a:endParaRPr lang="ru-RU" altLang="ru-RU" sz="1800" b="1">
              <a:solidFill>
                <a:srgbClr val="CC0000"/>
              </a:solidFill>
            </a:endParaRPr>
          </a:p>
        </p:txBody>
      </p:sp>
      <p:pic>
        <p:nvPicPr>
          <p:cNvPr id="89091" name="Picture 3" descr="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125538"/>
            <a:ext cx="3511550" cy="285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092" name="Picture 4" descr="1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644900"/>
            <a:ext cx="3584575" cy="256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23205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260350"/>
            <a:ext cx="8642350" cy="6408738"/>
          </a:xfrm>
        </p:spPr>
        <p:txBody>
          <a:bodyPr/>
          <a:lstStyle/>
          <a:p>
            <a:pPr>
              <a:buFontTx/>
              <a:buNone/>
            </a:pPr>
            <a:endParaRPr lang="ru-RU" altLang="ru-RU"/>
          </a:p>
        </p:txBody>
      </p:sp>
      <p:pic>
        <p:nvPicPr>
          <p:cNvPr id="46083" name="Picture 3" descr="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19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4" name="Line 4"/>
          <p:cNvSpPr>
            <a:spLocks noChangeShapeType="1"/>
          </p:cNvSpPr>
          <p:nvPr/>
        </p:nvSpPr>
        <p:spPr bwMode="auto">
          <a:xfrm>
            <a:off x="468313" y="6524625"/>
            <a:ext cx="8280400" cy="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85" name="Line 5"/>
          <p:cNvSpPr>
            <a:spLocks noChangeShapeType="1"/>
          </p:cNvSpPr>
          <p:nvPr/>
        </p:nvSpPr>
        <p:spPr bwMode="auto">
          <a:xfrm>
            <a:off x="468313" y="6453188"/>
            <a:ext cx="8280400" cy="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86" name="Line 6"/>
          <p:cNvSpPr>
            <a:spLocks noChangeShapeType="1"/>
          </p:cNvSpPr>
          <p:nvPr/>
        </p:nvSpPr>
        <p:spPr bwMode="auto">
          <a:xfrm>
            <a:off x="468313" y="6381750"/>
            <a:ext cx="8280400" cy="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 flipV="1">
            <a:off x="468313" y="476250"/>
            <a:ext cx="0" cy="612140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88" name="Line 8"/>
          <p:cNvSpPr>
            <a:spLocks noChangeShapeType="1"/>
          </p:cNvSpPr>
          <p:nvPr/>
        </p:nvSpPr>
        <p:spPr bwMode="auto">
          <a:xfrm flipV="1">
            <a:off x="539750" y="476250"/>
            <a:ext cx="0" cy="612140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89" name="Line 9"/>
          <p:cNvSpPr>
            <a:spLocks noChangeShapeType="1"/>
          </p:cNvSpPr>
          <p:nvPr/>
        </p:nvSpPr>
        <p:spPr bwMode="auto">
          <a:xfrm>
            <a:off x="468313" y="476250"/>
            <a:ext cx="8280400" cy="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0" name="Line 10"/>
          <p:cNvSpPr>
            <a:spLocks noChangeShapeType="1"/>
          </p:cNvSpPr>
          <p:nvPr/>
        </p:nvSpPr>
        <p:spPr bwMode="auto">
          <a:xfrm>
            <a:off x="539750" y="549275"/>
            <a:ext cx="8208963" cy="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1" name="Line 11"/>
          <p:cNvSpPr>
            <a:spLocks noChangeShapeType="1"/>
          </p:cNvSpPr>
          <p:nvPr/>
        </p:nvSpPr>
        <p:spPr bwMode="auto">
          <a:xfrm>
            <a:off x="539750" y="620713"/>
            <a:ext cx="8208963" cy="0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2" name="Line 12"/>
          <p:cNvSpPr>
            <a:spLocks noChangeShapeType="1"/>
          </p:cNvSpPr>
          <p:nvPr/>
        </p:nvSpPr>
        <p:spPr bwMode="auto">
          <a:xfrm flipV="1">
            <a:off x="8748713" y="404813"/>
            <a:ext cx="0" cy="6119812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6093" name="Line 13"/>
          <p:cNvSpPr>
            <a:spLocks noChangeShapeType="1"/>
          </p:cNvSpPr>
          <p:nvPr/>
        </p:nvSpPr>
        <p:spPr bwMode="auto">
          <a:xfrm flipV="1">
            <a:off x="8675688" y="620713"/>
            <a:ext cx="0" cy="5688012"/>
          </a:xfrm>
          <a:prstGeom prst="line">
            <a:avLst/>
          </a:prstGeom>
          <a:noFill/>
          <a:ln w="76200">
            <a:solidFill>
              <a:srgbClr val="FF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353041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553200"/>
          </a:xfrm>
          <a:ln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ru-RU" altLang="ru-RU" sz="4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1051</Words>
  <Application>Microsoft Office PowerPoint</Application>
  <PresentationFormat>Экран (4:3)</PresentationFormat>
  <Paragraphs>563</Paragraphs>
  <Slides>108</Slides>
  <Notes>106</Notes>
  <HiddenSlides>2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108</vt:i4>
      </vt:variant>
    </vt:vector>
  </HeadingPairs>
  <TitlesOfParts>
    <vt:vector size="114" baseType="lpstr">
      <vt:lpstr>Arial Unicode MS</vt:lpstr>
      <vt:lpstr>Arial</vt:lpstr>
      <vt:lpstr>Georgia</vt:lpstr>
      <vt:lpstr>Wingdings</vt:lpstr>
      <vt:lpstr>Оформление по умолчанию</vt:lpstr>
      <vt:lpstr>CorelDRAW CMX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54</cp:revision>
  <dcterms:created xsi:type="dcterms:W3CDTF">2012-01-12T15:31:59Z</dcterms:created>
  <dcterms:modified xsi:type="dcterms:W3CDTF">2017-05-17T18:27:02Z</dcterms:modified>
</cp:coreProperties>
</file>