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Учетная запись Майкрософт" initials="УзМ" lastIdx="1" clrIdx="0">
    <p:extLst>
      <p:ext uri="{19B8F6BF-5375-455C-9EA6-DF929625EA0E}">
        <p15:presenceInfo xmlns:p15="http://schemas.microsoft.com/office/powerpoint/2012/main" userId="fc9ce82db8bf7661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29" autoAdjust="0"/>
    <p:restoredTop sz="94660"/>
  </p:normalViewPr>
  <p:slideViewPr>
    <p:cSldViewPr snapToGrid="0">
      <p:cViewPr>
        <p:scale>
          <a:sx n="70" d="100"/>
          <a:sy n="70" d="100"/>
        </p:scale>
        <p:origin x="738" y="2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commentAuthors" Target="commentAuthor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0-11-13T00:02:15.768" idx="1">
    <p:pos x="10" y="10"/>
    <p:text/>
    <p:extLst>
      <p:ext uri="{C676402C-5697-4E1C-873F-D02D1690AC5C}">
        <p15:threadingInfo xmlns:p15="http://schemas.microsoft.com/office/powerpoint/2012/main" timeZoneBias="-24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9595FAFD-B94B-4CD5-981A-2F1E388E2761}" type="datetimeFigureOut">
              <a:rPr lang="ru-RU" smtClean="0"/>
              <a:t>12.11.2020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60874B12-4978-454F-96E7-19DADC2F8FF4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320389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5FAFD-B94B-4CD5-981A-2F1E388E2761}" type="datetimeFigureOut">
              <a:rPr lang="ru-RU" smtClean="0"/>
              <a:t>12.11.2020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74B12-4978-454F-96E7-19DADC2F8F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4154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5FAFD-B94B-4CD5-981A-2F1E388E2761}" type="datetimeFigureOut">
              <a:rPr lang="ru-RU" smtClean="0"/>
              <a:t>12.11.2020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74B12-4978-454F-96E7-19DADC2F8FF4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196348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5FAFD-B94B-4CD5-981A-2F1E388E2761}" type="datetimeFigureOut">
              <a:rPr lang="ru-RU" smtClean="0"/>
              <a:t>12.11.2020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74B12-4978-454F-96E7-19DADC2F8F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54232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5FAFD-B94B-4CD5-981A-2F1E388E2761}" type="datetimeFigureOut">
              <a:rPr lang="ru-RU" smtClean="0"/>
              <a:t>12.11.2020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74B12-4978-454F-96E7-19DADC2F8FF4}" type="slidenum">
              <a:rPr lang="ru-RU" smtClean="0"/>
              <a:t>‹#›</a:t>
            </a:fld>
            <a:endParaRPr lang="ru-RU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88425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5FAFD-B94B-4CD5-981A-2F1E388E2761}" type="datetimeFigureOut">
              <a:rPr lang="ru-RU" smtClean="0"/>
              <a:t>12.11.2020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74B12-4978-454F-96E7-19DADC2F8FF4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551821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5FAFD-B94B-4CD5-981A-2F1E388E2761}" type="datetimeFigureOut">
              <a:rPr lang="ru-RU" smtClean="0"/>
              <a:t>12.11.2020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74B12-4978-454F-96E7-19DADC2F8F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61769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5FAFD-B94B-4CD5-981A-2F1E388E2761}" type="datetimeFigureOut">
              <a:rPr lang="ru-RU" smtClean="0"/>
              <a:t>12.11.2020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74B12-4978-454F-96E7-19DADC2F8FF4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779352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5FAFD-B94B-4CD5-981A-2F1E388E2761}" type="datetimeFigureOut">
              <a:rPr lang="ru-RU" smtClean="0"/>
              <a:t>12.11.2020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74B12-4978-454F-96E7-19DADC2F8F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94381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5FAFD-B94B-4CD5-981A-2F1E388E2761}" type="datetimeFigureOut">
              <a:rPr lang="ru-RU" smtClean="0"/>
              <a:t>12.11.2020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74B12-4978-454F-96E7-19DADC2F8F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27374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5FAFD-B94B-4CD5-981A-2F1E388E2761}" type="datetimeFigureOut">
              <a:rPr lang="ru-RU" smtClean="0"/>
              <a:t>12.11.2020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74B12-4978-454F-96E7-19DADC2F8FF4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639514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5FAFD-B94B-4CD5-981A-2F1E388E2761}" type="datetimeFigureOut">
              <a:rPr lang="ru-RU" smtClean="0"/>
              <a:t>12.11.2020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74B12-4978-454F-96E7-19DADC2F8FF4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7442491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5FAFD-B94B-4CD5-981A-2F1E388E2761}" type="datetimeFigureOut">
              <a:rPr lang="ru-RU" smtClean="0"/>
              <a:t>12.11.2020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74B12-4978-454F-96E7-19DADC2F8F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351837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5FAFD-B94B-4CD5-981A-2F1E388E2761}" type="datetimeFigureOut">
              <a:rPr lang="ru-RU" smtClean="0"/>
              <a:t>12.11.2020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74B12-4978-454F-96E7-19DADC2F8FF4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440132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5FAFD-B94B-4CD5-981A-2F1E388E2761}" type="datetimeFigureOut">
              <a:rPr lang="ru-RU" smtClean="0"/>
              <a:t>12.11.2020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74B12-4978-454F-96E7-19DADC2F8FF4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767426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5FAFD-B94B-4CD5-981A-2F1E388E2761}" type="datetimeFigureOut">
              <a:rPr lang="ru-RU" smtClean="0"/>
              <a:t>12.11.2020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74B12-4978-454F-96E7-19DADC2F8FF4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404092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5FAFD-B94B-4CD5-981A-2F1E388E2761}" type="datetimeFigureOut">
              <a:rPr lang="ru-RU" smtClean="0"/>
              <a:t>12.11.2020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74B12-4978-454F-96E7-19DADC2F8FF4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189276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9595FAFD-B94B-4CD5-981A-2F1E388E2761}" type="datetimeFigureOut">
              <a:rPr lang="ru-RU" smtClean="0"/>
              <a:t>12.11.2020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60874B12-4978-454F-96E7-19DADC2F8F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40003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omments" Target="../comments/comment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379577" y="1557232"/>
            <a:ext cx="6815669" cy="1786466"/>
          </a:xfrm>
        </p:spPr>
        <p:txBody>
          <a:bodyPr/>
          <a:lstStyle/>
          <a:p>
            <a:r>
              <a:rPr lang="ru-RU" sz="4000" dirty="0" smtClean="0"/>
              <a:t>Л</a:t>
            </a:r>
            <a:r>
              <a:rPr lang="ru-RU" sz="4000" dirty="0"/>
              <a:t>. С. Выготский и его вклад в              дефектологию</a:t>
            </a:r>
            <a:endParaRPr lang="ru-RU" sz="4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379577" y="4673817"/>
            <a:ext cx="2168360" cy="673771"/>
          </a:xfrm>
        </p:spPr>
        <p:txBody>
          <a:bodyPr>
            <a:normAutofit fontScale="85000" lnSpcReduction="20000"/>
          </a:bodyPr>
          <a:lstStyle/>
          <a:p>
            <a:pPr algn="l"/>
            <a:r>
              <a:rPr lang="ru-RU" dirty="0" err="1" smtClean="0"/>
              <a:t>Шлыкова</a:t>
            </a:r>
            <a:r>
              <a:rPr lang="ru-RU" dirty="0" smtClean="0"/>
              <a:t> И.М.</a:t>
            </a:r>
          </a:p>
          <a:p>
            <a:pPr algn="l"/>
            <a:r>
              <a:rPr lang="ru-RU" dirty="0" smtClean="0"/>
              <a:t>Д-ПБ-31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0041" y="2944887"/>
            <a:ext cx="1739172" cy="2402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19670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25870" y="2483173"/>
            <a:ext cx="8217569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 algn="just"/>
            <a:r>
              <a:rPr lang="ru-RU" dirty="0"/>
              <a:t>В деятельности и в творчестве Льва Семеновича проблемы </a:t>
            </a:r>
            <a:r>
              <a:rPr lang="ru-RU" b="1" dirty="0"/>
              <a:t>дефектологии занимали значительное место</a:t>
            </a:r>
            <a:r>
              <a:rPr lang="ru-RU" dirty="0"/>
              <a:t>. Весь московский период жизни, все десять лет Лев Семенович параллельно с психологическими исследованиями вел теоретическую и экспериментальную работу в области дефектологии.</a:t>
            </a:r>
          </a:p>
          <a:p>
            <a:pPr indent="457200" algn="just"/>
            <a:r>
              <a:rPr lang="ru-RU" dirty="0"/>
              <a:t>С переездом в Москву его привлекает особая сфера практики – </a:t>
            </a:r>
            <a:r>
              <a:rPr lang="ru-RU" b="1" dirty="0"/>
              <a:t>работа с детьми, страдающими различными умственными и физическими дефектами.</a:t>
            </a:r>
            <a:r>
              <a:rPr lang="ru-RU" dirty="0"/>
              <a:t> Л.С. Выготский организует лабораторию по психологии аномального детства в Москве, на базе которой в 1929г. появился </a:t>
            </a:r>
            <a:r>
              <a:rPr lang="ru-RU" b="1" dirty="0"/>
              <a:t>Экспериментально-дефектологический институт</a:t>
            </a:r>
            <a:r>
              <a:rPr lang="ru-RU" dirty="0"/>
              <a:t> (ЭДИ). В институте осуществлялось обследование аномального ребенка, диагностирование и планирование дальнейшей коррекционной работы с глухими и умственно отсталыми детьми.</a:t>
            </a:r>
          </a:p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2320119" y="1651379"/>
            <a:ext cx="77444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i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Л.С.Выготский</a:t>
            </a:r>
            <a:r>
              <a:rPr lang="ru-RU" sz="24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как основатель дефектологии в России</a:t>
            </a:r>
          </a:p>
        </p:txBody>
      </p:sp>
    </p:spTree>
    <p:extLst>
      <p:ext uri="{BB962C8B-B14F-4D97-AF65-F5344CB8AC3E}">
        <p14:creationId xmlns:p14="http://schemas.microsoft.com/office/powerpoint/2010/main" val="32289264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44252" y="2987181"/>
            <a:ext cx="10313557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 algn="just"/>
            <a:r>
              <a:rPr lang="ru-RU" sz="2000" dirty="0" smtClean="0"/>
              <a:t>Одна </a:t>
            </a:r>
            <a:r>
              <a:rPr lang="ru-RU" sz="2000" dirty="0"/>
              <a:t>из проблем, которой он тогда занимался, была проблема </a:t>
            </a:r>
            <a:r>
              <a:rPr lang="ru-RU" sz="2000" b="1" dirty="0"/>
              <a:t>закономерностей развития нормальных и аномальных детей</a:t>
            </a:r>
            <a:r>
              <a:rPr lang="ru-RU" sz="2000" dirty="0"/>
              <a:t>. До Выготского в дефектологии </a:t>
            </a:r>
            <a:r>
              <a:rPr lang="ru-RU" sz="2000" b="1" dirty="0"/>
              <a:t>преобладал биологизаторский подход</a:t>
            </a:r>
            <a:r>
              <a:rPr lang="ru-RU" sz="2000" dirty="0"/>
              <a:t>, т.е. ученые считали, что развитие аномального ребенка полностью определяется его природным дефектом. Л.С. Выготский ставил много экспериментов и пришёл к выводу, </a:t>
            </a:r>
            <a:r>
              <a:rPr lang="ru-RU" sz="2000" b="1" dirty="0"/>
              <a:t>что социальные условия</a:t>
            </a:r>
            <a:r>
              <a:rPr lang="ru-RU" sz="2000" dirty="0"/>
              <a:t> играют важнейшую роль в формировании ребенка. Л.С. Выготский рассматривал дефект </a:t>
            </a:r>
            <a:r>
              <a:rPr lang="ru-RU" sz="2000" b="1" dirty="0"/>
              <a:t>как "социальный вывих</a:t>
            </a:r>
            <a:r>
              <a:rPr lang="ru-RU" sz="2000" dirty="0"/>
              <a:t>", </a:t>
            </a:r>
            <a:r>
              <a:rPr lang="ru-RU" sz="2000" b="1" dirty="0"/>
              <a:t>вызванный изменением отношений ребенка со средой, </a:t>
            </a:r>
            <a:r>
              <a:rPr lang="ru-RU" sz="2000" dirty="0"/>
              <a:t>что приводит к нарушению социальных сторон поведения.</a:t>
            </a:r>
          </a:p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886987" y="1129651"/>
            <a:ext cx="106280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 algn="just"/>
            <a:r>
              <a:rPr lang="ru-RU" i="1" dirty="0" smtClean="0"/>
              <a:t>В ЭДИ существовала школа-коммуна для детей с отклонениями в поведении, вспомогательная школа (для умственно отсталых детей), школа глухих и клинико-диагностическое отделение. Проведенные Л.С. Выготским в этом институте исследования до сих пор являются основополагающими для продуктивной разработки проблем дефектологии.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399719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457200" algn="just">
              <a:buNone/>
            </a:pPr>
            <a:r>
              <a:rPr lang="ru-RU" dirty="0" err="1"/>
              <a:t>Л.С.Выготский</a:t>
            </a:r>
            <a:r>
              <a:rPr lang="ru-RU" dirty="0"/>
              <a:t> выдвинул идею о </a:t>
            </a:r>
            <a:r>
              <a:rPr lang="ru-RU" b="1" dirty="0"/>
              <a:t>первичной и вторичной природе дефекта.</a:t>
            </a:r>
            <a:r>
              <a:rPr lang="ru-RU" dirty="0"/>
              <a:t> Он считал необходимым строго </a:t>
            </a:r>
            <a:r>
              <a:rPr lang="ru-RU" b="1" dirty="0"/>
              <a:t>различать первичные и вторичные отклонения,</a:t>
            </a:r>
            <a:r>
              <a:rPr lang="ru-RU" dirty="0"/>
              <a:t> которые ведут к задержке развития аномального ребенка. </a:t>
            </a:r>
            <a:r>
              <a:rPr lang="ru-RU" b="1" dirty="0"/>
              <a:t>Первичные </a:t>
            </a:r>
            <a:r>
              <a:rPr lang="ru-RU" dirty="0"/>
              <a:t>– обусловлены органическим поражением мозга или функциональной незрелостью его структур. Эти вторичные дефекты– продукт того особого положения, которое ребенок занимает в социальном обществе вследствие своего патологического развития.. Помимо этого могут возникнуть третичные и даже четвертичные нарушения, которые главным образом затрагивают личностную сферу.</a:t>
            </a:r>
          </a:p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023583" y="1037230"/>
            <a:ext cx="105224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 algn="just"/>
            <a:r>
              <a:rPr lang="ru-RU" i="1" dirty="0" smtClean="0"/>
              <a:t>Смысл </a:t>
            </a:r>
            <a:r>
              <a:rPr lang="ru-RU" i="1" dirty="0"/>
              <a:t>педагогического воздействия </a:t>
            </a:r>
            <a:r>
              <a:rPr lang="ru-RU" i="1" dirty="0" err="1"/>
              <a:t>Л.С.Выготский</a:t>
            </a:r>
            <a:r>
              <a:rPr lang="ru-RU" i="1" dirty="0"/>
              <a:t> видел в содействии развитию личности. Л.С. Выготский говорил, что каждый аномальный ребенок имеет резерв здоровых задатков, которые в определенных условиях открывают большие возможности для развития личности. Необходимо определить их уровень и создать благоприятные условия. Тогда аномальные дети могут развиваться в новом качественном скачке.</a:t>
            </a:r>
          </a:p>
        </p:txBody>
      </p:sp>
    </p:spTree>
    <p:extLst>
      <p:ext uri="{BB962C8B-B14F-4D97-AF65-F5344CB8AC3E}">
        <p14:creationId xmlns:p14="http://schemas.microsoft.com/office/powerpoint/2010/main" val="9226490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457200" algn="just">
              <a:buNone/>
            </a:pPr>
            <a:r>
              <a:rPr lang="ru-RU" dirty="0" smtClean="0"/>
              <a:t>Лев </a:t>
            </a:r>
            <a:r>
              <a:rPr lang="ru-RU" dirty="0"/>
              <a:t>Семенович утверждал, что нормальный и аномальный ребенок развиваются по одним и тем же законам. Но наряду с общими закономерностями он отмечал и своеобразие развития аномального ребенка. И как главную особенность аномальной психики </a:t>
            </a:r>
            <a:r>
              <a:rPr lang="ru-RU" b="1" dirty="0"/>
              <a:t>выделял расхождение биологического и культурного процессов развития.</a:t>
            </a:r>
            <a:r>
              <a:rPr lang="ru-RU" dirty="0"/>
              <a:t> Нормально развивающийся ребёнок растёт, созревает биологически и на каждом возрастном этапе достигает нового уровня психического развития. Аномальный ребёнок, созревая биологически, в плане психического развития отстаёт всё больше и больше.</a:t>
            </a:r>
          </a:p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295400" y="979767"/>
            <a:ext cx="992305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 algn="just"/>
            <a:r>
              <a:rPr lang="ru-RU" i="1" dirty="0" smtClean="0"/>
              <a:t>В последующие годы Лев Семенович углубил и конкретизировал теорию компенсации. Необычайно важным для совершенствования теории компенсации и проблемы обучения аномальных детей было выдвинутое Л.С. Выготским положение о создании обходных </a:t>
            </a:r>
            <a:r>
              <a:rPr lang="ru-RU" b="1" i="1" dirty="0" smtClean="0"/>
              <a:t>путей развития патологически развивающегося ребенка. Л.С. </a:t>
            </a:r>
            <a:r>
              <a:rPr lang="ru-RU" i="1" dirty="0" smtClean="0"/>
              <a:t>Выготский счита</a:t>
            </a:r>
            <a:r>
              <a:rPr lang="ru-RU" b="1" i="1" dirty="0" smtClean="0"/>
              <a:t>л</a:t>
            </a:r>
            <a:r>
              <a:rPr lang="ru-RU" i="1" dirty="0" smtClean="0"/>
              <a:t>, что вся дефектологическая педагогическая практика состоит из создания обходных путей развития аномального ребенка.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621742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457200" algn="just">
              <a:buNone/>
            </a:pPr>
            <a:r>
              <a:rPr lang="ru-RU" dirty="0" smtClean="0"/>
              <a:t>Во </a:t>
            </a:r>
            <a:r>
              <a:rPr lang="ru-RU" dirty="0"/>
              <a:t>времена Выготского суть коррекционной работы специальных школ, сводилось к тренировке процессов памяти, внимания, наблюдательности, органов чувств. Л.С. Выготский считал, что такие </a:t>
            </a:r>
            <a:r>
              <a:rPr lang="ru-RU" dirty="0" err="1"/>
              <a:t>тенировки</a:t>
            </a:r>
            <a:r>
              <a:rPr lang="ru-RU" dirty="0"/>
              <a:t> не очень полезны, и они не являются самоцелью одним из первых обратил внимание на тягостный характер этих тренировок. Он выступал такой принцип коррекционно-воспитательной работы, при котором исправление недостатков познавательной деятельности аномальных детей являлось бы частью </a:t>
            </a:r>
            <a:r>
              <a:rPr lang="ru-RU" b="1" dirty="0"/>
              <a:t>общей воспитательной работы,</a:t>
            </a:r>
            <a:r>
              <a:rPr lang="ru-RU" dirty="0"/>
              <a:t> растворялось бы во всем процессе обучения и воспитания, осуществлялось в ходе игровой, учебной и трудовой деятельности.</a:t>
            </a:r>
          </a:p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546058" y="949598"/>
            <a:ext cx="909988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 algn="just"/>
            <a:r>
              <a:rPr lang="ru-RU" i="1" dirty="0" smtClean="0"/>
              <a:t>В процессе педагогической работы с детьми, имеющими сенсорные или интеллектуальные отклонения, Л.С. Выготский считает необходимым ориентироваться не </a:t>
            </a:r>
            <a:r>
              <a:rPr lang="ru-RU" b="1" i="1" dirty="0" smtClean="0"/>
              <a:t>на "золотники болезни" ребенка, а на имеющиеся у него "пуды здоровья".</a:t>
            </a:r>
            <a:r>
              <a:rPr lang="ru-RU" i="1" dirty="0" smtClean="0"/>
              <a:t> Он выдвинул задачу найти все лучшее, что есть в аномальном ребенке. Необходимо опираться на сохранные стороны аномального ребенка в коррекционной работе.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749170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Заключение</a:t>
            </a:r>
            <a:endParaRPr lang="ru-RU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0" indent="457200">
              <a:buNone/>
            </a:pPr>
            <a:r>
              <a:rPr lang="ru-RU" sz="2600" dirty="0"/>
              <a:t>Таким образом, </a:t>
            </a:r>
            <a:r>
              <a:rPr lang="ru-RU" sz="2600" dirty="0" err="1"/>
              <a:t>Л.С.Выготский</a:t>
            </a:r>
            <a:r>
              <a:rPr lang="ru-RU" sz="2600" dirty="0"/>
              <a:t> заложил теоретическую базу дефектологии, её научные основы, которые актуальны до сих пор. Обобщая вышесказанное, можно сделать следующие выводы:</a:t>
            </a:r>
          </a:p>
          <a:p>
            <a:pPr marL="0" indent="457200">
              <a:buNone/>
            </a:pPr>
            <a:r>
              <a:rPr lang="ru-RU" sz="2600" dirty="0"/>
              <a:t>1)Л.С. Выготский организовал лабораторию по психологии аномального детства в Москве, восприемником которой в 1929г. стал Экспериментально-дефектологический институт (ЭДИ).</a:t>
            </a:r>
          </a:p>
          <a:p>
            <a:pPr marL="0" indent="457200">
              <a:buNone/>
            </a:pPr>
            <a:r>
              <a:rPr lang="ru-RU" sz="2600" dirty="0"/>
              <a:t>2) Учение Л.С. Выготского создало основу для развития отечественной дефектологии.</a:t>
            </a:r>
          </a:p>
          <a:p>
            <a:pPr marL="0" indent="457200">
              <a:buNone/>
            </a:pPr>
            <a:r>
              <a:rPr lang="ru-RU" sz="2600" dirty="0"/>
              <a:t>3)Л. С. Выготский выделил два дефекта: </a:t>
            </a:r>
            <a:r>
              <a:rPr lang="ru-RU" sz="2600" b="1" dirty="0"/>
              <a:t>первичный и вторичный.</a:t>
            </a:r>
            <a:endParaRPr lang="ru-RU" sz="2600" dirty="0"/>
          </a:p>
          <a:p>
            <a:pPr marL="0" indent="457200">
              <a:buNone/>
            </a:pPr>
            <a:r>
              <a:rPr lang="ru-RU" sz="2600" dirty="0"/>
              <a:t>4)Л. С. Выготский разработал </a:t>
            </a:r>
            <a:r>
              <a:rPr lang="ru-RU" sz="2600" b="1" dirty="0"/>
              <a:t>« Теорию компенсации».</a:t>
            </a:r>
            <a:endParaRPr lang="ru-RU" sz="2600" dirty="0"/>
          </a:p>
          <a:p>
            <a:pPr marL="0" indent="457200">
              <a:buNone/>
            </a:pPr>
            <a:r>
              <a:rPr lang="ru-RU" sz="2600" dirty="0"/>
              <a:t>5) Л.С. Выготский говорил, что каждый аномальный ребенок имеет резерв здоровых задатков, которые в определенных условиях открывают большие возможности для развития личности.</a:t>
            </a:r>
          </a:p>
          <a:p>
            <a:pPr marL="0" indent="457200">
              <a:buNone/>
            </a:pPr>
            <a:r>
              <a:rPr lang="ru-RU" sz="2600" dirty="0"/>
              <a:t>6) Чтобы достичь успехов в развитии аномальных детей, нужен интегрированный подход, сочетающий обучение и воспитание.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6033381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Натуральные материалы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27</TotalTime>
  <Words>369</Words>
  <Application>Microsoft Office PowerPoint</Application>
  <PresentationFormat>Широкоэкранный</PresentationFormat>
  <Paragraphs>22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0" baseType="lpstr">
      <vt:lpstr>Arial</vt:lpstr>
      <vt:lpstr>Garamond</vt:lpstr>
      <vt:lpstr>Натуральные материалы</vt:lpstr>
      <vt:lpstr>Л. С. Выготский и его вклад в              дефектологию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Заключение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Л.С.Выготский как основатель дефектологии в России</dc:title>
  <dc:creator>Учетная запись Майкрософт</dc:creator>
  <cp:lastModifiedBy>Учетная запись Майкрософт</cp:lastModifiedBy>
  <cp:revision>4</cp:revision>
  <dcterms:created xsi:type="dcterms:W3CDTF">2020-11-12T19:48:30Z</dcterms:created>
  <dcterms:modified xsi:type="dcterms:W3CDTF">2020-11-12T20:16:27Z</dcterms:modified>
</cp:coreProperties>
</file>