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0" d="100"/>
          <a:sy n="50" d="100"/>
        </p:scale>
        <p:origin x="10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2840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0655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44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0981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497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9187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759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331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7503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5387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678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431849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974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35571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8913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3517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5751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0A43302-8FE4-49DF-840F-E01ABA4E36E3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B851643-EA81-4846-9D7B-7155A58F9D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6480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32012" y="1104899"/>
            <a:ext cx="8955088" cy="3581401"/>
          </a:xfrm>
        </p:spPr>
        <p:txBody>
          <a:bodyPr>
            <a:normAutofit/>
          </a:bodyPr>
          <a:lstStyle/>
          <a:p>
            <a:r>
              <a:rPr lang="ru-RU" sz="3200" dirty="0" smtClean="0"/>
              <a:t>5 этап становления </a:t>
            </a:r>
            <a:r>
              <a:rPr lang="ru-RU" sz="3200" dirty="0"/>
              <a:t>Этапы становления и развития систем специального </a:t>
            </a:r>
            <a:r>
              <a:rPr lang="ru-RU" sz="3200" dirty="0" smtClean="0"/>
              <a:t>образования: </a:t>
            </a:r>
            <a:br>
              <a:rPr lang="ru-RU" sz="3200" dirty="0" smtClean="0"/>
            </a:br>
            <a:r>
              <a:rPr lang="ru-RU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</a:t>
            </a:r>
            <a:r>
              <a:rPr lang="ru-RU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изоляции к интеграции.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685212" y="4910667"/>
            <a:ext cx="6400800" cy="1947333"/>
          </a:xfrm>
        </p:spPr>
        <p:txBody>
          <a:bodyPr/>
          <a:lstStyle/>
          <a:p>
            <a:r>
              <a:rPr lang="ru-RU" dirty="0" smtClean="0"/>
              <a:t>Выполнила:</a:t>
            </a:r>
          </a:p>
          <a:p>
            <a:r>
              <a:rPr lang="ru-RU" dirty="0" err="1" smtClean="0"/>
              <a:t>Шлыкова</a:t>
            </a:r>
            <a:r>
              <a:rPr lang="ru-RU" dirty="0" smtClean="0"/>
              <a:t> И.М. </a:t>
            </a:r>
          </a:p>
          <a:p>
            <a:r>
              <a:rPr lang="ru-RU" dirty="0" smtClean="0"/>
              <a:t>Д-ПБ-31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307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10421938" cy="5448300"/>
          </a:xfrm>
        </p:spPr>
        <p:txBody>
          <a:bodyPr>
            <a:normAutofit/>
          </a:bodyPr>
          <a:lstStyle/>
          <a:p>
            <a:pPr marL="0" indent="457200">
              <a:buNone/>
            </a:pP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Началом пятого периода 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считается время принятия деклараций ООН «О правах умственно отсталых», «О правах инвалидов» и последовавших за ними национальных антидискриминационных законов об инвалидах и о специальном образовании. Например, в Швеции — Закон о помощи умственно отсталым, Закон об учебном плане основной школы (1980); в Великобритании — Акты об образовании (1981—1995); в Нидерландах — Временный закон по специальному образованию и среднему специальному образованию (1985). </a:t>
            </a:r>
          </a:p>
        </p:txBody>
      </p:sp>
    </p:spTree>
    <p:extLst>
      <p:ext uri="{BB962C8B-B14F-4D97-AF65-F5344CB8AC3E}">
        <p14:creationId xmlns:p14="http://schemas.microsoft.com/office/powerpoint/2010/main" val="38790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5612" y="361950"/>
            <a:ext cx="11202988" cy="5391150"/>
          </a:xfrm>
        </p:spPr>
        <p:txBody>
          <a:bodyPr>
            <a:noAutofit/>
          </a:bodyPr>
          <a:lstStyle/>
          <a:p>
            <a:pPr marL="0" indent="457200" algn="just">
              <a:buNone/>
            </a:pP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Переход к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интегративным формам обучения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, признание всех без исключения детей (независимо от степени тяжести нарушения) обучаемыми, кардинальная реконструкция системы специального образования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стали </a:t>
            </a: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следствием: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>
                <a:solidFill>
                  <a:srgbClr val="FF0000"/>
                </a:solidFill>
              </a:rPr>
              <a:t>демократизации западноевропейского общества; </a:t>
            </a:r>
            <a:endParaRPr lang="ru-RU" sz="2400" dirty="0" smtClean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rgbClr val="FF0000"/>
                </a:solidFill>
              </a:rPr>
              <a:t>развития </a:t>
            </a:r>
            <a:r>
              <a:rPr lang="ru-RU" sz="2400" dirty="0">
                <a:solidFill>
                  <a:srgbClr val="FF0000"/>
                </a:solidFill>
              </a:rPr>
              <a:t>тенденций к гарантированному обеспечению прав каждого; </a:t>
            </a:r>
            <a:endParaRPr lang="ru-RU" sz="2400" dirty="0" smtClean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rgbClr val="FF0000"/>
                </a:solidFill>
              </a:rPr>
              <a:t>проведения </a:t>
            </a:r>
            <a:r>
              <a:rPr lang="ru-RU" sz="2400" dirty="0">
                <a:solidFill>
                  <a:srgbClr val="FF0000"/>
                </a:solidFill>
              </a:rPr>
              <a:t>антидискриминационной политики в условиях экономического подъема</a:t>
            </a:r>
            <a:r>
              <a:rPr lang="ru-RU" sz="2400" dirty="0" smtClean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rgbClr val="FF0000"/>
                </a:solidFill>
              </a:rPr>
              <a:t> </a:t>
            </a:r>
            <a:r>
              <a:rPr lang="ru-RU" sz="2400" dirty="0">
                <a:solidFill>
                  <a:srgbClr val="FF0000"/>
                </a:solidFill>
              </a:rPr>
              <a:t>активного роста благотворительности. </a:t>
            </a:r>
          </a:p>
        </p:txBody>
      </p:sp>
    </p:spTree>
    <p:extLst>
      <p:ext uri="{BB962C8B-B14F-4D97-AF65-F5344CB8AC3E}">
        <p14:creationId xmlns:p14="http://schemas.microsoft.com/office/powerpoint/2010/main" val="75078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10174288" cy="5029200"/>
          </a:xfrm>
        </p:spPr>
        <p:txBody>
          <a:bodyPr/>
          <a:lstStyle/>
          <a:p>
            <a:pPr marL="0" indent="457200">
              <a:buNone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</a:rPr>
              <a:t>То, что ранее оценивалось как 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достоинство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</a:rPr>
              <a:t>: </a:t>
            </a:r>
            <a:r>
              <a:rPr lang="ru-RU" sz="3200" i="1" u="sng" dirty="0">
                <a:solidFill>
                  <a:schemeClr val="accent6">
                    <a:lumMod val="50000"/>
                  </a:schemeClr>
                </a:solidFill>
              </a:rPr>
              <a:t>увеличение числа специальных учебных заведений, увеличивающийся охват специальным образованием </a:t>
            </a:r>
            <a:r>
              <a:rPr lang="ru-RU" sz="3200" i="1" dirty="0">
                <a:solidFill>
                  <a:srgbClr val="FF0000"/>
                </a:solidFill>
              </a:rPr>
              <a:t>— в 70-е гг. 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</a:rPr>
              <a:t>— начинает оцениваться </a:t>
            </a:r>
            <a:r>
              <a:rPr lang="ru-RU" sz="3200" b="1" dirty="0">
                <a:solidFill>
                  <a:srgbClr val="FF0000"/>
                </a:solidFill>
              </a:rPr>
              <a:t>негативно</a:t>
            </a:r>
            <a:r>
              <a:rPr lang="ru-RU" sz="3200" dirty="0"/>
              <a:t>. 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</a:rPr>
              <a:t>Направление ребенка в специальную школу, а тем более в интернат 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воспринимается </a:t>
            </a:r>
            <a:r>
              <a:rPr lang="ru-RU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попытка его изоляции от родителей, сверстников, полноценной жизни.</a:t>
            </a:r>
            <a:endParaRPr lang="ru-RU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380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85950" y="38100"/>
            <a:ext cx="8362950" cy="272415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Научно-технические </a:t>
            </a:r>
            <a:r>
              <a:rPr lang="ru-RU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достижения: 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86638" y="1532902"/>
            <a:ext cx="6647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 новые технологии пересадки органов;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 </a:t>
            </a:r>
            <a:r>
              <a:rPr lang="ru-RU" dirty="0"/>
              <a:t>новые технологии создания искусственных органов;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6638" y="2139078"/>
            <a:ext cx="6521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новые </a:t>
            </a:r>
            <a:r>
              <a:rPr lang="ru-RU" dirty="0"/>
              <a:t>технологии протезирования и имплантации;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4859" y="2470353"/>
            <a:ext cx="10672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/>
              <a:t>создание вакцин и препаратов, уменьшающих риск неблагоприятного течения беременности и усиливающих витальные возможности организма;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86638" y="3072467"/>
            <a:ext cx="8743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новые технологии родовспоможения и выхаживания новорожденного;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6638" y="3411132"/>
            <a:ext cx="103292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 smtClean="0"/>
              <a:t>производство </a:t>
            </a:r>
            <a:r>
              <a:rPr lang="ru-RU" dirty="0"/>
              <a:t>экологически чистых продуктов питания и витаминизированных добавок в рацион детей первых лет жизни, влияющих на   состояние организма в целом или отдельных его органов;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86638" y="4226777"/>
            <a:ext cx="10672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совершенствование </a:t>
            </a:r>
            <a:r>
              <a:rPr lang="ru-RU" dirty="0" err="1"/>
              <a:t>пренатальной</a:t>
            </a:r>
            <a:r>
              <a:rPr lang="ru-RU" dirty="0"/>
              <a:t> диагностики, появление возможности предотвратить рождение ребенка с выраженными отклонениями в развитии;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6638" y="4809728"/>
            <a:ext cx="106853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развитие и распространение ранней, с первых дней жизни, диагностики нарушений в развитии и программ раннего вмешательства;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4859" y="5392679"/>
            <a:ext cx="10667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эксперименты в области искусственного оплодотворения матери-донора в надежде рождения ребенка с заданными качествами;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4859" y="5975630"/>
            <a:ext cx="101014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удачные эксперименты в области клонирования животных, открывающие новые перспективы клонирования живых существ, человека.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7113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28629" y="4686115"/>
            <a:ext cx="8534400" cy="1507067"/>
          </a:xfrm>
        </p:spPr>
        <p:txBody>
          <a:bodyPr>
            <a:normAutofit fontScale="90000"/>
          </a:bodyPr>
          <a:lstStyle/>
          <a:p>
            <a:pPr indent="457200" algn="just"/>
            <a:r>
              <a:rPr lang="ru-RU" sz="2700" dirty="0"/>
              <a:t>Сообщество людей, в сознании которых глубоко укоренилась идея ценности и уникальности каждого человека, найдут достойное применение новым технологиям</a:t>
            </a:r>
            <a:r>
              <a:rPr lang="ru-RU" dirty="0"/>
              <a:t>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457200" algn="just">
              <a:buNone/>
            </a:pP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Т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акие 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достижения могут быть использованы в разных целях, 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определение которых зависит 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от того, с каким периодом эволюции отношения к детям с нарушениями в развитии (третьим, четвертым, пятым) соотносится сознание государства, общества и каждого гражданина. </a:t>
            </a: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190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531812" y="889507"/>
            <a:ext cx="10936288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Россия находится в 90-е гг. на фазе перехода </a:t>
            </a:r>
            <a:r>
              <a:rPr kumimoji="0" lang="ru-RU" altLang="ru-RU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от четвертого к пятому периоду. </a:t>
            </a:r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Об этом свидетельствует ратификация РФ в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1991 г. соответствующих конвенций и деклараций ООН (1971, </a:t>
            </a:r>
            <a:r>
              <a:rPr kumimoji="0" lang="ru-RU" altLang="ru-RU" sz="2800" b="0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1975). 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Однако в России названный переход </a:t>
            </a:r>
            <a:r>
              <a:rPr kumimoji="0" lang="ru-RU" altLang="ru-RU" sz="2800" b="0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не был подготовлен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как в Западной Европе, всем ходом предшествующего эволюционного развития общества. В нашей стране аналогичный переход носит </a:t>
            </a:r>
            <a:r>
              <a:rPr kumimoji="0" lang="ru-RU" altLang="ru-RU" sz="2800" b="0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скачкообразный характер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что обусловлено кардинальным переустройством государства и его принципиально новыми ценностными ориентациями, заявленными в 1991 г. 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06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0862" y="952500"/>
            <a:ext cx="11145838" cy="3615267"/>
          </a:xfrm>
        </p:spPr>
        <p:txBody>
          <a:bodyPr>
            <a:noAutofit/>
          </a:bodyPr>
          <a:lstStyle/>
          <a:p>
            <a:pPr marL="0" indent="457200" algn="just">
              <a:buNone/>
            </a:pP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К началу 90-х годов структура специального образования оказывается окончательно сформированной. Этому способствуют принятые в 1992 году Закон Российской Федерации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«Об образовании» 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и в 1995 Федеральный закон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«О внесении изменений и дополнений в Закон Российской Федерации», 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которые вводят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новые принципы организации образования в России, новую типологию образовательных учреждений, вносят изменения в ряд организационно-правовых аспектов специального образования.</a:t>
            </a:r>
          </a:p>
        </p:txBody>
      </p:sp>
    </p:spTree>
    <p:extLst>
      <p:ext uri="{BB962C8B-B14F-4D97-AF65-F5344CB8AC3E}">
        <p14:creationId xmlns:p14="http://schemas.microsoft.com/office/powerpoint/2010/main" val="129667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1362" y="533400"/>
            <a:ext cx="10974388" cy="3924300"/>
          </a:xfrm>
        </p:spPr>
        <p:txBody>
          <a:bodyPr>
            <a:normAutofit fontScale="85000" lnSpcReduction="20000"/>
          </a:bodyPr>
          <a:lstStyle/>
          <a:p>
            <a:pPr marL="0" indent="457200">
              <a:buNone/>
            </a:pPr>
            <a:r>
              <a:rPr lang="ru-RU" sz="2600" dirty="0">
                <a:solidFill>
                  <a:schemeClr val="accent6">
                    <a:lumMod val="50000"/>
                  </a:schemeClr>
                </a:solidFill>
              </a:rPr>
              <a:t>Специализированная помощь оказывается детям и подросткам с различными нарушениями </a:t>
            </a:r>
            <a:r>
              <a:rPr lang="ru-RU" sz="2600" b="1" dirty="0">
                <a:solidFill>
                  <a:schemeClr val="accent6">
                    <a:lumMod val="50000"/>
                  </a:schemeClr>
                </a:solidFill>
              </a:rPr>
              <a:t>тремя Министерствами РФ </a:t>
            </a:r>
            <a:r>
              <a:rPr lang="ru-RU" sz="2600" dirty="0">
                <a:solidFill>
                  <a:schemeClr val="accent6">
                    <a:lumMod val="50000"/>
                  </a:schemeClr>
                </a:solidFill>
              </a:rPr>
              <a:t>(</a:t>
            </a:r>
            <a:r>
              <a:rPr lang="ru-RU" sz="2600" i="1" dirty="0">
                <a:solidFill>
                  <a:schemeClr val="accent6">
                    <a:lumMod val="50000"/>
                  </a:schemeClr>
                </a:solidFill>
              </a:rPr>
              <a:t>Министерством здравоохранения, Министерством просвещения, Министерством социального обеспечения</a:t>
            </a:r>
            <a:r>
              <a:rPr lang="ru-RU" sz="2600" dirty="0">
                <a:solidFill>
                  <a:schemeClr val="accent6">
                    <a:lumMod val="50000"/>
                  </a:schemeClr>
                </a:solidFill>
              </a:rPr>
              <a:t>) на разных возрастных этапах развития детей и подростков: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600" dirty="0">
                <a:solidFill>
                  <a:schemeClr val="accent6">
                    <a:lumMod val="50000"/>
                  </a:schemeClr>
                </a:solidFill>
              </a:rPr>
              <a:t>в раннем младенчестве (0—3 года);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600" dirty="0">
                <a:solidFill>
                  <a:schemeClr val="accent6">
                    <a:lumMod val="50000"/>
                  </a:schemeClr>
                </a:solidFill>
              </a:rPr>
              <a:t>в дошкольном детстве (3—7 лет),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600" dirty="0">
                <a:solidFill>
                  <a:schemeClr val="accent6">
                    <a:lumMod val="50000"/>
                  </a:schemeClr>
                </a:solidFill>
              </a:rPr>
              <a:t>в период школьного обучения (7—16);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600" dirty="0">
                <a:solidFill>
                  <a:schemeClr val="accent6">
                    <a:lumMod val="50000"/>
                  </a:schemeClr>
                </a:solidFill>
              </a:rPr>
              <a:t>при профессиональной подготовке (15—18 до 21 года) для лиц с нарушением зрения, слуха, опорно-двигательного аппарата;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600" dirty="0">
                <a:solidFill>
                  <a:schemeClr val="accent6">
                    <a:lumMod val="50000"/>
                  </a:schemeClr>
                </a:solidFill>
              </a:rPr>
              <a:t>кроме того, выделяется период обучения взрослых (инвалидов).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714500" y="4229100"/>
            <a:ext cx="104775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dirty="0">
                <a:solidFill>
                  <a:srgbClr val="FF0000"/>
                </a:solidFill>
              </a:rPr>
              <a:t>В </a:t>
            </a:r>
            <a:r>
              <a:rPr lang="ru-RU" b="1" dirty="0">
                <a:solidFill>
                  <a:srgbClr val="FF0000"/>
                </a:solidFill>
              </a:rPr>
              <a:t>раннем младенческом возрасте </a:t>
            </a:r>
            <a:r>
              <a:rPr lang="ru-RU" dirty="0">
                <a:solidFill>
                  <a:srgbClr val="FF0000"/>
                </a:solidFill>
              </a:rPr>
              <a:t>дети воспитываются дома, в детских яслях, дети-сироты — в домах ребенка</a:t>
            </a:r>
            <a:r>
              <a:rPr lang="ru-RU" dirty="0" smtClean="0">
                <a:solidFill>
                  <a:srgbClr val="FF0000"/>
                </a:solidFill>
              </a:rPr>
              <a:t>;</a:t>
            </a:r>
          </a:p>
          <a:p>
            <a:pPr indent="457200" algn="just"/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>
                <a:solidFill>
                  <a:srgbClr val="FF0000"/>
                </a:solidFill>
              </a:rPr>
              <a:t>Для детей </a:t>
            </a:r>
            <a:r>
              <a:rPr lang="ru-RU" b="1" dirty="0">
                <a:solidFill>
                  <a:srgbClr val="FF0000"/>
                </a:solidFill>
              </a:rPr>
              <a:t>дошкольного возраста </a:t>
            </a:r>
            <a:r>
              <a:rPr lang="ru-RU" dirty="0">
                <a:solidFill>
                  <a:srgbClr val="FF0000"/>
                </a:solidFill>
              </a:rPr>
              <a:t>существуют: специализированные дошкольные образовательные учреждения компенсирующего вида (с дневным пребыванием, круглосуточные); коррекционные детские дома; специализированные группы при массовых детских садах (в основном, для детей с нарушениями зрения и речи); группы кратковременного пребывания (не более 5 часов в неделю) при обычных дошкольных образовательных учреждений (ДОУ); дошкольные группы при специализированных школах (диагностические).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75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2762" y="1924050"/>
            <a:ext cx="11317288" cy="3615267"/>
          </a:xfrm>
        </p:spPr>
        <p:txBody>
          <a:bodyPr>
            <a:noAutofit/>
          </a:bodyPr>
          <a:lstStyle/>
          <a:p>
            <a:pPr marL="0" indent="457200">
              <a:buNone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Для детей </a:t>
            </a:r>
            <a:r>
              <a:rPr lang="ru-RU" sz="2400" b="1" dirty="0" smtClean="0">
                <a:solidFill>
                  <a:srgbClr val="FF0000"/>
                </a:solidFill>
              </a:rPr>
              <a:t>дошкольного возраста 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существуют: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специализированные 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дошкольные образовательные учреждения компенсирующего вида (с дневным пребыванием, круглосуточные); </a:t>
            </a:r>
            <a:endParaRPr lang="ru-RU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коррекционные 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детские дома; </a:t>
            </a:r>
            <a:endParaRPr lang="ru-RU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специализированные 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группы при массовых детских садах (в основном, для детей с нарушениями зрения и речи); </a:t>
            </a:r>
            <a:endParaRPr lang="ru-RU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группы 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кратковременного пребывания (не более 5 часов в неделю) при обычных дошкольных образовательных учреждений (ДОУ); </a:t>
            </a:r>
            <a:endParaRPr lang="ru-RU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дошкольные 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группы при специализированных школах (диагностические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).</a:t>
            </a:r>
          </a:p>
          <a:p>
            <a:pPr marL="0" indent="457200">
              <a:buNone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них проводится профессиональная подготовка учащихся, решаются оздоровительные, воспитательные, коррекционные задачи; подростки готовятся к самостоятельной жизни в обществе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5546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9912" y="438150"/>
            <a:ext cx="11317288" cy="5924550"/>
          </a:xfrm>
        </p:spPr>
        <p:txBody>
          <a:bodyPr>
            <a:noAutofit/>
          </a:bodyPr>
          <a:lstStyle/>
          <a:p>
            <a:pPr marL="0" indent="457200">
              <a:buNone/>
            </a:pP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Кроме того, достаточно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распространенными формами образования 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в последние годы являются: </a:t>
            </a:r>
            <a:endParaRPr lang="ru-RU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dirty="0" smtClean="0">
                <a:solidFill>
                  <a:srgbClr val="FF0000"/>
                </a:solidFill>
              </a:rPr>
              <a:t>индивидуальное/надомное </a:t>
            </a:r>
            <a:r>
              <a:rPr lang="ru-RU" sz="2400" dirty="0">
                <a:solidFill>
                  <a:srgbClr val="FF0000"/>
                </a:solidFill>
              </a:rPr>
              <a:t>обучение</a:t>
            </a:r>
            <a:r>
              <a:rPr lang="ru-RU" sz="2400" dirty="0" smtClean="0">
                <a:solidFill>
                  <a:srgbClr val="FF0000"/>
                </a:solidFill>
              </a:rPr>
              <a:t>;</a:t>
            </a:r>
          </a:p>
          <a:p>
            <a:r>
              <a:rPr lang="ru-RU" sz="2400" dirty="0" smtClean="0">
                <a:solidFill>
                  <a:srgbClr val="FF0000"/>
                </a:solidFill>
              </a:rPr>
              <a:t> </a:t>
            </a:r>
            <a:r>
              <a:rPr lang="ru-RU" sz="2400" dirty="0">
                <a:solidFill>
                  <a:srgbClr val="FF0000"/>
                </a:solidFill>
              </a:rPr>
              <a:t>обучение в условиях стационара (лечебных учреждениях); </a:t>
            </a:r>
            <a:endParaRPr lang="ru-RU" sz="2400" dirty="0" smtClean="0">
              <a:solidFill>
                <a:srgbClr val="FF0000"/>
              </a:solidFill>
            </a:endParaRPr>
          </a:p>
          <a:p>
            <a:r>
              <a:rPr lang="ru-RU" sz="2400" dirty="0" smtClean="0">
                <a:solidFill>
                  <a:srgbClr val="FF0000"/>
                </a:solidFill>
              </a:rPr>
              <a:t>экстернат</a:t>
            </a:r>
            <a:r>
              <a:rPr lang="ru-RU" sz="2400" dirty="0">
                <a:solidFill>
                  <a:srgbClr val="FF0000"/>
                </a:solidFill>
              </a:rPr>
              <a:t>; </a:t>
            </a:r>
            <a:endParaRPr lang="ru-RU" sz="2400" dirty="0" smtClean="0">
              <a:solidFill>
                <a:srgbClr val="FF0000"/>
              </a:solidFill>
            </a:endParaRPr>
          </a:p>
          <a:p>
            <a:r>
              <a:rPr lang="ru-RU" sz="2400" dirty="0" smtClean="0">
                <a:solidFill>
                  <a:srgbClr val="FF0000"/>
                </a:solidFill>
              </a:rPr>
              <a:t>обучение </a:t>
            </a:r>
            <a:r>
              <a:rPr lang="ru-RU" sz="2400" dirty="0">
                <a:solidFill>
                  <a:srgbClr val="FF0000"/>
                </a:solidFill>
              </a:rPr>
              <a:t>в условиях санатория, школы-профилактория.</a:t>
            </a:r>
          </a:p>
          <a:p>
            <a:pPr marL="0" indent="457200">
              <a:buNone/>
            </a:pP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Получение среднего профессионального образования возможно в специальных профессиональных </a:t>
            </a:r>
            <a:r>
              <a:rPr lang="ru-RU" sz="2400" i="1" dirty="0">
                <a:solidFill>
                  <a:srgbClr val="FF0000"/>
                </a:solidFill>
              </a:rPr>
              <a:t>училищах, лечебных мастерских, центрах социально-трудовой реабилитации.</a:t>
            </a:r>
          </a:p>
          <a:p>
            <a:pPr marL="0" indent="457200">
              <a:buNone/>
            </a:pP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Взрослые лица с различными нарушениями могут получить профессиональное образование в </a:t>
            </a:r>
            <a:r>
              <a:rPr lang="ru-RU" sz="2400" i="1" dirty="0">
                <a:solidFill>
                  <a:srgbClr val="FF0000"/>
                </a:solidFill>
              </a:rPr>
              <a:t>вечерних школах, специальных техникумах, учебных и производственных мастерских.</a:t>
            </a:r>
            <a:endParaRPr lang="ru-RU" sz="2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47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2600" y="143932"/>
            <a:ext cx="8534400" cy="1507067"/>
          </a:xfrm>
        </p:spPr>
        <p:txBody>
          <a:bodyPr/>
          <a:lstStyle/>
          <a:p>
            <a:pPr algn="ctr"/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3940" y="1498599"/>
            <a:ext cx="11211719" cy="4711701"/>
          </a:xfrm>
        </p:spPr>
        <p:txBody>
          <a:bodyPr>
            <a:normAutofit fontScale="92500" lnSpcReduction="20000"/>
          </a:bodyPr>
          <a:lstStyle/>
          <a:p>
            <a:pPr indent="285750" algn="just">
              <a:buNone/>
            </a:pPr>
            <a:r>
              <a:rPr lang="ru-RU" sz="2600" dirty="0">
                <a:solidFill>
                  <a:schemeClr val="accent6">
                    <a:lumMod val="50000"/>
                  </a:schemeClr>
                </a:solidFill>
              </a:rPr>
              <a:t>Система специального образования </a:t>
            </a:r>
            <a:r>
              <a:rPr lang="ru-RU" sz="2600" b="1" i="1" dirty="0">
                <a:solidFill>
                  <a:schemeClr val="accent6">
                    <a:lumMod val="50000"/>
                  </a:schemeClr>
                </a:solidFill>
              </a:rPr>
              <a:t>является институтом государства, </a:t>
            </a:r>
            <a:r>
              <a:rPr lang="ru-RU" sz="2600" dirty="0">
                <a:solidFill>
                  <a:schemeClr val="accent6">
                    <a:lumMod val="50000"/>
                  </a:schemeClr>
                </a:solidFill>
              </a:rPr>
              <a:t>который возникает и развивается как </a:t>
            </a:r>
            <a:r>
              <a:rPr lang="ru-RU" sz="2600" b="1" i="1" dirty="0">
                <a:solidFill>
                  <a:schemeClr val="accent6">
                    <a:lumMod val="50000"/>
                  </a:schemeClr>
                </a:solidFill>
              </a:rPr>
              <a:t>особая форма реализации</a:t>
            </a:r>
            <a:r>
              <a:rPr lang="ru-RU" sz="2600" dirty="0">
                <a:solidFill>
                  <a:schemeClr val="accent6">
                    <a:lumMod val="50000"/>
                  </a:schemeClr>
                </a:solidFill>
              </a:rPr>
              <a:t> его ценностных ориентаций и культурных норм общества, вследствие чего каждый этап развития национальных систем специального образования соотносится с определенным периодом в эволюции отношения государства к лицам с отклонениями в развитии.</a:t>
            </a:r>
          </a:p>
          <a:p>
            <a:pPr algn="just">
              <a:buNone/>
            </a:pPr>
            <a:r>
              <a:rPr lang="ru-RU" sz="2600" dirty="0">
                <a:solidFill>
                  <a:schemeClr val="accent6">
                    <a:lumMod val="50000"/>
                  </a:schemeClr>
                </a:solidFill>
              </a:rPr>
              <a:t>      Все современные тенденции и противоречия в развитии систем специального образования имеют глубокие социокультурные корни и вполне определенный «исторический возраст», и выбор пути развития этой системы всегда </a:t>
            </a:r>
            <a:r>
              <a:rPr lang="ru-RU" sz="2600" i="1" dirty="0">
                <a:solidFill>
                  <a:srgbClr val="FF0000"/>
                </a:solidFill>
              </a:rPr>
              <a:t>будет</a:t>
            </a:r>
            <a:r>
              <a:rPr lang="ru-RU" sz="2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600" i="1" dirty="0">
                <a:solidFill>
                  <a:srgbClr val="FF0000"/>
                </a:solidFill>
              </a:rPr>
              <a:t>зависеть не только от научных взглядов ее создателей, но и от ценностных ориентаций, политических установок, экономических возможностей государства и принятых культурных норм общества.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087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50</TotalTime>
  <Words>981</Words>
  <Application>Microsoft Office PowerPoint</Application>
  <PresentationFormat>Широкоэкранный</PresentationFormat>
  <Paragraphs>51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Century Gothic</vt:lpstr>
      <vt:lpstr>Times New Roman</vt:lpstr>
      <vt:lpstr>Wingdings</vt:lpstr>
      <vt:lpstr>Wingdings 3</vt:lpstr>
      <vt:lpstr>Сектор</vt:lpstr>
      <vt:lpstr>5 этап становления Этапы становления и развития систем специального образования:  от изоляции к интеграции. </vt:lpstr>
      <vt:lpstr>Презентация PowerPoint</vt:lpstr>
      <vt:lpstr>Презентация PowerPoint</vt:lpstr>
      <vt:lpstr>Презентация PowerPoint</vt:lpstr>
      <vt:lpstr>Презентация PowerPoint</vt:lpstr>
      <vt:lpstr>Сообщество людей, в сознании которых глубоко укоренилась идея ценности и уникальности каждого человека, найдут достойное применение новым технологиям.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Заключение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 этап становления Этапы становления и развития систем специального образования:  от изоляции к интеграции.</dc:title>
  <dc:creator>Учетная запись Майкрософт</dc:creator>
  <cp:lastModifiedBy>Учетная запись Майкрософт</cp:lastModifiedBy>
  <cp:revision>6</cp:revision>
  <dcterms:created xsi:type="dcterms:W3CDTF">2020-10-05T12:02:49Z</dcterms:created>
  <dcterms:modified xsi:type="dcterms:W3CDTF">2020-10-05T12:53:18Z</dcterms:modified>
</cp:coreProperties>
</file>