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8"/>
  </p:notesMasterIdLst>
  <p:sldIdLst>
    <p:sldId id="256" r:id="rId2"/>
    <p:sldId id="458" r:id="rId3"/>
    <p:sldId id="267" r:id="rId4"/>
    <p:sldId id="443" r:id="rId5"/>
    <p:sldId id="427" r:id="rId6"/>
    <p:sldId id="460" r:id="rId7"/>
    <p:sldId id="370" r:id="rId8"/>
    <p:sldId id="444" r:id="rId9"/>
    <p:sldId id="445" r:id="rId10"/>
    <p:sldId id="447" r:id="rId11"/>
    <p:sldId id="448" r:id="rId12"/>
    <p:sldId id="449" r:id="rId13"/>
    <p:sldId id="450" r:id="rId14"/>
    <p:sldId id="451" r:id="rId15"/>
    <p:sldId id="454" r:id="rId16"/>
    <p:sldId id="453" r:id="rId17"/>
    <p:sldId id="452" r:id="rId18"/>
    <p:sldId id="456" r:id="rId19"/>
    <p:sldId id="455" r:id="rId20"/>
    <p:sldId id="446" r:id="rId21"/>
    <p:sldId id="384" r:id="rId22"/>
    <p:sldId id="457" r:id="rId23"/>
    <p:sldId id="442" r:id="rId24"/>
    <p:sldId id="429" r:id="rId25"/>
    <p:sldId id="459" r:id="rId26"/>
    <p:sldId id="461" r:id="rId27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57" autoAdjust="0"/>
    <p:restoredTop sz="87599" autoAdjust="0"/>
  </p:normalViewPr>
  <p:slideViewPr>
    <p:cSldViewPr>
      <p:cViewPr varScale="1">
        <p:scale>
          <a:sx n="98" d="100"/>
          <a:sy n="98" d="100"/>
        </p:scale>
        <p:origin x="312" y="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0F1E85B-76EC-4BF9-B15E-40D1D6D37550}" type="datetimeFigureOut">
              <a:rPr lang="ru-RU"/>
              <a:pPr>
                <a:defRPr/>
              </a:pPr>
              <a:t>07.05.2020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pPr lvl="0"/>
            <a:endParaRPr lang="ru-RU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373C330-F353-4532-AAA9-15E77AC4018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/>
          </a:p>
        </p:txBody>
      </p:sp>
      <p:sp>
        <p:nvSpPr>
          <p:cNvPr id="17412" name="Rectangl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00F848-93F7-44DF-AFA9-7D86615F469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4478338"/>
            <a:ext cx="9144000" cy="66516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Rectangle 9"/>
          <p:cNvSpPr/>
          <p:nvPr/>
        </p:nvSpPr>
        <p:spPr>
          <a:xfrm>
            <a:off x="-9525" y="4540250"/>
            <a:ext cx="2249488" cy="5349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0"/>
          <p:cNvSpPr/>
          <p:nvPr/>
        </p:nvSpPr>
        <p:spPr>
          <a:xfrm>
            <a:off x="2359025" y="4533900"/>
            <a:ext cx="6784975" cy="5334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 eaLnBrk="1" latinLnBrk="0" hangingPunct="1">
              <a:buNone/>
              <a:defRPr kumimoji="0" lang="ru-RU" sz="2800">
                <a:solidFill>
                  <a:srgbClr val="FFFFFF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/>
          <a:lstStyle>
            <a:lvl1pPr eaLnBrk="1" latinLnBrk="0" hangingPunct="1">
              <a:defRPr kumimoji="0" lang="ru-RU" cap="all" baseline="0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363"/>
            <a:ext cx="2057400" cy="514350"/>
          </a:xfrm>
        </p:spPr>
        <p:txBody>
          <a:bodyPr>
            <a:noAutofit/>
          </a:bodyPr>
          <a:lstStyle>
            <a:lvl1pPr algn="ctr" eaLnBrk="1" latinLnBrk="0" hangingPunct="1">
              <a:defRPr kumimoji="0" lang="ru-RU" sz="200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DEF5457-3BFA-449F-A665-4F7DCBE76A22}" type="datetime1">
              <a:rPr lang="ru-RU"/>
              <a:pPr>
                <a:defRPr/>
              </a:pPr>
              <a:t>07.05.2020</a:t>
            </a:fld>
            <a:endParaRPr/>
          </a:p>
        </p:txBody>
      </p:sp>
      <p:sp>
        <p:nvSpPr>
          <p:cNvPr id="8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177800"/>
            <a:ext cx="5867400" cy="273050"/>
          </a:xfrm>
        </p:spPr>
        <p:txBody>
          <a:bodyPr/>
          <a:lstStyle>
            <a:lvl1pPr algn="r"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10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F3FBC347-1097-4A1A-9FB7-12977BB7F05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8153400" cy="3276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45664-8B9E-4B9E-A32E-43D33A7D5FB1}" type="datetime1">
              <a:rPr lang="ru-RU"/>
              <a:pPr>
                <a:defRPr/>
              </a:pPr>
              <a:t>07.05.2020</a:t>
            </a:fld>
            <a:endParaRPr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31DA6-DE81-4D90-A2D0-632D9F938BC5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1254919"/>
          </a:xfrm>
        </p:spPr>
        <p:txBody>
          <a:bodyPr/>
          <a:lstStyle>
            <a:lvl1pPr eaLnBrk="1" latinLnBrk="0" hangingPunct="1">
              <a:buNone/>
              <a:defRPr kumimoji="0" lang="ru-RU" sz="28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lang="ru-RU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lang="ru-RU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 eaLnBrk="1" latinLnBrk="0" hangingPunct="1">
              <a:buNone/>
              <a:defRPr kumimoji="0" lang="ru-RU" sz="4400" b="0" cap="none">
                <a:solidFill>
                  <a:srgbClr val="FFFFFF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88D688-C117-492E-BEFA-A9D8600499EE}" type="datetime1">
              <a:rPr lang="ru-RU"/>
              <a:pPr>
                <a:defRPr/>
              </a:pPr>
              <a:t>07.05.2020</a:t>
            </a:fld>
            <a:endParaRPr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7050"/>
          </a:xfrm>
        </p:spPr>
        <p:txBody>
          <a:bodyPr>
            <a:noAutofit/>
          </a:bodyPr>
          <a:lstStyle>
            <a:lvl1pPr eaLnBrk="1" latinLnBrk="0" hangingPunct="1">
              <a:defRPr kumimoji="0" lang="ru-RU" sz="240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8056705-C21D-4C20-ACE5-3F1736EBF15C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6862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68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F8B16215-4D5C-4E0D-80E1-9FCA13D38087}" type="datetime1">
              <a:rPr lang="ru-RU"/>
              <a:pPr>
                <a:defRPr/>
              </a:pPr>
              <a:t>07.05.2020</a:t>
            </a:fld>
            <a:endParaRPr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D8F02487-9797-443A-867A-6A89E58D8DD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18110"/>
            <a:ext cx="8153400" cy="1005840"/>
          </a:xfrm>
        </p:spPr>
        <p:txBody>
          <a:bodyPr/>
          <a:lstStyle>
            <a:lvl1pPr eaLnBrk="1" latinLnBrk="0" hangingPunct="1">
              <a:defRPr kumimoji="0" lang="ru-RU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919818"/>
            <a:ext cx="3886200" cy="2628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919818"/>
            <a:ext cx="3886200" cy="2628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609600" y="1362287"/>
            <a:ext cx="3886200" cy="530352"/>
          </a:xfrm>
          <a:solidFill>
            <a:schemeClr val="accent2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4800600" y="1362287"/>
            <a:ext cx="3886200" cy="530352"/>
          </a:xfrm>
          <a:solidFill>
            <a:schemeClr val="accent4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58B47C40-6B04-42C5-A116-736E377742E8}" type="datetime1">
              <a:rPr lang="ru-RU"/>
              <a:pPr>
                <a:defRPr/>
              </a:pPr>
              <a:t>07.05.2020</a:t>
            </a:fld>
            <a:endParaRPr/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21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9D5602AF-423E-45C0-935A-65092B204FEE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22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CCFA1-BA65-44CB-8E7F-96A7387908EB}" type="datetime1">
              <a:rPr lang="ru-RU"/>
              <a:pPr>
                <a:defRPr/>
              </a:pPr>
              <a:t>07.05.2020</a:t>
            </a:fld>
            <a:endParaRPr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0AF68-0A5C-4C0F-9EF4-CBAD5F9CB36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B44767E-8A95-48E7-9F0C-38D81A9E8E8B}" type="datetime1">
              <a:rPr lang="ru-RU"/>
              <a:pPr>
                <a:defRPr/>
              </a:pPr>
              <a:t>07.05.2020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EF9C9C01-1BEC-47A3-9A01-81A0EC92E35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</p:spPr>
        <p:txBody>
          <a:bodyPr/>
          <a:lstStyle>
            <a:lvl1pPr algn="l" eaLnBrk="1" latinLnBrk="0" hangingPunct="1">
              <a:buNone/>
              <a:defRPr kumimoji="0" lang="ru-RU" sz="4200" b="0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28750"/>
            <a:ext cx="1600200" cy="3124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 eaLnBrk="1" latinLnBrk="0" hangingPunct="1">
              <a:spcAft>
                <a:spcPts val="1000"/>
              </a:spcAft>
              <a:buNone/>
              <a:defRPr kumimoji="0" lang="ru-RU" sz="1800"/>
            </a:lvl1pPr>
            <a:lvl2pPr eaLnBrk="1" latinLnBrk="0" hangingPunct="1">
              <a:buNone/>
              <a:defRPr kumimoji="0" lang="ru-RU" sz="1200"/>
            </a:lvl2pPr>
            <a:lvl3pPr eaLnBrk="1" latinLnBrk="0" hangingPunct="1">
              <a:buNone/>
              <a:defRPr kumimoji="0" lang="ru-RU" sz="1000"/>
            </a:lvl3pPr>
            <a:lvl4pPr eaLnBrk="1" latinLnBrk="0" hangingPunct="1">
              <a:buNone/>
              <a:defRPr kumimoji="0" lang="ru-RU" sz="900"/>
            </a:lvl4pPr>
            <a:lvl5pPr eaLnBrk="1" latinLnBrk="0" hangingPunct="1">
              <a:buNone/>
              <a:defRPr kumimoji="0" lang="ru-RU"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362200" y="1428750"/>
            <a:ext cx="6400800" cy="32004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5C061-47FC-4BAB-84D1-CBE84C499D89}" type="datetime1">
              <a:rPr lang="ru-RU"/>
              <a:pPr>
                <a:defRPr/>
              </a:pPr>
              <a:t>07.05.2020</a:t>
            </a:fld>
            <a:endParaRPr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1EE41-81ED-4FD8-8FCE-77FF8595FC4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-9525" y="3429000"/>
            <a:ext cx="9144000" cy="66516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8"/>
          <p:cNvSpPr/>
          <p:nvPr/>
        </p:nvSpPr>
        <p:spPr>
          <a:xfrm>
            <a:off x="-9525" y="3497263"/>
            <a:ext cx="1463675" cy="5349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Rectangle 9"/>
          <p:cNvSpPr/>
          <p:nvPr/>
        </p:nvSpPr>
        <p:spPr>
          <a:xfrm>
            <a:off x="1544638" y="3490913"/>
            <a:ext cx="7589837" cy="534987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10"/>
          <p:cNvSpPr/>
          <p:nvPr/>
        </p:nvSpPr>
        <p:spPr>
          <a:xfrm>
            <a:off x="1447800" y="0"/>
            <a:ext cx="100013" cy="51498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>
            <a:normAutofit/>
          </a:bodyPr>
          <a:lstStyle>
            <a:lvl1pPr eaLnBrk="1" latinLnBrk="0" hangingPunct="1">
              <a:buNone/>
              <a:defRPr kumimoji="0" lang="ru-RU"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lang="ru-RU" sz="1700"/>
            </a:lvl1pPr>
            <a:lvl2pPr eaLnBrk="1" latinLnBrk="0" hangingPunct="1">
              <a:buFontTx/>
              <a:buNone/>
              <a:defRPr kumimoji="0" lang="ru-RU" sz="1200"/>
            </a:lvl2pPr>
            <a:lvl3pPr eaLnBrk="1" latinLnBrk="0" hangingPunct="1">
              <a:buFontTx/>
              <a:buNone/>
              <a:defRPr kumimoji="0" lang="ru-RU" sz="1000"/>
            </a:lvl3pPr>
            <a:lvl4pPr eaLnBrk="1" latinLnBrk="0" hangingPunct="1">
              <a:buFontTx/>
              <a:buNone/>
              <a:defRPr kumimoji="0" lang="ru-RU" sz="900"/>
            </a:lvl4pPr>
            <a:lvl5pPr eaLnBrk="1" latinLnBrk="0" hangingPunct="1">
              <a:buFontTx/>
              <a:buNone/>
              <a:defRPr kumimoji="0" lang="ru-RU"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 eaLnBrk="1" latinLnBrk="0" hangingPunct="1">
              <a:buNone/>
              <a:defRPr kumimoji="0" lang="ru-RU" sz="2800" b="0">
                <a:solidFill>
                  <a:srgbClr val="FFFFFF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4638"/>
          </a:xfrm>
        </p:spPr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2C7E137D-C316-4067-B8FF-C17FD4A1C5C2}" type="datetime1">
              <a:rPr lang="ru-RU"/>
              <a:pPr>
                <a:defRPr/>
              </a:pPr>
              <a:t>07.05.2020</a:t>
            </a:fld>
            <a:endParaRPr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3500438"/>
            <a:ext cx="1447800" cy="498475"/>
          </a:xfrm>
        </p:spPr>
        <p:txBody>
          <a:bodyPr rtlCol="0"/>
          <a:lstStyle>
            <a:lvl1pPr eaLnBrk="1" latinLnBrk="0" hangingPunct="1">
              <a:defRPr kumimoji="0" lang="ru-RU" sz="2800"/>
            </a:lvl1pPr>
            <a:extLst/>
          </a:lstStyle>
          <a:p>
            <a:pPr>
              <a:defRPr/>
            </a:pPr>
            <a:fld id="{DDCBA99D-488C-4572-B5E7-906D96107525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4686300"/>
            <a:ext cx="4572000" cy="273050"/>
          </a:xfrm>
        </p:spPr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352550"/>
            <a:ext cx="8153400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4638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1EC8DC7-1B0A-4A1D-A5A6-27F109673396}" type="datetime1">
              <a:rPr lang="ru-RU"/>
              <a:pPr>
                <a:defRPr/>
              </a:pPr>
              <a:t>07.05.2020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4686300"/>
            <a:ext cx="5421313" cy="273050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1095375"/>
            <a:ext cx="9144000" cy="2397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1128713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590550" y="1128713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123950"/>
            <a:ext cx="533400" cy="182563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 b="1">
                <a:solidFill>
                  <a:srgbClr val="FFFFFF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72BF25A-0069-4E5E-BD8D-987A54240A8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033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117475"/>
            <a:ext cx="8153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1" r:id="rId2"/>
    <p:sldLayoutId id="2147483735" r:id="rId3"/>
    <p:sldLayoutId id="2147483736" r:id="rId4"/>
    <p:sldLayoutId id="2147483737" r:id="rId5"/>
    <p:sldLayoutId id="2147483732" r:id="rId6"/>
    <p:sldLayoutId id="2147483738" r:id="rId7"/>
    <p:sldLayoutId id="2147483733" r:id="rId8"/>
    <p:sldLayoutId id="2147483739" r:id="rId9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ru-RU"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9pPr>
      <a:extLst/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lang="ru-RU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lang="ru-RU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lang="ru-RU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EB641B"/>
        </a:buClr>
        <a:buSzPct val="75000"/>
        <a:buFont typeface="Wingdings" pitchFamily="2" charset="2"/>
        <a:buChar char="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39639D"/>
        </a:buClr>
        <a:buSzPct val="65000"/>
        <a:buFont typeface="Wingdings" pitchFamily="2" charset="2"/>
        <a:buChar char="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bkrs.info/slovo.php?ch=%E6%84%9F%E6%83%B3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20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20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21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Эмоции </a:t>
            </a:r>
            <a:r>
              <a:rPr lang="ja-JP" altLang="en-US"/>
              <a:t>情绪 </a:t>
            </a:r>
            <a:r>
              <a:rPr lang="en-US" dirty="0" err="1"/>
              <a:t>qíngxù</a:t>
            </a:r>
            <a:endParaRPr dirty="0"/>
          </a:p>
        </p:txBody>
      </p:sp>
      <p:sp>
        <p:nvSpPr>
          <p:cNvPr id="5" name="Rectangle 4"/>
          <p:cNvSpPr>
            <a:spLocks noGrp="1"/>
          </p:cNvSpPr>
          <p:nvPr>
            <p:ph type="subTitle" idx="1"/>
          </p:nvPr>
        </p:nvSpPr>
        <p:spPr>
          <a:xfrm>
            <a:off x="2362200" y="4537075"/>
            <a:ext cx="6515100" cy="514350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"/>
              <a:buNone/>
              <a:defRPr/>
            </a:pP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pic>
        <p:nvPicPr>
          <p:cNvPr id="14" name="Content Placeholder 13" descr="249676_html_m4bb1a20b.png"/>
          <p:cNvPicPr>
            <a:picLocks noGrp="1" noChangeAspect="1"/>
          </p:cNvPicPr>
          <p:nvPr>
            <p:ph sz="quarter" idx="4294967295"/>
          </p:nvPr>
        </p:nvPicPr>
        <p:blipFill>
          <a:blip r:embed="rId10" cstate="print"/>
          <a:stretch>
            <a:fillRect/>
          </a:stretch>
        </p:blipFill>
        <p:spPr>
          <a:xfrm>
            <a:off x="1115616" y="339502"/>
            <a:ext cx="7488832" cy="4364284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>
          <a:xfrm>
            <a:off x="395536" y="2057400"/>
            <a:ext cx="8496944" cy="2657475"/>
          </a:xfrm>
        </p:spPr>
        <p:txBody>
          <a:bodyPr/>
          <a:lstStyle/>
          <a:p>
            <a:r>
              <a:rPr lang="ru-RU" sz="2400" dirty="0"/>
              <a:t>эмоциональное состояние </a:t>
            </a:r>
            <a:r>
              <a:rPr lang="ja-JP" altLang="en-US" sz="2400"/>
              <a:t>情绪</a:t>
            </a:r>
            <a:endParaRPr lang="ru-RU" sz="2400" dirty="0"/>
          </a:p>
          <a:p>
            <a:r>
              <a:rPr lang="ru-RU" sz="2400" dirty="0"/>
              <a:t>эмоция гнева </a:t>
            </a:r>
            <a:r>
              <a:rPr lang="ja-JP" altLang="en-US" sz="2400"/>
              <a:t>愤怒情绪</a:t>
            </a:r>
          </a:p>
          <a:p>
            <a:r>
              <a:rPr lang="ru-RU" sz="2400" dirty="0"/>
              <a:t>эмоция радости </a:t>
            </a:r>
            <a:r>
              <a:rPr lang="ja-JP" altLang="en-US" sz="2400"/>
              <a:t>快乐情绪</a:t>
            </a:r>
          </a:p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Эмоции</a:t>
            </a:r>
            <a:endParaRPr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>
          <a:xfrm>
            <a:off x="395536" y="2057400"/>
            <a:ext cx="8496944" cy="2657475"/>
          </a:xfrm>
        </p:spPr>
        <p:txBody>
          <a:bodyPr/>
          <a:lstStyle/>
          <a:p>
            <a:r>
              <a:rPr lang="ru-RU" sz="2400" dirty="0"/>
              <a:t>бодрое настроение </a:t>
            </a:r>
            <a:r>
              <a:rPr lang="ja-JP" altLang="en-US" sz="2400"/>
              <a:t>饱满的情绪</a:t>
            </a:r>
          </a:p>
          <a:p>
            <a:r>
              <a:rPr lang="ru-RU" sz="2400" dirty="0"/>
              <a:t>радостное настроение </a:t>
            </a:r>
            <a:r>
              <a:rPr lang="ja-JP" altLang="en-US" sz="2400"/>
              <a:t>愉快的心情</a:t>
            </a:r>
          </a:p>
          <a:p>
            <a:r>
              <a:rPr lang="ru-RU" sz="2400" dirty="0"/>
              <a:t>плохое настроение </a:t>
            </a:r>
            <a:r>
              <a:rPr lang="ja-JP" altLang="en-US" sz="2400"/>
              <a:t>心绪不佳</a:t>
            </a:r>
          </a:p>
          <a:p>
            <a:endParaRPr lang="ja-JP" altLang="en-US" sz="2400"/>
          </a:p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Настроение </a:t>
            </a:r>
            <a:r>
              <a:rPr lang="ja-JP" altLang="en-US"/>
              <a:t>情绪 </a:t>
            </a:r>
            <a:r>
              <a:rPr lang="en-US" dirty="0" err="1"/>
              <a:t>qíngxù</a:t>
            </a:r>
            <a:endParaRPr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Calibri" pitchFamily="34" charset="0"/>
              </a:rPr>
              <a:t>Какое ваше настроение сейчас?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1320655688_0-1.jpg"/>
          <p:cNvPicPr>
            <a:picLocks noGrp="1" noChangeAspect="1"/>
          </p:cNvPicPr>
          <p:nvPr>
            <p:ph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755576" y="1419623"/>
            <a:ext cx="7831658" cy="3168352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Calibri" pitchFamily="34" charset="0"/>
              </a:rPr>
              <a:t>Какое ваше настроение сейчас?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sz="2400" dirty="0">
              <a:latin typeface="Calibri" pitchFamily="34" charset="0"/>
            </a:endParaRPr>
          </a:p>
          <a:p>
            <a:r>
              <a:rPr lang="ru-RU" dirty="0">
                <a:latin typeface="Calibri" pitchFamily="34" charset="0"/>
              </a:rPr>
              <a:t>Как можно передать эмоцию словами?</a:t>
            </a:r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1320655688_0-1.jpg"/>
          <p:cNvPicPr>
            <a:picLocks noGrp="1" noChangeAspect="1"/>
          </p:cNvPicPr>
          <p:nvPr>
            <p:ph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4800600" y="2140744"/>
            <a:ext cx="3886200" cy="2185988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>
          <a:xfrm>
            <a:off x="395536" y="2057400"/>
            <a:ext cx="8496944" cy="2657475"/>
          </a:xfrm>
        </p:spPr>
        <p:txBody>
          <a:bodyPr/>
          <a:lstStyle/>
          <a:p>
            <a:r>
              <a:rPr lang="ru-RU" sz="2400" dirty="0">
                <a:latin typeface="Calibri" pitchFamily="34" charset="0"/>
              </a:rPr>
              <a:t>Эмоции – это психический процесс </a:t>
            </a:r>
            <a:r>
              <a:rPr lang="ru-RU" sz="2400" b="1" dirty="0">
                <a:latin typeface="Calibri" pitchFamily="34" charset="0"/>
              </a:rPr>
              <a:t>переживания</a:t>
            </a:r>
            <a:r>
              <a:rPr lang="ru-RU" sz="2400" dirty="0">
                <a:latin typeface="Calibri" pitchFamily="34" charset="0"/>
              </a:rPr>
              <a:t>  своего </a:t>
            </a:r>
            <a:r>
              <a:rPr lang="ru-RU" sz="2400" b="1" dirty="0">
                <a:latin typeface="Calibri" pitchFamily="34" charset="0"/>
              </a:rPr>
              <a:t>отношения</a:t>
            </a:r>
            <a:r>
              <a:rPr lang="ru-RU" sz="2400" dirty="0">
                <a:latin typeface="Calibri" pitchFamily="34" charset="0"/>
              </a:rPr>
              <a:t> к себе, другим людям и событиям.</a:t>
            </a:r>
          </a:p>
          <a:p>
            <a:r>
              <a:rPr lang="ru-RU" sz="2400" dirty="0">
                <a:latin typeface="Calibri" pitchFamily="34" charset="0"/>
              </a:rPr>
              <a:t>Переживание </a:t>
            </a:r>
            <a:r>
              <a:rPr lang="ja-JP" altLang="en-US" sz="2400">
                <a:hlinkClick r:id="rId2"/>
              </a:rPr>
              <a:t>感想</a:t>
            </a:r>
            <a:r>
              <a:rPr lang="en-US" sz="2400" dirty="0" err="1"/>
              <a:t>gǎnxiǎng</a:t>
            </a:r>
            <a:endParaRPr lang="ru-RU" sz="2400" dirty="0"/>
          </a:p>
          <a:p>
            <a:r>
              <a:rPr lang="ru-RU" sz="2400" dirty="0">
                <a:latin typeface="Calibri" pitchFamily="34" charset="0"/>
              </a:rPr>
              <a:t>Отношение </a:t>
            </a:r>
            <a:r>
              <a:rPr lang="ja-JP" altLang="en-US" sz="2400"/>
              <a:t>态度 </a:t>
            </a:r>
            <a:r>
              <a:rPr lang="en-US" sz="2400" dirty="0" err="1"/>
              <a:t>tàidu</a:t>
            </a:r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Эмоции</a:t>
            </a:r>
            <a:endParaRPr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Обычно эмоции отражает наше лицо</a:t>
            </a:r>
          </a:p>
        </p:txBody>
      </p:sp>
      <p:pic>
        <p:nvPicPr>
          <p:cNvPr id="6" name="Content Placeholder 5" descr="1o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524618" y="555526"/>
            <a:ext cx="6151838" cy="432048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Брови </a:t>
            </a:r>
            <a:br>
              <a:rPr lang="ja-JP" altLang="en-US"/>
            </a:br>
            <a:r>
              <a:rPr lang="ja-JP" altLang="en-US"/>
              <a:t>眉毛 </a:t>
            </a:r>
            <a:r>
              <a:rPr lang="en-US" dirty="0" err="1"/>
              <a:t>méimao</a:t>
            </a:r>
            <a:endParaRPr lang="ru-RU" dirty="0"/>
          </a:p>
          <a:p>
            <a:r>
              <a:rPr lang="ru-RU" dirty="0"/>
              <a:t>Глаза </a:t>
            </a:r>
            <a:br>
              <a:rPr lang="ru-RU" dirty="0"/>
            </a:br>
            <a:r>
              <a:rPr lang="ja-JP" altLang="en-US"/>
              <a:t>目光 </a:t>
            </a:r>
            <a:r>
              <a:rPr lang="en-US" dirty="0" err="1"/>
              <a:t>mùguāng</a:t>
            </a:r>
            <a:endParaRPr lang="ru-RU" dirty="0"/>
          </a:p>
          <a:p>
            <a:r>
              <a:rPr lang="ru-RU" dirty="0"/>
              <a:t>Рот </a:t>
            </a:r>
            <a:r>
              <a:rPr lang="ja-JP" altLang="en-US"/>
              <a:t>口 </a:t>
            </a:r>
            <a:r>
              <a:rPr lang="en-US" dirty="0" err="1"/>
              <a:t>kǒu</a:t>
            </a:r>
            <a:endParaRPr lang="ru-RU" dirty="0"/>
          </a:p>
        </p:txBody>
      </p:sp>
      <p:pic>
        <p:nvPicPr>
          <p:cNvPr id="8" name="Content Placeholder 7" descr="6_html_m4a994a67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362200" y="2251447"/>
            <a:ext cx="6400800" cy="1555005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Какая это эмоция?</a:t>
            </a:r>
          </a:p>
        </p:txBody>
      </p:sp>
      <p:pic>
        <p:nvPicPr>
          <p:cNvPr id="8" name="Content Placeholder 7" descr="56aa652ab71c0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477341" y="843557"/>
            <a:ext cx="6055099" cy="4289029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Какая это эмоция?</a:t>
            </a:r>
          </a:p>
        </p:txBody>
      </p:sp>
      <p:pic>
        <p:nvPicPr>
          <p:cNvPr id="6" name="Content Placeholder 5" descr="194u3unpphouupng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509411" y="1428750"/>
            <a:ext cx="6106378" cy="32004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Content Placeholder 7" descr="image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679332" y="987574"/>
            <a:ext cx="5493067" cy="3889134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Какая это эмоция?</a:t>
            </a:r>
          </a:p>
        </p:txBody>
      </p:sp>
      <p:pic>
        <p:nvPicPr>
          <p:cNvPr id="6" name="Content Placeholder 5" descr="i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l="3679" t="1961" b="3922"/>
          <a:stretch>
            <a:fillRect/>
          </a:stretch>
        </p:blipFill>
        <p:spPr>
          <a:xfrm>
            <a:off x="2627784" y="1131590"/>
            <a:ext cx="5659680" cy="3456384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Content Placeholder 7" descr="image007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r="51716" b="64785"/>
          <a:stretch>
            <a:fillRect/>
          </a:stretch>
        </p:blipFill>
        <p:spPr>
          <a:xfrm>
            <a:off x="2761560" y="699542"/>
            <a:ext cx="4840580" cy="3888432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Content Placeholder 7" descr="image007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l="49900" b="67720"/>
          <a:stretch>
            <a:fillRect/>
          </a:stretch>
        </p:blipFill>
        <p:spPr>
          <a:xfrm>
            <a:off x="2559049" y="771549"/>
            <a:ext cx="5685359" cy="4034771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Content Placeholder 7" descr="image007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t="33748" r="51716" b="35439"/>
          <a:stretch>
            <a:fillRect/>
          </a:stretch>
        </p:blipFill>
        <p:spPr>
          <a:xfrm>
            <a:off x="2641873" y="483518"/>
            <a:ext cx="6084327" cy="4276591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Content Placeholder 7" descr="image007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l="48284" t="33748" b="35439"/>
          <a:stretch>
            <a:fillRect/>
          </a:stretch>
        </p:blipFill>
        <p:spPr>
          <a:xfrm>
            <a:off x="2998111" y="1059582"/>
            <a:ext cx="5266871" cy="3456384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Content Placeholder 7" descr="image007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t="63093" r="51716"/>
          <a:stretch>
            <a:fillRect/>
          </a:stretch>
        </p:blipFill>
        <p:spPr>
          <a:xfrm>
            <a:off x="2843808" y="555526"/>
            <a:ext cx="4923946" cy="4145403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Content Placeholder 7" descr="image007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l="48284" t="63093"/>
          <a:stretch>
            <a:fillRect/>
          </a:stretch>
        </p:blipFill>
        <p:spPr>
          <a:xfrm>
            <a:off x="2851011" y="699541"/>
            <a:ext cx="5249381" cy="4126157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Дорисуйте!</a:t>
            </a:r>
          </a:p>
        </p:txBody>
      </p:sp>
      <p:pic>
        <p:nvPicPr>
          <p:cNvPr id="6" name="Content Placeholder 5" descr="3_html_m45c7db84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410250" y="1707654"/>
            <a:ext cx="6338214" cy="2656639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Какая это эмоция?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" name="Content Placeholder 13" descr="1_html_m22960fa0.jpg"/>
          <p:cNvPicPr>
            <a:picLocks noGrp="1" noChangeAspect="1"/>
          </p:cNvPicPr>
          <p:nvPr>
            <p:ph sz="quarter" idx="13"/>
          </p:nvPr>
        </p:nvPicPr>
        <p:blipFill>
          <a:blip r:embed="rId10" cstate="print"/>
          <a:srcRect b="28286"/>
          <a:stretch>
            <a:fillRect/>
          </a:stretch>
        </p:blipFill>
        <p:spPr>
          <a:xfrm>
            <a:off x="2411760" y="1428750"/>
            <a:ext cx="5688632" cy="3204206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Какая это эмоция?</a:t>
            </a:r>
          </a:p>
        </p:txBody>
      </p:sp>
      <p:pic>
        <p:nvPicPr>
          <p:cNvPr id="16" name="Content Placeholder 15" descr="1_html_m22960fa0.jpg"/>
          <p:cNvPicPr>
            <a:picLocks noGrp="1" noChangeAspect="1"/>
          </p:cNvPicPr>
          <p:nvPr>
            <p:ph sz="quarter" idx="13"/>
          </p:nvPr>
        </p:nvPicPr>
        <p:blipFill>
          <a:blip r:embed="rId10" cstate="print"/>
          <a:srcRect t="87464"/>
          <a:stretch>
            <a:fillRect/>
          </a:stretch>
        </p:blipFill>
        <p:spPr>
          <a:xfrm>
            <a:off x="742637" y="2139702"/>
            <a:ext cx="8149243" cy="2016224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>
                <a:latin typeface="Calibri" pitchFamily="34" charset="0"/>
              </a:rPr>
              <a:t>Проверьте себя</a:t>
            </a:r>
            <a:endParaRPr sz="3200" b="1" dirty="0">
              <a:latin typeface="Calibri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514350" indent="-514350"/>
            <a:r>
              <a:rPr lang="ru-RU" dirty="0"/>
              <a:t>0 -2 – вы спите? </a:t>
            </a:r>
          </a:p>
          <a:p>
            <a:pPr marL="514350" indent="-514350"/>
            <a:r>
              <a:rPr lang="ru-RU" dirty="0"/>
              <a:t>3-4  - хорошо</a:t>
            </a:r>
          </a:p>
          <a:p>
            <a:pPr marL="514350" indent="-514350"/>
            <a:r>
              <a:rPr lang="ru-RU" dirty="0"/>
              <a:t>5-6 – очень хорошо</a:t>
            </a:r>
          </a:p>
          <a:p>
            <a:pPr marL="514350" indent="-514350"/>
            <a:r>
              <a:rPr lang="ru-RU" dirty="0"/>
              <a:t>7-9 – вы психолог?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 каких эмоциях идет речь?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Внимательно прочитайте текст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Когда мы пришли в себя, то услышали странный звук. Девочка плакала, говорила, что кошке оторвало голову.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 каких эмоциях идет речь?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Когда мы пришли в себя, то услышали странный звук. Девочка плакала, говорила, что кошке оторвало голову. </a:t>
            </a:r>
          </a:p>
        </p:txBody>
      </p:sp>
      <p:pic>
        <p:nvPicPr>
          <p:cNvPr id="18" name="Content Placeholder 17" descr="101951_html_m62d7cd73.png"/>
          <p:cNvPicPr>
            <a:picLocks noGrp="1" noChangeAspect="1"/>
          </p:cNvPicPr>
          <p:nvPr>
            <p:ph sz="quarter" idx="14"/>
          </p:nvPr>
        </p:nvPicPr>
        <p:blipFill>
          <a:blip r:embed="rId10" cstate="print"/>
          <a:stretch>
            <a:fillRect/>
          </a:stretch>
        </p:blipFill>
        <p:spPr>
          <a:xfrm>
            <a:off x="4283968" y="1060088"/>
            <a:ext cx="4320480" cy="3887926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0BCEAB-EBAB-4B09-8E95-A3315C530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Домашнее задание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601DD4-DD31-42FB-89A3-372433323EC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ПО практической работе – оформить работу, написать вывод – как успешно вы опознаете эмоции других.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43029C1-0FEA-4D7C-9820-BFCAD3D8276F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ru-RU" dirty="0"/>
              <a:t>Составить кроссворд из понятий текста.</a:t>
            </a:r>
          </a:p>
        </p:txBody>
      </p:sp>
    </p:spTree>
    <p:extLst>
      <p:ext uri="{BB962C8B-B14F-4D97-AF65-F5344CB8AC3E}">
        <p14:creationId xmlns:p14="http://schemas.microsoft.com/office/powerpoint/2010/main" val="25983531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descreenPresentatio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WidescreenPresentation</Template>
  <TotalTime>0</TotalTime>
  <Words>274</Words>
  <Application>Microsoft Office PowerPoint</Application>
  <PresentationFormat>Экран (16:9)</PresentationFormat>
  <Paragraphs>63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Calibri</vt:lpstr>
      <vt:lpstr>Tw Cen MT</vt:lpstr>
      <vt:lpstr>Wingdings</vt:lpstr>
      <vt:lpstr>Wingdings 2</vt:lpstr>
      <vt:lpstr>WidescreenPresentation</vt:lpstr>
      <vt:lpstr>Эмоции 情绪 qíngxù</vt:lpstr>
      <vt:lpstr>Эмоции</vt:lpstr>
      <vt:lpstr>Эмоции</vt:lpstr>
      <vt:lpstr>Настроение 情绪 qíngxù</vt:lpstr>
      <vt:lpstr>Какое ваше настроение сейчас?</vt:lpstr>
      <vt:lpstr>Какое ваше настроение сейчас?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Эмоции</vt:lpstr>
      <vt:lpstr>Какая это эмоция?</vt:lpstr>
      <vt:lpstr>Какая это эмоция?</vt:lpstr>
      <vt:lpstr>Проверьте себя</vt:lpstr>
      <vt:lpstr>О каких эмоциях идет речь?</vt:lpstr>
      <vt:lpstr>О каких эмоциях идет речь?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2009-11-06T02:22:18Z</dcterms:created>
  <dcterms:modified xsi:type="dcterms:W3CDTF">2020-05-07T09:27:39Z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