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3" r:id="rId66"/>
    <p:sldId id="322" r:id="rId67"/>
    <p:sldId id="324" r:id="rId68"/>
    <p:sldId id="325" r:id="rId69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99" d="100"/>
          <a:sy n="99" d="100"/>
        </p:scale>
        <p:origin x="-248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printerSettings" Target="printerSettings/printerSettings1.bin"/><Relationship Id="rId71" Type="http://schemas.openxmlformats.org/officeDocument/2006/relationships/presProps" Target="presProps.xml"/><Relationship Id="rId72" Type="http://schemas.openxmlformats.org/officeDocument/2006/relationships/viewProps" Target="view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73" Type="http://schemas.openxmlformats.org/officeDocument/2006/relationships/theme" Target="theme/theme1.xml"/><Relationship Id="rId74" Type="http://schemas.openxmlformats.org/officeDocument/2006/relationships/tableStyles" Target="tableStyles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750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875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008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557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993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555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51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750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090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880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028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BBA1D-C1B3-E941-B861-91D56DC673E1}" type="datetimeFigureOut">
              <a:rPr lang="ru-RU" smtClean="0"/>
              <a:t>20.11.15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59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«Теории межкультурной коммуникации: в поисках выхода из кризиса»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Солдатова Г.У.</a:t>
            </a:r>
          </a:p>
          <a:p>
            <a:r>
              <a:rPr lang="ru-RU" dirty="0" err="1" smtClean="0"/>
              <a:t>Шайгерова</a:t>
            </a:r>
            <a:r>
              <a:rPr lang="ru-RU" dirty="0" smtClean="0"/>
              <a:t> Л.А.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5269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а </a:t>
            </a:r>
            <a:r>
              <a:rPr kumimoji="0" lang="en-US" b="1">
                <a:latin typeface="Times New Roman" charset="0"/>
              </a:rPr>
              <a:t>VUCA</a:t>
            </a:r>
            <a:r>
              <a:rPr kumimoji="0" lang="ru-RU" b="1">
                <a:latin typeface="Times New Roman" charset="0"/>
              </a:rPr>
              <a:t> </a:t>
            </a:r>
            <a:r>
              <a:rPr kumimoji="0" lang="en-US" b="1">
                <a:latin typeface="Times New Roman" charset="0"/>
              </a:rPr>
              <a:t>world</a:t>
            </a:r>
            <a:r>
              <a:rPr kumimoji="0" lang="ru-RU" b="1">
                <a:latin typeface="Times New Roman" charset="0"/>
              </a:rPr>
              <a:t>: вызовы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457200" y="1625856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kumimoji="0" lang="ru-RU" sz="2000" b="1">
                <a:latin typeface="Times New Roman" charset="0"/>
              </a:rPr>
              <a:t>V-volatility (изменчивость</a:t>
            </a:r>
            <a:r>
              <a:rPr kumimoji="0" lang="ru-RU" sz="2000">
                <a:latin typeface="Times New Roman" charset="0"/>
              </a:rPr>
              <a:t>) - природа и динамика изменений, </a:t>
            </a:r>
          </a:p>
          <a:p>
            <a:r>
              <a:rPr kumimoji="0" lang="en-CA" sz="2000" b="1">
                <a:latin typeface="Times New Roman" charset="0"/>
              </a:rPr>
              <a:t>U</a:t>
            </a:r>
            <a:r>
              <a:rPr kumimoji="0" lang="ru-RU" sz="2000" b="1">
                <a:latin typeface="Times New Roman" charset="0"/>
              </a:rPr>
              <a:t>-</a:t>
            </a:r>
            <a:r>
              <a:rPr kumimoji="0" lang="en-CA" sz="2000" b="1">
                <a:latin typeface="Times New Roman" charset="0"/>
              </a:rPr>
              <a:t>uncertainty</a:t>
            </a:r>
            <a:r>
              <a:rPr kumimoji="0" lang="ru-RU" sz="2000" b="1">
                <a:latin typeface="Times New Roman" charset="0"/>
              </a:rPr>
              <a:t> (непредсказуемость</a:t>
            </a:r>
            <a:r>
              <a:rPr kumimoji="0" lang="ru-RU" sz="2000">
                <a:latin typeface="Times New Roman" charset="0"/>
              </a:rPr>
              <a:t>) - недостаток предсказуемости, вероятность неожиданных событий, </a:t>
            </a:r>
          </a:p>
          <a:p>
            <a:r>
              <a:rPr kumimoji="0" lang="en-CA" sz="2000" b="1">
                <a:latin typeface="Times New Roman" charset="0"/>
              </a:rPr>
              <a:t>C</a:t>
            </a:r>
            <a:r>
              <a:rPr kumimoji="0" lang="ru-RU" sz="2000" b="1">
                <a:latin typeface="Times New Roman" charset="0"/>
              </a:rPr>
              <a:t>-</a:t>
            </a:r>
            <a:r>
              <a:rPr kumimoji="0" lang="en-CA" sz="2000" b="1">
                <a:latin typeface="Times New Roman" charset="0"/>
              </a:rPr>
              <a:t>complexity</a:t>
            </a:r>
            <a:r>
              <a:rPr kumimoji="0" lang="ru-RU" sz="2000" b="1">
                <a:latin typeface="Times New Roman" charset="0"/>
              </a:rPr>
              <a:t> (сложность) </a:t>
            </a:r>
            <a:r>
              <a:rPr kumimoji="0" lang="ru-RU" sz="2000">
                <a:latin typeface="Times New Roman" charset="0"/>
              </a:rPr>
              <a:t>- множественность воздействующих факторов, смешение проблем, хаос и беспорядок,</a:t>
            </a:r>
          </a:p>
          <a:p>
            <a:r>
              <a:rPr kumimoji="0" lang="en-CA" sz="2000" b="1">
                <a:latin typeface="Times New Roman" charset="0"/>
              </a:rPr>
              <a:t>A</a:t>
            </a:r>
            <a:r>
              <a:rPr kumimoji="0" lang="ru-RU" sz="2000" b="1">
                <a:latin typeface="Times New Roman" charset="0"/>
              </a:rPr>
              <a:t>-</a:t>
            </a:r>
            <a:r>
              <a:rPr kumimoji="0" lang="en-CA" sz="2000" b="1">
                <a:latin typeface="Times New Roman" charset="0"/>
              </a:rPr>
              <a:t>ambiguity</a:t>
            </a:r>
            <a:r>
              <a:rPr kumimoji="0" lang="ru-RU" sz="2000" b="1">
                <a:latin typeface="Times New Roman" charset="0"/>
              </a:rPr>
              <a:t> (неопределенность</a:t>
            </a:r>
            <a:r>
              <a:rPr kumimoji="0" lang="ru-RU" sz="2000">
                <a:latin typeface="Times New Roman" charset="0"/>
              </a:rPr>
              <a:t>) - нечеткость реальности, высокая вероятность ошибочного толкования,  неоднозначность трактовки сиуации, причинно-следственная путаница. </a:t>
            </a:r>
          </a:p>
          <a:p>
            <a:endParaRPr kumimoji="0" lang="ru-RU" sz="2000">
              <a:latin typeface="Times New Roman" charset="0"/>
            </a:endParaRPr>
          </a:p>
          <a:p>
            <a:r>
              <a:rPr kumimoji="0" lang="ru-RU" sz="1600">
                <a:latin typeface="Times New Roman" charset="0"/>
              </a:rPr>
              <a:t>Используется в англоязычной литературе для характеристики современных социальных и политических условий и ситуаций </a:t>
            </a:r>
          </a:p>
          <a:p>
            <a:r>
              <a:rPr kumimoji="0" lang="ru-RU" sz="1600">
                <a:latin typeface="Times New Roman" charset="0"/>
              </a:rPr>
              <a:t>для многих современных организаций (в бизнесе, армии, образовательной и правительственной сферах) является практическим "кодексом" осознанности и "бдительности",  связывают с важностью стратегического принятия решений, готовности к планированию, управления рисками,  ситуативного разрешения проблем </a:t>
            </a:r>
          </a:p>
        </p:txBody>
      </p:sp>
    </p:spTree>
    <p:extLst>
      <p:ext uri="{BB962C8B-B14F-4D97-AF65-F5344CB8AC3E}">
        <p14:creationId xmlns:p14="http://schemas.microsoft.com/office/powerpoint/2010/main" val="3858602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b="1">
                <a:latin typeface="Times New Roman" charset="0"/>
              </a:rPr>
              <a:t>VUCA</a:t>
            </a:r>
            <a:r>
              <a:rPr kumimoji="0" lang="ru-RU" b="1">
                <a:latin typeface="Times New Roman" charset="0"/>
              </a:rPr>
              <a:t>: возможности</a:t>
            </a:r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0" lang="en-CA">
                <a:latin typeface="Times New Roman" charset="0"/>
              </a:rPr>
              <a:t>V</a:t>
            </a:r>
            <a:r>
              <a:rPr kumimoji="0" lang="ru-RU">
                <a:latin typeface="Times New Roman" charset="0"/>
              </a:rPr>
              <a:t>-</a:t>
            </a:r>
            <a:r>
              <a:rPr kumimoji="0" lang="en-CA">
                <a:latin typeface="Times New Roman" charset="0"/>
              </a:rPr>
              <a:t>Vision</a:t>
            </a:r>
            <a:r>
              <a:rPr kumimoji="0" lang="ru-RU">
                <a:latin typeface="Times New Roman" charset="0"/>
              </a:rPr>
              <a:t> – видение</a:t>
            </a:r>
          </a:p>
          <a:p>
            <a:r>
              <a:rPr kumimoji="0" lang="en-CA">
                <a:latin typeface="Times New Roman" charset="0"/>
              </a:rPr>
              <a:t>U</a:t>
            </a:r>
            <a:r>
              <a:rPr kumimoji="0" lang="ru-RU">
                <a:latin typeface="Times New Roman" charset="0"/>
              </a:rPr>
              <a:t>-</a:t>
            </a:r>
            <a:r>
              <a:rPr kumimoji="0" lang="en-CA">
                <a:latin typeface="Times New Roman" charset="0"/>
              </a:rPr>
              <a:t>understanding</a:t>
            </a:r>
            <a:r>
              <a:rPr kumimoji="0" lang="ru-RU">
                <a:latin typeface="Times New Roman" charset="0"/>
              </a:rPr>
              <a:t> – понимание</a:t>
            </a:r>
          </a:p>
          <a:p>
            <a:r>
              <a:rPr kumimoji="0" lang="en-CA">
                <a:latin typeface="Times New Roman" charset="0"/>
              </a:rPr>
              <a:t>C</a:t>
            </a:r>
            <a:r>
              <a:rPr kumimoji="0" lang="ru-RU">
                <a:latin typeface="Times New Roman" charset="0"/>
              </a:rPr>
              <a:t>-</a:t>
            </a:r>
            <a:r>
              <a:rPr kumimoji="0" lang="en-CA">
                <a:latin typeface="Times New Roman" charset="0"/>
              </a:rPr>
              <a:t>clarity</a:t>
            </a:r>
            <a:r>
              <a:rPr kumimoji="0" lang="ru-RU">
                <a:latin typeface="Times New Roman" charset="0"/>
              </a:rPr>
              <a:t> – ясность</a:t>
            </a:r>
          </a:p>
          <a:p>
            <a:r>
              <a:rPr kumimoji="0" lang="en-CA">
                <a:latin typeface="Times New Roman" charset="0"/>
              </a:rPr>
              <a:t>A</a:t>
            </a:r>
            <a:r>
              <a:rPr kumimoji="0" lang="ru-RU">
                <a:latin typeface="Times New Roman" charset="0"/>
              </a:rPr>
              <a:t>-</a:t>
            </a:r>
            <a:r>
              <a:rPr kumimoji="0" lang="en-CA">
                <a:latin typeface="Times New Roman" charset="0"/>
              </a:rPr>
              <a:t>agility</a:t>
            </a:r>
            <a:r>
              <a:rPr kumimoji="0" lang="ru-RU">
                <a:latin typeface="Times New Roman" charset="0"/>
              </a:rPr>
              <a:t> – быстрота реакции. </a:t>
            </a:r>
          </a:p>
        </p:txBody>
      </p:sp>
    </p:spTree>
    <p:extLst>
      <p:ext uri="{BB962C8B-B14F-4D97-AF65-F5344CB8AC3E}">
        <p14:creationId xmlns:p14="http://schemas.microsoft.com/office/powerpoint/2010/main" val="214822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3200" b="1">
                <a:latin typeface="Times New Roman" charset="0"/>
              </a:rPr>
              <a:t>Основные группы моделей и концепций межкультурной коммуникации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rabicParenR"/>
              <a:defRPr/>
            </a:pPr>
            <a:r>
              <a:rPr kumimoji="0" lang="ru-RU" dirty="0" smtClean="0">
                <a:cs typeface="+mn-cs"/>
              </a:rPr>
              <a:t>Теории идентичности </a:t>
            </a:r>
          </a:p>
          <a:p>
            <a:pPr marL="0" indent="0">
              <a:buFontTx/>
              <a:buNone/>
              <a:defRPr/>
            </a:pPr>
            <a:r>
              <a:rPr kumimoji="0" lang="ru-RU" dirty="0" smtClean="0">
                <a:cs typeface="+mn-cs"/>
              </a:rPr>
              <a:t>2</a:t>
            </a:r>
            <a:r>
              <a:rPr kumimoji="0" lang="ru-RU" dirty="0">
                <a:cs typeface="+mn-cs"/>
              </a:rPr>
              <a:t>) </a:t>
            </a:r>
            <a:r>
              <a:rPr kumimoji="0" lang="ru-RU" dirty="0" smtClean="0">
                <a:cs typeface="+mn-cs"/>
              </a:rPr>
              <a:t>Теории адаптации </a:t>
            </a:r>
          </a:p>
          <a:p>
            <a:pPr marL="0" indent="0">
              <a:buFontTx/>
              <a:buNone/>
              <a:defRPr/>
            </a:pPr>
            <a:r>
              <a:rPr kumimoji="0" lang="ru-RU" dirty="0" smtClean="0">
                <a:cs typeface="+mn-cs"/>
              </a:rPr>
              <a:t>3</a:t>
            </a:r>
            <a:r>
              <a:rPr kumimoji="0" lang="ru-RU" dirty="0">
                <a:cs typeface="+mn-cs"/>
              </a:rPr>
              <a:t>) </a:t>
            </a:r>
            <a:r>
              <a:rPr kumimoji="0" lang="ru-RU" dirty="0" smtClean="0">
                <a:cs typeface="+mn-cs"/>
              </a:rPr>
              <a:t>Теории, фокусирующиеся на результате взаимодействия</a:t>
            </a:r>
          </a:p>
          <a:p>
            <a:pPr marL="0" indent="0">
              <a:buFontTx/>
              <a:buNone/>
              <a:defRPr/>
            </a:pPr>
            <a:r>
              <a:rPr kumimoji="0" lang="ru-RU" dirty="0" smtClean="0">
                <a:cs typeface="+mn-cs"/>
              </a:rPr>
              <a:t>4</a:t>
            </a:r>
            <a:r>
              <a:rPr kumimoji="0" lang="ru-RU" dirty="0">
                <a:cs typeface="+mn-cs"/>
              </a:rPr>
              <a:t>) </a:t>
            </a:r>
            <a:r>
              <a:rPr kumimoji="0" lang="ru-RU" dirty="0" smtClean="0">
                <a:cs typeface="+mn-cs"/>
              </a:rPr>
              <a:t>Теории, фокусирующиеся на процессе </a:t>
            </a:r>
            <a:r>
              <a:rPr kumimoji="0" lang="ru-RU" dirty="0">
                <a:cs typeface="+mn-cs"/>
              </a:rPr>
              <a:t>развития межкультурной </a:t>
            </a:r>
            <a:r>
              <a:rPr kumimoji="0" lang="ru-RU" dirty="0" smtClean="0">
                <a:cs typeface="+mn-cs"/>
              </a:rPr>
              <a:t>компетентности</a:t>
            </a:r>
          </a:p>
          <a:p>
            <a:pPr marL="0" indent="0">
              <a:buFontTx/>
              <a:buNone/>
              <a:defRPr/>
            </a:pPr>
            <a:r>
              <a:rPr kumimoji="0" lang="ru-RU" dirty="0" smtClean="0">
                <a:cs typeface="+mn-cs"/>
              </a:rPr>
              <a:t>5</a:t>
            </a:r>
            <a:r>
              <a:rPr kumimoji="0" lang="ru-RU" dirty="0">
                <a:cs typeface="+mn-cs"/>
              </a:rPr>
              <a:t>) </a:t>
            </a:r>
            <a:r>
              <a:rPr kumimoji="0" lang="ru-RU" dirty="0" smtClean="0">
                <a:cs typeface="+mn-cs"/>
              </a:rPr>
              <a:t>Интегральные </a:t>
            </a:r>
            <a:r>
              <a:rPr kumimoji="0" lang="ru-RU" dirty="0">
                <a:cs typeface="+mn-cs"/>
              </a:rPr>
              <a:t>теории</a:t>
            </a:r>
            <a:r>
              <a:rPr kumimoji="0" lang="ru-RU" dirty="0" smtClean="0">
                <a:cs typeface="+mn-cs"/>
              </a:rPr>
              <a:t> </a:t>
            </a:r>
            <a:endParaRPr kumimoji="0" lang="ru-RU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5228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1357313" y="0"/>
            <a:ext cx="7143750" cy="1500188"/>
          </a:xfrm>
        </p:spPr>
        <p:txBody>
          <a:bodyPr/>
          <a:lstStyle/>
          <a:p>
            <a:pPr algn="ctr" eaLnBrk="1" hangingPunct="1"/>
            <a:r>
              <a:rPr kumimoji="0" lang="ru-RU" sz="4800">
                <a:latin typeface="Times New Roman" charset="0"/>
              </a:rPr>
              <a:t>Теории идентичности</a:t>
            </a:r>
          </a:p>
        </p:txBody>
      </p:sp>
      <p:sp>
        <p:nvSpPr>
          <p:cNvPr id="18434" name="Текст 3"/>
          <p:cNvSpPr>
            <a:spLocks noGrp="1"/>
          </p:cNvSpPr>
          <p:nvPr>
            <p:ph type="body" sz="half" idx="2"/>
          </p:nvPr>
        </p:nvSpPr>
        <p:spPr>
          <a:xfrm>
            <a:off x="755650" y="1773238"/>
            <a:ext cx="8280400" cy="4513262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buFont typeface="Wingdings" charset="0"/>
              <a:buChar char="v"/>
            </a:pPr>
            <a:endParaRPr kumimoji="0" lang="ru-RU" sz="3400" b="1" i="1" dirty="0">
              <a:latin typeface="Times New Roman" charset="0"/>
            </a:endParaRPr>
          </a:p>
          <a:p>
            <a:pPr algn="just" eaLnBrk="1" hangingPunct="1">
              <a:buFont typeface="Wingdings" charset="0"/>
              <a:buChar char="v"/>
            </a:pPr>
            <a:r>
              <a:rPr kumimoji="0" lang="ru-RU" sz="3400" b="1" i="1" dirty="0">
                <a:latin typeface="Times New Roman" charset="0"/>
              </a:rPr>
              <a:t>Теория  соглашения об </a:t>
            </a:r>
            <a:r>
              <a:rPr kumimoji="0" lang="ru-RU" sz="3400" b="1" i="1" dirty="0" smtClean="0">
                <a:latin typeface="Times New Roman" charset="0"/>
              </a:rPr>
              <a:t>идентичности (</a:t>
            </a:r>
            <a:r>
              <a:rPr kumimoji="0" lang="ru-RU" sz="3400" b="1" i="1" dirty="0" err="1" smtClean="0">
                <a:latin typeface="Times New Roman" charset="0"/>
              </a:rPr>
              <a:t>С.Тинг-Туми</a:t>
            </a:r>
            <a:r>
              <a:rPr kumimoji="0" lang="ru-RU" sz="3400" b="1" i="1" dirty="0" smtClean="0">
                <a:latin typeface="Times New Roman" charset="0"/>
              </a:rPr>
              <a:t>)</a:t>
            </a:r>
            <a:endParaRPr kumimoji="0" lang="ru-RU" sz="3400" b="1" i="1" dirty="0">
              <a:latin typeface="Times New Roman" charset="0"/>
            </a:endParaRPr>
          </a:p>
          <a:p>
            <a:pPr algn="just" eaLnBrk="1" hangingPunct="1">
              <a:buFont typeface="Wingdings" charset="0"/>
              <a:buChar char="v"/>
            </a:pPr>
            <a:r>
              <a:rPr kumimoji="0" lang="ru-RU" sz="3400" b="1" i="1" dirty="0">
                <a:latin typeface="Times New Roman" charset="0"/>
              </a:rPr>
              <a:t>Теория управления </a:t>
            </a:r>
            <a:r>
              <a:rPr kumimoji="0" lang="ru-RU" sz="3400" b="1" i="1" dirty="0" smtClean="0">
                <a:latin typeface="Times New Roman" charset="0"/>
              </a:rPr>
              <a:t>идентичностью (</a:t>
            </a:r>
            <a:r>
              <a:rPr kumimoji="0" lang="ru-RU" sz="3400" b="1" i="1" dirty="0" err="1" smtClean="0">
                <a:latin typeface="Times New Roman" charset="0"/>
              </a:rPr>
              <a:t>У.Капоч</a:t>
            </a:r>
            <a:r>
              <a:rPr kumimoji="0" lang="ru-RU" sz="3400" b="1" i="1" dirty="0" smtClean="0">
                <a:latin typeface="Times New Roman" charset="0"/>
              </a:rPr>
              <a:t>, </a:t>
            </a:r>
            <a:r>
              <a:rPr kumimoji="0" lang="ru-RU" sz="3400" b="1" i="1" dirty="0" err="1" smtClean="0">
                <a:latin typeface="Times New Roman" charset="0"/>
              </a:rPr>
              <a:t>Т.Имахори</a:t>
            </a:r>
            <a:r>
              <a:rPr kumimoji="0" lang="ru-RU" sz="3400" b="1" i="1" dirty="0" smtClean="0">
                <a:latin typeface="Times New Roman" charset="0"/>
              </a:rPr>
              <a:t>)</a:t>
            </a:r>
            <a:endParaRPr kumimoji="0" lang="ru-RU" sz="3400" b="1" i="1" dirty="0">
              <a:latin typeface="Times New Roman" charset="0"/>
            </a:endParaRPr>
          </a:p>
          <a:p>
            <a:pPr algn="just" eaLnBrk="1" hangingPunct="1">
              <a:buFont typeface="Wingdings" charset="0"/>
              <a:buChar char="v"/>
            </a:pPr>
            <a:r>
              <a:rPr kumimoji="0" lang="ru-RU" sz="3400" b="1" i="1" dirty="0">
                <a:latin typeface="Times New Roman" charset="0"/>
              </a:rPr>
              <a:t>Теория культурной </a:t>
            </a:r>
            <a:r>
              <a:rPr kumimoji="0" lang="ru-RU" sz="3400" b="1" i="1" dirty="0" smtClean="0">
                <a:latin typeface="Times New Roman" charset="0"/>
              </a:rPr>
              <a:t>идентичности (</a:t>
            </a:r>
            <a:r>
              <a:rPr kumimoji="0" lang="ru-RU" sz="3400" b="1" i="1" dirty="0" err="1" smtClean="0">
                <a:latin typeface="Times New Roman" charset="0"/>
              </a:rPr>
              <a:t>М.Д.Колиер</a:t>
            </a:r>
            <a:r>
              <a:rPr kumimoji="0" lang="ru-RU" sz="3400" b="1" i="1" dirty="0" smtClean="0">
                <a:latin typeface="Times New Roman" charset="0"/>
              </a:rPr>
              <a:t>)</a:t>
            </a:r>
            <a:endParaRPr kumimoji="0" lang="ru-RU" sz="3400" dirty="0">
              <a:latin typeface="Times New Roman" charset="0"/>
            </a:endParaRPr>
          </a:p>
          <a:p>
            <a:pPr eaLnBrk="1" hangingPunct="1"/>
            <a:endParaRPr kumimoji="0" lang="ru-RU" sz="2000" dirty="0">
              <a:latin typeface="Times New Roman" charset="0"/>
            </a:endParaRPr>
          </a:p>
          <a:p>
            <a:pPr eaLnBrk="1" hangingPunct="1"/>
            <a:r>
              <a:rPr kumimoji="0" lang="ru-RU" sz="2000" dirty="0">
                <a:latin typeface="Times New Roman" charset="0"/>
              </a:rPr>
              <a:t>             </a:t>
            </a:r>
          </a:p>
          <a:p>
            <a:pPr eaLnBrk="1" hangingPunct="1"/>
            <a:r>
              <a:rPr kumimoji="0" lang="ru-RU" sz="2000" dirty="0">
                <a:latin typeface="Times New Roman" charset="0"/>
              </a:rPr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31250847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400" b="1" i="1">
                <a:solidFill>
                  <a:srgbClr val="000000"/>
                </a:solidFill>
                <a:latin typeface="Times New Roman" charset="0"/>
              </a:rPr>
              <a:t>Теория  соглашения об идентичности</a:t>
            </a:r>
            <a:br>
              <a:rPr kumimoji="0" lang="ru-RU" sz="34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34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ru-RU" sz="3600" i="1">
                <a:latin typeface="Times New Roman" charset="0"/>
              </a:rPr>
              <a:t>Face-negotiation theory)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71500" y="1714500"/>
            <a:ext cx="8753475" cy="514350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Tx/>
              <a:buNone/>
              <a:defRPr/>
            </a:pPr>
            <a:r>
              <a:rPr kumimoji="0" lang="ru-RU" sz="2600" i="1" dirty="0" smtClean="0">
                <a:latin typeface="Times New Roman" charset="0"/>
                <a:cs typeface="+mn-cs"/>
              </a:rPr>
              <a:t>Стелла </a:t>
            </a:r>
            <a:r>
              <a:rPr kumimoji="0" lang="ru-RU" sz="2600" i="1" dirty="0" err="1">
                <a:latin typeface="Times New Roman" charset="0"/>
                <a:cs typeface="+mn-cs"/>
              </a:rPr>
              <a:t>Тинг-Туми</a:t>
            </a:r>
            <a:r>
              <a:rPr kumimoji="0" lang="ru-RU" sz="2600" i="1" dirty="0">
                <a:latin typeface="Times New Roman" charset="0"/>
                <a:cs typeface="+mn-cs"/>
              </a:rPr>
              <a:t> </a:t>
            </a:r>
            <a:r>
              <a:rPr kumimoji="0" lang="ru-RU" sz="2600" i="1" dirty="0" smtClean="0">
                <a:latin typeface="Times New Roman" charset="0"/>
                <a:cs typeface="+mn-cs"/>
              </a:rPr>
              <a:t>(1986-2005)</a:t>
            </a:r>
            <a:endParaRPr kumimoji="0" lang="ru-RU" sz="2600" i="1" dirty="0">
              <a:latin typeface="Times New Roman" charset="0"/>
              <a:cs typeface="+mn-cs"/>
            </a:endParaRPr>
          </a:p>
          <a:p>
            <a:pPr eaLnBrk="1" hangingPunct="1">
              <a:buFont typeface="Wingdings" charset="0"/>
              <a:buChar char="v"/>
              <a:defRPr/>
            </a:pPr>
            <a:r>
              <a:rPr kumimoji="0" lang="ru-RU" sz="2200" b="1" dirty="0" smtClean="0"/>
              <a:t>Культурная идентичность </a:t>
            </a:r>
            <a:r>
              <a:rPr kumimoji="0" lang="ru-RU" sz="2200" dirty="0" smtClean="0"/>
              <a:t>рассматривается  </a:t>
            </a:r>
          </a:p>
          <a:p>
            <a:pPr marL="0" indent="0" eaLnBrk="1" hangingPunct="1">
              <a:buFontTx/>
              <a:buNone/>
              <a:defRPr/>
            </a:pPr>
            <a:r>
              <a:rPr kumimoji="0" lang="ru-RU" sz="2200" dirty="0"/>
              <a:t>ч</a:t>
            </a:r>
            <a:r>
              <a:rPr kumimoji="0" lang="ru-RU" sz="2200" dirty="0" smtClean="0"/>
              <a:t>ерез </a:t>
            </a:r>
            <a:r>
              <a:rPr kumimoji="0" lang="ru-RU" sz="2200" dirty="0"/>
              <a:t>эмоциональные значения, которые </a:t>
            </a:r>
            <a:endParaRPr kumimoji="0" lang="ru-RU" sz="2200" dirty="0" smtClean="0"/>
          </a:p>
          <a:p>
            <a:pPr marL="0" indent="0" eaLnBrk="1" hangingPunct="1">
              <a:buFontTx/>
              <a:buNone/>
              <a:defRPr/>
            </a:pPr>
            <a:r>
              <a:rPr kumimoji="0" lang="ru-RU" sz="2200" dirty="0"/>
              <a:t>и</a:t>
            </a:r>
            <a:r>
              <a:rPr kumimoji="0" lang="ru-RU" sz="2200" dirty="0" smtClean="0"/>
              <a:t>ндивиды соотносят </a:t>
            </a:r>
            <a:r>
              <a:rPr kumimoji="0" lang="ru-RU" sz="2200" dirty="0"/>
              <a:t>с чувством </a:t>
            </a:r>
            <a:endParaRPr kumimoji="0" lang="ru-RU" sz="2200" dirty="0" smtClean="0"/>
          </a:p>
          <a:p>
            <a:pPr marL="0" indent="0" eaLnBrk="1" hangingPunct="1">
              <a:buFontTx/>
              <a:buNone/>
              <a:defRPr/>
            </a:pPr>
            <a:r>
              <a:rPr kumimoji="0" lang="ru-RU" sz="2200" dirty="0" smtClean="0"/>
              <a:t>принадлежности </a:t>
            </a:r>
            <a:r>
              <a:rPr kumimoji="0" lang="ru-RU" sz="2200" dirty="0"/>
              <a:t>или </a:t>
            </a:r>
            <a:r>
              <a:rPr kumimoji="0" lang="ru-RU" sz="2200" dirty="0" smtClean="0"/>
              <a:t>членства </a:t>
            </a:r>
            <a:r>
              <a:rPr kumimoji="0" lang="ru-RU" sz="2200" dirty="0"/>
              <a:t>в более широкой </a:t>
            </a:r>
            <a:endParaRPr kumimoji="0" lang="ru-RU" sz="2200" dirty="0" smtClean="0"/>
          </a:p>
          <a:p>
            <a:pPr marL="0" indent="0" eaLnBrk="1" hangingPunct="1">
              <a:buFontTx/>
              <a:buNone/>
              <a:defRPr/>
            </a:pPr>
            <a:r>
              <a:rPr kumimoji="0" lang="ru-RU" sz="2200" dirty="0" smtClean="0"/>
              <a:t>национальной культуре</a:t>
            </a:r>
            <a:r>
              <a:rPr kumimoji="0" lang="ru-RU" sz="2200" dirty="0"/>
              <a:t>. </a:t>
            </a:r>
            <a:endParaRPr kumimoji="0" lang="ru-RU" sz="2200" dirty="0" smtClean="0"/>
          </a:p>
          <a:p>
            <a:pPr eaLnBrk="1" hangingPunct="1">
              <a:buFont typeface="Wingdings" charset="0"/>
              <a:buChar char="v"/>
              <a:defRPr/>
            </a:pPr>
            <a:r>
              <a:rPr kumimoji="0" lang="ru-RU" sz="2200" b="1" dirty="0" smtClean="0">
                <a:latin typeface="Times New Roman" charset="0"/>
              </a:rPr>
              <a:t>Этническая идентичность </a:t>
            </a:r>
            <a:r>
              <a:rPr kumimoji="0" lang="ru-RU" sz="2200" dirty="0" smtClean="0">
                <a:latin typeface="Times New Roman" charset="0"/>
              </a:rPr>
              <a:t>– субъективная</a:t>
            </a:r>
          </a:p>
          <a:p>
            <a:pPr marL="0" indent="0" eaLnBrk="1" hangingPunct="1">
              <a:buNone/>
              <a:defRPr/>
            </a:pPr>
            <a:r>
              <a:rPr kumimoji="0" lang="ru-RU" sz="2200" dirty="0" smtClean="0">
                <a:latin typeface="Times New Roman" charset="0"/>
              </a:rPr>
              <a:t> преданность и лояльность к группе (большой или малой, социально доминантной или второстепенной), в которой присутствуют потомственные связи</a:t>
            </a:r>
          </a:p>
          <a:p>
            <a:pPr>
              <a:buFont typeface="Wingdings" charset="0"/>
              <a:buChar char="v"/>
              <a:defRPr/>
            </a:pPr>
            <a:r>
              <a:rPr lang="ru-RU" sz="2200" dirty="0"/>
              <a:t>обе стороны, вступающие во взаимодействие, должны обеспечить эффективность "</a:t>
            </a:r>
            <a:r>
              <a:rPr lang="ru-RU" sz="2200" b="1" dirty="0"/>
              <a:t>переговоров об идентичности</a:t>
            </a:r>
            <a:r>
              <a:rPr lang="ru-RU" sz="2200" dirty="0"/>
              <a:t>", хотя усилия, предпринятые даже одной из сторон, могут способствовать успеху коммуникации </a:t>
            </a:r>
          </a:p>
          <a:p>
            <a:pPr eaLnBrk="1" hangingPunct="1">
              <a:buFont typeface="Wingdings" charset="0"/>
              <a:buChar char="v"/>
              <a:defRPr/>
            </a:pPr>
            <a:endParaRPr kumimoji="0" lang="ru-RU" sz="2600" dirty="0">
              <a:latin typeface="Times New Roman" charset="0"/>
              <a:cs typeface="+mn-cs"/>
            </a:endParaRPr>
          </a:p>
          <a:p>
            <a:pPr eaLnBrk="1" hangingPunct="1">
              <a:buFont typeface="Wingdings" charset="0"/>
              <a:buChar char="v"/>
              <a:defRPr/>
            </a:pPr>
            <a:endParaRPr kumimoji="0" lang="ru-RU" sz="2600" dirty="0">
              <a:latin typeface="Times New Roman" charset="0"/>
              <a:cs typeface="+mn-cs"/>
            </a:endParaRPr>
          </a:p>
        </p:txBody>
      </p:sp>
      <p:sp>
        <p:nvSpPr>
          <p:cNvPr id="19459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pic>
        <p:nvPicPr>
          <p:cNvPr id="19460" name="Picture 5" descr="C:\Users\User\Desktop\МКК картинки\Тинг-Тум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773238"/>
            <a:ext cx="1697038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1045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400" b="1" i="1">
                <a:solidFill>
                  <a:srgbClr val="000000"/>
                </a:solidFill>
                <a:latin typeface="Times New Roman" charset="0"/>
              </a:rPr>
              <a:t>Теория  соглашения об идентичности</a:t>
            </a:r>
            <a:br>
              <a:rPr kumimoji="0" lang="ru-RU" sz="34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34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ru-RU" sz="3600" i="1">
                <a:latin typeface="Times New Roman" charset="0"/>
              </a:rPr>
              <a:t>Face-negotiation theory)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22530" name="Содержимое 2"/>
          <p:cNvSpPr>
            <a:spLocks noGrp="1"/>
          </p:cNvSpPr>
          <p:nvPr>
            <p:ph idx="1"/>
          </p:nvPr>
        </p:nvSpPr>
        <p:spPr>
          <a:xfrm>
            <a:off x="714375" y="1714500"/>
            <a:ext cx="8715375" cy="5143500"/>
          </a:xfrm>
        </p:spPr>
        <p:txBody>
          <a:bodyPr/>
          <a:lstStyle/>
          <a:p>
            <a:pPr eaLnBrk="1" hangingPunct="1">
              <a:buFont typeface="Wingdings" charset="0"/>
              <a:buChar char="v"/>
            </a:pPr>
            <a:r>
              <a:rPr kumimoji="0" lang="ru-RU" sz="2800" i="1">
                <a:latin typeface="Times New Roman" charset="0"/>
              </a:rPr>
              <a:t>Пять базовых потребностей</a:t>
            </a:r>
            <a:r>
              <a:rPr kumimoji="0" lang="ru-RU" sz="2800">
                <a:latin typeface="Times New Roman" charset="0"/>
              </a:rPr>
              <a:t>: в защищенности, принадлежности, предсказуемости, зависимости и устойчивости.</a:t>
            </a:r>
          </a:p>
          <a:p>
            <a:pPr eaLnBrk="1" hangingPunct="1">
              <a:buFont typeface="Wingdings" charset="0"/>
              <a:buChar char="v"/>
            </a:pPr>
            <a:r>
              <a:rPr kumimoji="0" lang="ru-RU" sz="2800">
                <a:latin typeface="Times New Roman" charset="0"/>
              </a:rPr>
              <a:t>Дихотомия идентичности:</a:t>
            </a:r>
          </a:p>
          <a:p>
            <a:pPr>
              <a:buFontTx/>
              <a:buNone/>
            </a:pPr>
            <a:r>
              <a:rPr kumimoji="0" lang="ru-RU" sz="2800">
                <a:latin typeface="Times New Roman" charset="0"/>
              </a:rPr>
              <a:t>Защищенность    ---------------------       Уязвимость </a:t>
            </a:r>
          </a:p>
          <a:p>
            <a:pPr>
              <a:buFontTx/>
              <a:buNone/>
            </a:pPr>
            <a:r>
              <a:rPr kumimoji="0" lang="ru-RU" sz="2800">
                <a:latin typeface="Times New Roman" charset="0"/>
              </a:rPr>
              <a:t>Принадлежность ---------------------  Дифференциация </a:t>
            </a:r>
          </a:p>
          <a:p>
            <a:pPr>
              <a:buFontTx/>
              <a:buNone/>
            </a:pPr>
            <a:r>
              <a:rPr kumimoji="0" lang="ru-RU" sz="2800">
                <a:latin typeface="Times New Roman" charset="0"/>
              </a:rPr>
              <a:t>Предсказуемость --------------------- Непредсказуемость </a:t>
            </a:r>
          </a:p>
          <a:p>
            <a:pPr>
              <a:buFontTx/>
              <a:buNone/>
            </a:pPr>
            <a:r>
              <a:rPr kumimoji="0" lang="ru-RU" sz="2800">
                <a:latin typeface="Times New Roman" charset="0"/>
              </a:rPr>
              <a:t>  Зависимость       ---------------------        Автономия</a:t>
            </a:r>
          </a:p>
          <a:p>
            <a:pPr>
              <a:buFontTx/>
              <a:buNone/>
            </a:pPr>
            <a:r>
              <a:rPr kumimoji="0" lang="ru-RU" sz="2800">
                <a:latin typeface="Times New Roman" charset="0"/>
              </a:rPr>
              <a:t> Устойчивость     ----------------------      Изменчивость</a:t>
            </a:r>
          </a:p>
          <a:p>
            <a:pPr eaLnBrk="1" hangingPunct="1">
              <a:buFontTx/>
              <a:buNone/>
            </a:pPr>
            <a:endParaRPr kumimoji="0" lang="ru-RU" sz="2800">
              <a:latin typeface="Times New Roman" charset="0"/>
            </a:endParaRPr>
          </a:p>
          <a:p>
            <a:pPr eaLnBrk="1" hangingPunct="1">
              <a:buFontTx/>
              <a:buNone/>
            </a:pPr>
            <a:endParaRPr kumimoji="0" lang="ru-RU" sz="2800">
              <a:latin typeface="Times New Roman" charset="0"/>
            </a:endParaRPr>
          </a:p>
        </p:txBody>
      </p:sp>
      <p:sp>
        <p:nvSpPr>
          <p:cNvPr id="22531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448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3200" b="1" i="1">
                <a:solidFill>
                  <a:srgbClr val="000000"/>
                </a:solidFill>
                <a:latin typeface="Times New Roman" charset="0"/>
              </a:rPr>
              <a:t>Теория  соглашения об идентичности</a:t>
            </a:r>
            <a:br>
              <a:rPr kumimoji="0" lang="ru-RU" sz="32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32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ru-RU" sz="3200" i="1">
                <a:latin typeface="Times New Roman" charset="0"/>
              </a:rPr>
              <a:t>Face-negotiation theory)</a:t>
            </a:r>
            <a:endParaRPr kumimoji="0" lang="ru-RU" sz="3200">
              <a:latin typeface="Times New Roman" charset="0"/>
            </a:endParaRPr>
          </a:p>
        </p:txBody>
      </p:sp>
      <p:sp>
        <p:nvSpPr>
          <p:cNvPr id="23554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0" lang="ru-RU">
                <a:latin typeface="Times New Roman" charset="0"/>
              </a:rPr>
              <a:t>Эффективная межкультурная коммуникация:</a:t>
            </a:r>
          </a:p>
          <a:p>
            <a:r>
              <a:rPr kumimoji="0" lang="ru-RU" sz="2400">
                <a:latin typeface="Times New Roman" charset="0"/>
              </a:rPr>
              <a:t>способность использовать разнообразные аспекты идентичности и стратегии ее поддержания (внимание, выслушивание, диалог, подтверждение, включенное поведение)</a:t>
            </a:r>
          </a:p>
          <a:p>
            <a:r>
              <a:rPr kumimoji="0" lang="ru-RU" sz="2400">
                <a:latin typeface="Times New Roman" charset="0"/>
              </a:rPr>
              <a:t>выстраивать оптимальные значения идентичности</a:t>
            </a:r>
          </a:p>
          <a:p>
            <a:r>
              <a:rPr kumimoji="0" lang="ru-RU" sz="2400">
                <a:latin typeface="Times New Roman" charset="0"/>
              </a:rPr>
              <a:t> управлять дихотомиями идентичности</a:t>
            </a:r>
          </a:p>
          <a:p>
            <a:r>
              <a:rPr kumimoji="0" lang="ru-RU" sz="2400">
                <a:latin typeface="Times New Roman" charset="0"/>
              </a:rPr>
              <a:t>двустороннее управление идентичностью</a:t>
            </a:r>
          </a:p>
          <a:p>
            <a:r>
              <a:rPr kumimoji="0" lang="ru-RU" sz="2400">
                <a:latin typeface="Times New Roman" charset="0"/>
              </a:rPr>
              <a:t>изменение идентичности в процессе межкультурного взаимодействия</a:t>
            </a:r>
          </a:p>
        </p:txBody>
      </p:sp>
    </p:spTree>
    <p:extLst>
      <p:ext uri="{BB962C8B-B14F-4D97-AF65-F5344CB8AC3E}">
        <p14:creationId xmlns:p14="http://schemas.microsoft.com/office/powerpoint/2010/main" val="414772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1066800" y="214313"/>
            <a:ext cx="7772400" cy="1309687"/>
          </a:xfrm>
        </p:spPr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400" b="1" i="1">
                <a:latin typeface="Times New Roman" charset="0"/>
              </a:rPr>
              <a:t/>
            </a:r>
            <a:br>
              <a:rPr kumimoji="0" lang="ru-RU" sz="3400" b="1" i="1">
                <a:latin typeface="Times New Roman" charset="0"/>
              </a:rPr>
            </a:br>
            <a:r>
              <a:rPr kumimoji="0" lang="ru-RU" sz="3400" b="1" i="1">
                <a:latin typeface="Times New Roman" charset="0"/>
              </a:rPr>
              <a:t>Теория управления идентичностью</a:t>
            </a:r>
            <a:r>
              <a:rPr kumimoji="0" lang="ru-RU" sz="34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34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34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en-CA" sz="3600" i="1">
                <a:latin typeface="Times New Roman" charset="0"/>
              </a:rPr>
              <a:t>Identity Management Theory</a:t>
            </a:r>
            <a:r>
              <a:rPr kumimoji="0" lang="ru-RU" sz="3600" i="1">
                <a:latin typeface="Times New Roman" charset="0"/>
              </a:rPr>
              <a:t>)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571500" y="1714500"/>
            <a:ext cx="8858250" cy="5143500"/>
          </a:xfrm>
        </p:spPr>
        <p:txBody>
          <a:bodyPr/>
          <a:lstStyle/>
          <a:p>
            <a:pPr algn="ctr" eaLnBrk="1" hangingPunct="1">
              <a:buFont typeface="Wingdings" charset="0"/>
              <a:buChar char="v"/>
              <a:defRPr/>
            </a:pPr>
            <a:r>
              <a:rPr kumimoji="0" lang="ru-RU" sz="2800" dirty="0">
                <a:latin typeface="Times New Roman" charset="0"/>
              </a:rPr>
              <a:t> Авторы – </a:t>
            </a:r>
          </a:p>
          <a:p>
            <a:pPr eaLnBrk="1" hangingPunct="1">
              <a:buFontTx/>
              <a:buNone/>
              <a:defRPr/>
            </a:pPr>
            <a:r>
              <a:rPr kumimoji="0" lang="ru-RU" sz="2800" i="1" dirty="0">
                <a:latin typeface="Times New Roman" charset="0"/>
              </a:rPr>
              <a:t>                      Уильям </a:t>
            </a:r>
            <a:r>
              <a:rPr kumimoji="0" lang="ru-RU" sz="2800" i="1" dirty="0" err="1">
                <a:latin typeface="Times New Roman" charset="0"/>
              </a:rPr>
              <a:t>Капач</a:t>
            </a:r>
            <a:r>
              <a:rPr kumimoji="0" lang="ru-RU" sz="2800" i="1" dirty="0">
                <a:latin typeface="Times New Roman" charset="0"/>
              </a:rPr>
              <a:t> и </a:t>
            </a:r>
            <a:r>
              <a:rPr kumimoji="0" lang="ru-RU" sz="2800" i="1" dirty="0" err="1">
                <a:latin typeface="Times New Roman" charset="0"/>
              </a:rPr>
              <a:t>Тод</a:t>
            </a:r>
            <a:r>
              <a:rPr kumimoji="0" lang="ru-RU" sz="2800" i="1" dirty="0">
                <a:latin typeface="Times New Roman" charset="0"/>
              </a:rPr>
              <a:t> </a:t>
            </a:r>
            <a:r>
              <a:rPr kumimoji="0" lang="ru-RU" sz="2800" i="1" dirty="0" err="1" smtClean="0">
                <a:latin typeface="Times New Roman" charset="0"/>
              </a:rPr>
              <a:t>Имахори</a:t>
            </a:r>
            <a:endParaRPr kumimoji="0" lang="ru-RU" sz="2800" i="1" dirty="0" smtClean="0">
              <a:latin typeface="Times New Roman" charset="0"/>
            </a:endParaRPr>
          </a:p>
          <a:p>
            <a:pPr eaLnBrk="1" hangingPunct="1">
              <a:buFontTx/>
              <a:buNone/>
              <a:defRPr/>
            </a:pPr>
            <a:r>
              <a:rPr kumimoji="0" lang="ru-RU" sz="2800" i="1" dirty="0">
                <a:latin typeface="Times New Roman" charset="0"/>
              </a:rPr>
              <a:t> </a:t>
            </a:r>
            <a:r>
              <a:rPr kumimoji="0" lang="ru-RU" sz="2800" i="1" dirty="0" smtClean="0">
                <a:latin typeface="Times New Roman" charset="0"/>
              </a:rPr>
              <a:t>                                 (1993-2005) </a:t>
            </a:r>
            <a:endParaRPr kumimoji="0" lang="ru-RU" sz="2800" i="1" dirty="0">
              <a:latin typeface="Times New Roman" charset="0"/>
            </a:endParaRPr>
          </a:p>
          <a:p>
            <a:pPr marL="0" indent="0" eaLnBrk="1" hangingPunct="1">
              <a:buFontTx/>
              <a:buNone/>
              <a:defRPr/>
            </a:pPr>
            <a:endParaRPr kumimoji="0" lang="ru-RU" sz="2400" i="1" dirty="0">
              <a:latin typeface="Times New Roman" charset="0"/>
            </a:endParaRPr>
          </a:p>
          <a:p>
            <a:pPr eaLnBrk="1" hangingPunct="1">
              <a:buFont typeface="Wingdings" charset="0"/>
              <a:buChar char="v"/>
              <a:defRPr/>
            </a:pPr>
            <a:r>
              <a:rPr kumimoji="0" lang="ru-RU" sz="2000" i="1" dirty="0">
                <a:latin typeface="Times New Roman" charset="0"/>
              </a:rPr>
              <a:t>Идентичность</a:t>
            </a:r>
            <a:r>
              <a:rPr kumimoji="0" lang="ru-RU" sz="2000" dirty="0">
                <a:latin typeface="Times New Roman" charset="0"/>
              </a:rPr>
              <a:t> – предопределенный конкретным обществом образ жизни, на основе которого индивид приобретает  опыт, влияющий на поведение и мотивирующий его поступки </a:t>
            </a:r>
          </a:p>
          <a:p>
            <a:pPr eaLnBrk="1" hangingPunct="1">
              <a:buFont typeface="Wingdings" charset="0"/>
              <a:buChar char="v"/>
              <a:defRPr/>
            </a:pPr>
            <a:r>
              <a:rPr kumimoji="0" lang="ru-RU" sz="2000" dirty="0">
                <a:latin typeface="Times New Roman" charset="0"/>
              </a:rPr>
              <a:t>Три этапа развития межкультурной компетентности:</a:t>
            </a:r>
          </a:p>
          <a:p>
            <a:pPr eaLnBrk="1" hangingPunct="1">
              <a:buFont typeface="Times New Roman" charset="0"/>
              <a:buAutoNum type="arabicParenR"/>
              <a:defRPr/>
            </a:pPr>
            <a:r>
              <a:rPr kumimoji="0" lang="ru-RU" sz="2000" dirty="0">
                <a:latin typeface="Times New Roman" charset="0"/>
              </a:rPr>
              <a:t>Поиск сходных компонентов идентичности.</a:t>
            </a:r>
          </a:p>
          <a:p>
            <a:pPr eaLnBrk="1" hangingPunct="1">
              <a:buFont typeface="Times New Roman" charset="0"/>
              <a:buAutoNum type="arabicParenR"/>
              <a:defRPr/>
            </a:pPr>
            <a:r>
              <a:rPr kumimoji="0" lang="ru-RU" sz="2000" dirty="0">
                <a:latin typeface="Times New Roman" charset="0"/>
              </a:rPr>
              <a:t>Частичное смешение идентичностей (конвергентная идентичность).</a:t>
            </a:r>
          </a:p>
          <a:p>
            <a:pPr eaLnBrk="1" hangingPunct="1">
              <a:buFont typeface="Times New Roman" charset="0"/>
              <a:buAutoNum type="arabicParenR"/>
              <a:defRPr/>
            </a:pPr>
            <a:r>
              <a:rPr kumimoji="0" lang="ru-RU" sz="2000" dirty="0">
                <a:latin typeface="Times New Roman" charset="0"/>
              </a:rPr>
              <a:t>Формирование «переустанавливаемых» идентичностей.</a:t>
            </a:r>
          </a:p>
        </p:txBody>
      </p:sp>
      <p:sp>
        <p:nvSpPr>
          <p:cNvPr id="24579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pic>
        <p:nvPicPr>
          <p:cNvPr id="2458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3" y="1681163"/>
            <a:ext cx="19050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1681163"/>
            <a:ext cx="1924050" cy="197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84105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1071563" y="357188"/>
            <a:ext cx="7772400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400" b="1" i="1">
                <a:latin typeface="Times New Roman" charset="0"/>
              </a:rPr>
              <a:t>Теория культурной идентичности</a:t>
            </a:r>
            <a:r>
              <a:rPr kumimoji="0" lang="ru-RU" sz="34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34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34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en-CA" sz="3600" i="1">
                <a:latin typeface="Times New Roman" charset="0"/>
              </a:rPr>
              <a:t>Cultural Identity Theory</a:t>
            </a:r>
            <a:r>
              <a:rPr kumimoji="0" lang="ru-RU" sz="3600" i="1">
                <a:latin typeface="Times New Roman" charset="0"/>
              </a:rPr>
              <a:t>)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25602" name="Содержимое 2"/>
          <p:cNvSpPr>
            <a:spLocks noGrp="1"/>
          </p:cNvSpPr>
          <p:nvPr>
            <p:ph idx="1"/>
          </p:nvPr>
        </p:nvSpPr>
        <p:spPr>
          <a:xfrm>
            <a:off x="755650" y="1741488"/>
            <a:ext cx="8674100" cy="5143500"/>
          </a:xfrm>
        </p:spPr>
        <p:txBody>
          <a:bodyPr/>
          <a:lstStyle/>
          <a:p>
            <a:pPr eaLnBrk="1" hangingPunct="1">
              <a:buFont typeface="Wingdings" charset="0"/>
              <a:buChar char="v"/>
            </a:pPr>
            <a:r>
              <a:rPr kumimoji="0" lang="ru-RU" sz="2800" b="1" i="1">
                <a:latin typeface="Times New Roman" charset="0"/>
              </a:rPr>
              <a:t>Мэри Джейн Колиер (1988-2005)</a:t>
            </a:r>
          </a:p>
          <a:p>
            <a:pPr eaLnBrk="1" hangingPunct="1">
              <a:buFont typeface="Wingdings" charset="0"/>
              <a:buChar char="v"/>
            </a:pPr>
            <a:r>
              <a:rPr kumimoji="0" lang="ru-RU" sz="2800" i="1">
                <a:latin typeface="Times New Roman" charset="0"/>
              </a:rPr>
              <a:t>Общекультурная теория </a:t>
            </a:r>
          </a:p>
          <a:p>
            <a:pPr eaLnBrk="1" hangingPunct="1">
              <a:buFontTx/>
              <a:buNone/>
            </a:pPr>
            <a:r>
              <a:rPr kumimoji="0" lang="ru-RU" sz="2800" i="1">
                <a:latin typeface="Times New Roman" charset="0"/>
              </a:rPr>
              <a:t> коммуникативной компетентности </a:t>
            </a:r>
            <a:r>
              <a:rPr kumimoji="0" lang="ru-RU" sz="2800">
                <a:latin typeface="Times New Roman" charset="0"/>
              </a:rPr>
              <a:t>– </a:t>
            </a:r>
          </a:p>
          <a:p>
            <a:pPr eaLnBrk="1" hangingPunct="1">
              <a:buFontTx/>
              <a:buNone/>
            </a:pPr>
            <a:r>
              <a:rPr kumimoji="0" lang="ru-RU" sz="2800">
                <a:latin typeface="Times New Roman" charset="0"/>
              </a:rPr>
              <a:t>обоюдный путь осознания, постижения и </a:t>
            </a:r>
          </a:p>
          <a:p>
            <a:pPr eaLnBrk="1" hangingPunct="1">
              <a:buFontTx/>
              <a:buNone/>
            </a:pPr>
            <a:r>
              <a:rPr kumimoji="0" lang="ru-RU" sz="2800">
                <a:latin typeface="Times New Roman" charset="0"/>
              </a:rPr>
              <a:t>признания вступающими во</a:t>
            </a:r>
          </a:p>
          <a:p>
            <a:pPr eaLnBrk="1" hangingPunct="1">
              <a:buFontTx/>
              <a:buNone/>
            </a:pPr>
            <a:r>
              <a:rPr kumimoji="0" lang="ru-RU" sz="2800">
                <a:latin typeface="Times New Roman" charset="0"/>
              </a:rPr>
              <a:t>взаимодействие индивидами культурных идентичностей друг друга. </a:t>
            </a:r>
          </a:p>
          <a:p>
            <a:pPr eaLnBrk="1" hangingPunct="1">
              <a:buFont typeface="Wingdings" charset="0"/>
              <a:buChar char="v"/>
            </a:pPr>
            <a:r>
              <a:rPr kumimoji="0" lang="ru-RU" sz="2800">
                <a:latin typeface="Times New Roman" charset="0"/>
              </a:rPr>
              <a:t>Теория включает 6 положений, 5 аксиом и одну теорему.</a:t>
            </a:r>
          </a:p>
          <a:p>
            <a:pPr eaLnBrk="1" hangingPunct="1">
              <a:buFont typeface="Wingdings" charset="0"/>
              <a:buChar char="v"/>
            </a:pPr>
            <a:endParaRPr kumimoji="0" lang="ru-RU" sz="2800">
              <a:latin typeface="Times New Roman" charset="0"/>
            </a:endParaRPr>
          </a:p>
        </p:txBody>
      </p:sp>
      <p:sp>
        <p:nvSpPr>
          <p:cNvPr id="25603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pic>
        <p:nvPicPr>
          <p:cNvPr id="2560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1747838"/>
            <a:ext cx="182880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1014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>
          <a:xfrm>
            <a:off x="1357313" y="0"/>
            <a:ext cx="7143750" cy="1500188"/>
          </a:xfrm>
        </p:spPr>
        <p:txBody>
          <a:bodyPr/>
          <a:lstStyle/>
          <a:p>
            <a:pPr algn="ctr" eaLnBrk="1" hangingPunct="1"/>
            <a:r>
              <a:rPr kumimoji="0" lang="ru-RU" sz="4800">
                <a:latin typeface="Times New Roman" charset="0"/>
              </a:rPr>
              <a:t>Теории адаптации</a:t>
            </a:r>
          </a:p>
        </p:txBody>
      </p:sp>
      <p:sp>
        <p:nvSpPr>
          <p:cNvPr id="28674" name="Текст 3"/>
          <p:cNvSpPr>
            <a:spLocks noGrp="1"/>
          </p:cNvSpPr>
          <p:nvPr>
            <p:ph type="body" sz="half" idx="2"/>
          </p:nvPr>
        </p:nvSpPr>
        <p:spPr>
          <a:xfrm>
            <a:off x="755650" y="1773238"/>
            <a:ext cx="8280400" cy="4513262"/>
          </a:xfrm>
        </p:spPr>
        <p:txBody>
          <a:bodyPr>
            <a:normAutofit fontScale="92500" lnSpcReduction="20000"/>
          </a:bodyPr>
          <a:lstStyle/>
          <a:p>
            <a:pPr algn="just" eaLnBrk="1" hangingPunct="1">
              <a:buFont typeface="Wingdings" charset="0"/>
              <a:buChar char="v"/>
            </a:pPr>
            <a:endParaRPr kumimoji="0" lang="ru-RU" sz="3400" b="1" i="1" dirty="0">
              <a:latin typeface="Times New Roman" charset="0"/>
            </a:endParaRPr>
          </a:p>
          <a:p>
            <a:pPr eaLnBrk="1" hangingPunct="1">
              <a:buFont typeface="Wingdings" charset="0"/>
              <a:buChar char="v"/>
            </a:pPr>
            <a:r>
              <a:rPr kumimoji="0" lang="ru-RU" sz="3600" b="1" i="1" dirty="0">
                <a:latin typeface="Times New Roman" charset="0"/>
              </a:rPr>
              <a:t>Интегративная теория коммуникации и кросс-культурной адаптации </a:t>
            </a:r>
            <a:r>
              <a:rPr kumimoji="0" lang="ru-RU" sz="3600" b="1" i="1" dirty="0" smtClean="0">
                <a:latin typeface="Times New Roman" charset="0"/>
              </a:rPr>
              <a:t>(</a:t>
            </a:r>
            <a:r>
              <a:rPr kumimoji="0" lang="ru-RU" sz="3600" b="1" i="1" dirty="0" err="1" smtClean="0">
                <a:latin typeface="Times New Roman" charset="0"/>
              </a:rPr>
              <a:t>Йонг</a:t>
            </a:r>
            <a:r>
              <a:rPr kumimoji="0" lang="ru-RU" sz="3600" b="1" i="1" dirty="0" smtClean="0">
                <a:latin typeface="Times New Roman" charset="0"/>
              </a:rPr>
              <a:t> Ким)</a:t>
            </a:r>
            <a:endParaRPr kumimoji="0" lang="ru-RU" sz="3600" b="1" i="1" dirty="0">
              <a:latin typeface="Times New Roman" charset="0"/>
            </a:endParaRPr>
          </a:p>
          <a:p>
            <a:pPr algn="just" eaLnBrk="1" hangingPunct="1">
              <a:buFont typeface="Wingdings" charset="0"/>
              <a:buChar char="v"/>
            </a:pPr>
            <a:r>
              <a:rPr kumimoji="0" lang="ru-RU" sz="3400" b="1" i="1" dirty="0">
                <a:latin typeface="Times New Roman" charset="0"/>
              </a:rPr>
              <a:t>Теория </a:t>
            </a:r>
            <a:r>
              <a:rPr kumimoji="0" lang="ru-RU" sz="3600" b="1" i="1" dirty="0">
                <a:latin typeface="Times New Roman" charset="0"/>
              </a:rPr>
              <a:t>культурного научения</a:t>
            </a:r>
            <a:r>
              <a:rPr kumimoji="0" lang="ru-RU" sz="3600" dirty="0">
                <a:latin typeface="Times New Roman" charset="0"/>
              </a:rPr>
              <a:t> </a:t>
            </a:r>
            <a:r>
              <a:rPr kumimoji="0" lang="ru-RU" sz="3600" b="1" i="1" dirty="0" smtClean="0">
                <a:latin typeface="Times New Roman" charset="0"/>
              </a:rPr>
              <a:t>(</a:t>
            </a:r>
            <a:r>
              <a:rPr kumimoji="0" lang="ru-RU" sz="3600" b="1" i="1" dirty="0" err="1" smtClean="0">
                <a:latin typeface="Times New Roman" charset="0"/>
              </a:rPr>
              <a:t>К.Ворд</a:t>
            </a:r>
            <a:r>
              <a:rPr kumimoji="0" lang="ru-RU" sz="3600" b="1" i="1" dirty="0" smtClean="0">
                <a:latin typeface="Times New Roman" charset="0"/>
              </a:rPr>
              <a:t>)</a:t>
            </a:r>
            <a:endParaRPr kumimoji="0" lang="ru-RU" sz="3400" b="1" i="1" dirty="0">
              <a:latin typeface="Times New Roman" charset="0"/>
            </a:endParaRPr>
          </a:p>
          <a:p>
            <a:pPr algn="just">
              <a:buFont typeface="Wingdings" charset="0"/>
              <a:buChar char="v"/>
            </a:pPr>
            <a:r>
              <a:rPr kumimoji="0" lang="ru-RU" sz="3400" b="1" i="1" dirty="0">
                <a:latin typeface="Times New Roman" charset="0"/>
              </a:rPr>
              <a:t>Теория </a:t>
            </a:r>
            <a:r>
              <a:rPr kumimoji="0" lang="ru-RU" sz="3400" b="1" i="1" dirty="0" smtClean="0">
                <a:latin typeface="Times New Roman" charset="0"/>
              </a:rPr>
              <a:t>коммуникации (</a:t>
            </a:r>
            <a:r>
              <a:rPr kumimoji="0" lang="ru-RU" sz="3600" b="1" i="1" dirty="0" smtClean="0">
                <a:latin typeface="Times New Roman" charset="0"/>
              </a:rPr>
              <a:t>М. </a:t>
            </a:r>
            <a:r>
              <a:rPr kumimoji="0" lang="ru-RU" sz="3600" b="1" i="1" dirty="0" err="1" smtClean="0">
                <a:latin typeface="Times New Roman" charset="0"/>
              </a:rPr>
              <a:t>МакГуайр</a:t>
            </a:r>
            <a:r>
              <a:rPr kumimoji="0" lang="ru-RU" sz="3600" b="1" i="1" dirty="0" smtClean="0">
                <a:latin typeface="Times New Roman" charset="0"/>
              </a:rPr>
              <a:t> и С. </a:t>
            </a:r>
            <a:r>
              <a:rPr kumimoji="0" lang="ru-RU" sz="3600" b="1" i="1" dirty="0" err="1" smtClean="0">
                <a:latin typeface="Times New Roman" charset="0"/>
              </a:rPr>
              <a:t>МакДермот</a:t>
            </a:r>
            <a:r>
              <a:rPr kumimoji="0" lang="ru-RU" sz="3600" i="1" dirty="0" smtClean="0">
                <a:latin typeface="Times New Roman" charset="0"/>
              </a:rPr>
              <a:t>)</a:t>
            </a:r>
          </a:p>
          <a:p>
            <a:pPr algn="just" eaLnBrk="1" hangingPunct="1">
              <a:buFont typeface="Wingdings" charset="0"/>
              <a:buChar char="v"/>
            </a:pPr>
            <a:endParaRPr kumimoji="0" lang="ru-RU" sz="3400" dirty="0">
              <a:latin typeface="Times New Roman" charset="0"/>
            </a:endParaRPr>
          </a:p>
          <a:p>
            <a:pPr eaLnBrk="1" hangingPunct="1"/>
            <a:endParaRPr kumimoji="0" lang="ru-RU" sz="2000" dirty="0">
              <a:latin typeface="Times New Roman" charset="0"/>
            </a:endParaRPr>
          </a:p>
          <a:p>
            <a:pPr eaLnBrk="1" hangingPunct="1"/>
            <a:r>
              <a:rPr kumimoji="0" lang="ru-RU" sz="2000" dirty="0">
                <a:latin typeface="Times New Roman" charset="0"/>
              </a:rPr>
              <a:t>             </a:t>
            </a:r>
          </a:p>
          <a:p>
            <a:pPr eaLnBrk="1" hangingPunct="1"/>
            <a:r>
              <a:rPr kumimoji="0" lang="ru-RU" sz="2000" dirty="0">
                <a:latin typeface="Times New Roman" charset="0"/>
              </a:rPr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3626651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785813" y="0"/>
            <a:ext cx="8358187" cy="1714500"/>
          </a:xfrm>
        </p:spPr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2800" b="1" i="1">
                <a:latin typeface="Times New Roman" charset="0"/>
              </a:rPr>
              <a:t>Интегративная теория коммуникации и кросс-культурной адаптации </a:t>
            </a:r>
            <a:r>
              <a:rPr kumimoji="0" lang="ru-RU" sz="28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28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28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ru-RU" sz="2800" i="1">
                <a:latin typeface="Times New Roman" charset="0"/>
              </a:rPr>
              <a:t>Integrative Theory of Communication and Cross-Cultural Adaptation)</a:t>
            </a:r>
            <a:endParaRPr kumimoji="0" lang="ru-RU" sz="28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23554" name="Содержимое 2"/>
          <p:cNvSpPr>
            <a:spLocks noGrp="1"/>
          </p:cNvSpPr>
          <p:nvPr>
            <p:ph idx="1"/>
          </p:nvPr>
        </p:nvSpPr>
        <p:spPr>
          <a:xfrm>
            <a:off x="684213" y="1643063"/>
            <a:ext cx="8745537" cy="5214937"/>
          </a:xfrm>
        </p:spPr>
        <p:txBody>
          <a:bodyPr/>
          <a:lstStyle/>
          <a:p>
            <a:pPr eaLnBrk="1" hangingPunct="1">
              <a:spcBef>
                <a:spcPts val="100"/>
              </a:spcBef>
              <a:buFont typeface="Wingdings" charset="0"/>
              <a:buChar char="v"/>
              <a:defRPr/>
            </a:pPr>
            <a:endParaRPr kumimoji="0" lang="ru-RU" sz="2400" dirty="0" smtClean="0">
              <a:latin typeface="Times New Roman" charset="0"/>
            </a:endParaRPr>
          </a:p>
          <a:p>
            <a:pPr eaLnBrk="1" hangingPunct="1">
              <a:spcBef>
                <a:spcPts val="100"/>
              </a:spcBef>
              <a:buFont typeface="Wingdings" charset="0"/>
              <a:buChar char="v"/>
              <a:defRPr/>
            </a:pPr>
            <a:r>
              <a:rPr kumimoji="0" lang="ru-RU" sz="2400" dirty="0" smtClean="0">
                <a:latin typeface="Times New Roman" charset="0"/>
              </a:rPr>
              <a:t>Автор </a:t>
            </a:r>
            <a:r>
              <a:rPr kumimoji="0" lang="ru-RU" sz="2400" dirty="0">
                <a:latin typeface="Times New Roman" charset="0"/>
              </a:rPr>
              <a:t>– </a:t>
            </a:r>
            <a:r>
              <a:rPr kumimoji="0" lang="ru-RU" sz="2400" b="1" i="1" dirty="0" err="1">
                <a:latin typeface="Times New Roman" charset="0"/>
              </a:rPr>
              <a:t>Йонг</a:t>
            </a:r>
            <a:r>
              <a:rPr kumimoji="0" lang="ru-RU" sz="2400" b="1" i="1" dirty="0">
                <a:latin typeface="Times New Roman" charset="0"/>
              </a:rPr>
              <a:t> Ким </a:t>
            </a:r>
            <a:r>
              <a:rPr kumimoji="0" lang="ru-RU" sz="2400" b="1" i="1" dirty="0" smtClean="0">
                <a:latin typeface="Times New Roman" charset="0"/>
              </a:rPr>
              <a:t>(1977-2005</a:t>
            </a:r>
            <a:r>
              <a:rPr kumimoji="0" lang="ru-RU" sz="2400" i="1" dirty="0" smtClean="0">
                <a:latin typeface="Times New Roman" charset="0"/>
              </a:rPr>
              <a:t>)</a:t>
            </a:r>
          </a:p>
          <a:p>
            <a:pPr eaLnBrk="1" hangingPunct="1">
              <a:spcBef>
                <a:spcPts val="100"/>
              </a:spcBef>
              <a:buFont typeface="Wingdings" charset="0"/>
              <a:buChar char="v"/>
              <a:defRPr/>
            </a:pPr>
            <a:endParaRPr kumimoji="0" lang="ru-RU" sz="2400" i="1" dirty="0">
              <a:latin typeface="Times New Roman" charset="0"/>
            </a:endParaRPr>
          </a:p>
          <a:p>
            <a:pPr eaLnBrk="1" hangingPunct="1">
              <a:spcBef>
                <a:spcPts val="100"/>
              </a:spcBef>
              <a:buFont typeface="Wingdings" charset="0"/>
              <a:buChar char="v"/>
              <a:defRPr/>
            </a:pPr>
            <a:r>
              <a:rPr kumimoji="0" lang="ru-RU" sz="2400" i="1" dirty="0" smtClean="0">
                <a:latin typeface="Times New Roman" charset="0"/>
              </a:rPr>
              <a:t>Основана на результатах масштабных исследований корейских иммигрантов в США, американцев японского и мексиканского происхождения и беженцев из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  <a:defRPr/>
            </a:pPr>
            <a:r>
              <a:rPr kumimoji="0" lang="ru-RU" sz="2400" i="1" dirty="0">
                <a:latin typeface="Times New Roman" charset="0"/>
              </a:rPr>
              <a:t> </a:t>
            </a:r>
            <a:r>
              <a:rPr kumimoji="0" lang="ru-RU" sz="2400" i="1" dirty="0" smtClean="0">
                <a:latin typeface="Times New Roman" charset="0"/>
              </a:rPr>
              <a:t>   Индокитая</a:t>
            </a:r>
          </a:p>
          <a:p>
            <a:pPr marL="0" indent="0" eaLnBrk="1" hangingPunct="1">
              <a:spcBef>
                <a:spcPts val="100"/>
              </a:spcBef>
              <a:buFontTx/>
              <a:buNone/>
              <a:defRPr/>
            </a:pPr>
            <a:endParaRPr kumimoji="0" lang="ru-RU" sz="2400" i="1" dirty="0">
              <a:latin typeface="Times New Roman" charset="0"/>
            </a:endParaRPr>
          </a:p>
          <a:p>
            <a:pPr marL="0" indent="0" eaLnBrk="1" hangingPunct="1">
              <a:spcBef>
                <a:spcPts val="100"/>
              </a:spcBef>
              <a:buFontTx/>
              <a:buNone/>
              <a:defRPr/>
            </a:pPr>
            <a:r>
              <a:rPr kumimoji="0" lang="ru-RU" sz="2400" i="1" dirty="0" smtClean="0">
                <a:latin typeface="Times New Roman" charset="0"/>
              </a:rPr>
              <a:t>Последняя версия включает три гипотезы, основанных на теории открытых систем, 10 аксиом и 21 теорему</a:t>
            </a:r>
            <a:endParaRPr kumimoji="0" lang="ru-RU" sz="2400" i="1" dirty="0">
              <a:latin typeface="Times New Roman" charset="0"/>
            </a:endParaRPr>
          </a:p>
          <a:p>
            <a:pPr eaLnBrk="1" hangingPunct="1">
              <a:buFont typeface="Wingdings" charset="0"/>
              <a:buChar char="v"/>
              <a:defRPr/>
            </a:pPr>
            <a:endParaRPr kumimoji="0" lang="ru-RU" sz="2800" dirty="0">
              <a:latin typeface="Times New Roman" charset="0"/>
            </a:endParaRPr>
          </a:p>
        </p:txBody>
      </p:sp>
      <p:sp>
        <p:nvSpPr>
          <p:cNvPr id="29699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pic>
        <p:nvPicPr>
          <p:cNvPr id="2970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700213"/>
            <a:ext cx="1893887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9732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785813" y="0"/>
            <a:ext cx="8358187" cy="1714500"/>
          </a:xfrm>
        </p:spPr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2800" b="1" i="1">
                <a:latin typeface="Times New Roman" charset="0"/>
              </a:rPr>
              <a:t>Интегративная теория коммуникации и кросс-культурной адаптации </a:t>
            </a:r>
            <a:r>
              <a:rPr kumimoji="0" lang="ru-RU" sz="28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28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28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ru-RU" sz="2800" i="1">
                <a:latin typeface="Times New Roman" charset="0"/>
              </a:rPr>
              <a:t>Integrative Theory of Communication and Cross-Cultural Adaptation)</a:t>
            </a:r>
            <a:endParaRPr kumimoji="0" lang="ru-RU" sz="28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31746" name="Содержимое 2"/>
          <p:cNvSpPr>
            <a:spLocks noGrp="1"/>
          </p:cNvSpPr>
          <p:nvPr>
            <p:ph idx="1"/>
          </p:nvPr>
        </p:nvSpPr>
        <p:spPr>
          <a:xfrm>
            <a:off x="214313" y="1714500"/>
            <a:ext cx="9072562" cy="5143500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kumimoji="0" lang="ru-RU" sz="2400">
                <a:latin typeface="Times New Roman" charset="0"/>
              </a:rPr>
              <a:t>       </a:t>
            </a:r>
            <a:r>
              <a:rPr kumimoji="0" lang="ru-RU" sz="2400" i="1">
                <a:latin typeface="Times New Roman" charset="0"/>
              </a:rPr>
              <a:t>Пять базовых измерений</a:t>
            </a:r>
            <a:r>
              <a:rPr kumimoji="0" lang="ru-RU" sz="2400">
                <a:latin typeface="Times New Roman" charset="0"/>
              </a:rPr>
              <a:t>, определяющих процесс вхождения                                                             мигранта в новую культуру: </a:t>
            </a:r>
          </a:p>
          <a:p>
            <a:pPr>
              <a:spcBef>
                <a:spcPts val="50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      1) коммуникативная компетентность в принимающей культуре (как часть общей компетентности);</a:t>
            </a:r>
          </a:p>
          <a:p>
            <a:pPr>
              <a:spcBef>
                <a:spcPts val="50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      2) социальная коммуникация с представителями принимающей культуры (социальные и языковые навыки); </a:t>
            </a:r>
          </a:p>
          <a:p>
            <a:pPr>
              <a:spcBef>
                <a:spcPts val="50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      3) социальное взаимодействие с членами собственной диаспоры (участие в жизни землячества, совместных мероприятиях); </a:t>
            </a:r>
          </a:p>
          <a:p>
            <a:pPr>
              <a:spcBef>
                <a:spcPts val="50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      4) мультикультурное окружение, включающее как местных жителей, так и представителей собственной группы; </a:t>
            </a:r>
          </a:p>
          <a:p>
            <a:pPr>
              <a:spcBef>
                <a:spcPts val="50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      5) предрасположенность и установки самого индивида, включающие готовность к изменению, определенные личностные характеристики и открытость новому. </a:t>
            </a:r>
          </a:p>
          <a:p>
            <a:pPr eaLnBrk="1" hangingPunct="1">
              <a:buFontTx/>
              <a:buNone/>
            </a:pPr>
            <a:endParaRPr kumimoji="0" lang="ru-RU" sz="2800">
              <a:latin typeface="Times New Roman" charset="0"/>
            </a:endParaRPr>
          </a:p>
        </p:txBody>
      </p:sp>
      <p:sp>
        <p:nvSpPr>
          <p:cNvPr id="31747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9271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200" b="1" i="1">
                <a:latin typeface="Times New Roman" charset="0"/>
              </a:rPr>
              <a:t>Теория культурного научения</a:t>
            </a:r>
            <a:r>
              <a:rPr kumimoji="0" lang="ru-RU" sz="3200">
                <a:latin typeface="Times New Roman" charset="0"/>
              </a:rPr>
              <a:t> </a:t>
            </a:r>
            <a:r>
              <a:rPr kumimoji="0" lang="ru-RU" sz="34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34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34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en-CA" sz="3600" i="1">
                <a:latin typeface="Times New Roman" charset="0"/>
              </a:rPr>
              <a:t>Culture Learning Theory</a:t>
            </a:r>
            <a:r>
              <a:rPr kumimoji="0" lang="ru-RU" sz="3600" i="1">
                <a:latin typeface="Times New Roman" charset="0"/>
              </a:rPr>
              <a:t>)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32770" name="Содержимое 2"/>
          <p:cNvSpPr>
            <a:spLocks noGrp="1"/>
          </p:cNvSpPr>
          <p:nvPr>
            <p:ph idx="1"/>
          </p:nvPr>
        </p:nvSpPr>
        <p:spPr>
          <a:xfrm>
            <a:off x="642938" y="1714500"/>
            <a:ext cx="8501062" cy="5143500"/>
          </a:xfrm>
        </p:spPr>
        <p:txBody>
          <a:bodyPr/>
          <a:lstStyle/>
          <a:p>
            <a:pPr algn="just" eaLnBrk="1" hangingPunct="1">
              <a:buFont typeface="Wingdings" charset="0"/>
              <a:buChar char="v"/>
            </a:pPr>
            <a:r>
              <a:rPr kumimoji="0" lang="ru-RU" sz="2600">
                <a:latin typeface="Times New Roman" charset="0"/>
              </a:rPr>
              <a:t>Автор – </a:t>
            </a:r>
            <a:r>
              <a:rPr kumimoji="0" lang="ru-RU" sz="2600" i="1">
                <a:latin typeface="Times New Roman" charset="0"/>
              </a:rPr>
              <a:t>Колин Ворд (1990-2013)</a:t>
            </a:r>
          </a:p>
          <a:p>
            <a:pPr algn="just" eaLnBrk="1" hangingPunct="1">
              <a:buFont typeface="Wingdings" charset="0"/>
              <a:buChar char="v"/>
            </a:pPr>
            <a:r>
              <a:rPr kumimoji="0" lang="ru-RU" sz="2600" i="1">
                <a:latin typeface="Times New Roman" charset="0"/>
              </a:rPr>
              <a:t>Межкультурная компетентность</a:t>
            </a:r>
            <a:r>
              <a:rPr kumimoji="0" lang="ru-RU" sz="2600">
                <a:latin typeface="Times New Roman" charset="0"/>
              </a:rPr>
              <a:t> – </a:t>
            </a:r>
          </a:p>
          <a:p>
            <a:pPr algn="just" eaLnBrk="1" hangingPunct="1">
              <a:buFontTx/>
              <a:buNone/>
            </a:pPr>
            <a:r>
              <a:rPr kumimoji="0" lang="ru-RU" sz="2600">
                <a:latin typeface="Times New Roman" charset="0"/>
              </a:rPr>
              <a:t> ключевой индикатор социокультурной </a:t>
            </a:r>
          </a:p>
          <a:p>
            <a:pPr algn="just" eaLnBrk="1" hangingPunct="1">
              <a:buFontTx/>
              <a:buNone/>
            </a:pPr>
            <a:r>
              <a:rPr kumimoji="0" lang="ru-RU" sz="2600">
                <a:latin typeface="Times New Roman" charset="0"/>
              </a:rPr>
              <a:t>адаптации, способность успешно </a:t>
            </a:r>
          </a:p>
          <a:p>
            <a:pPr algn="just" eaLnBrk="1" hangingPunct="1">
              <a:buFontTx/>
              <a:buNone/>
            </a:pPr>
            <a:r>
              <a:rPr kumimoji="0" lang="ru-RU" sz="2600">
                <a:latin typeface="Times New Roman" charset="0"/>
              </a:rPr>
              <a:t>справляться с повседневной деятельностью в новом культурном окружении и "вписываться" в него.</a:t>
            </a:r>
          </a:p>
          <a:p>
            <a:pPr algn="just" eaLnBrk="1" hangingPunct="1">
              <a:spcBef>
                <a:spcPct val="0"/>
              </a:spcBef>
              <a:buFont typeface="Wingdings" charset="0"/>
              <a:buChar char="v"/>
            </a:pPr>
            <a:r>
              <a:rPr kumimoji="0" lang="ru-RU" sz="2600">
                <a:latin typeface="Times New Roman" charset="0"/>
              </a:rPr>
              <a:t>Различие между </a:t>
            </a:r>
            <a:r>
              <a:rPr kumimoji="0" lang="ru-RU" sz="2600" i="1">
                <a:latin typeface="Times New Roman" charset="0"/>
              </a:rPr>
              <a:t>социокультурной адаптацией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600">
                <a:latin typeface="Times New Roman" charset="0"/>
              </a:rPr>
              <a:t>  (поведенческая сфера) и </a:t>
            </a:r>
            <a:r>
              <a:rPr kumimoji="0" lang="ru-RU" sz="2600" i="1">
                <a:latin typeface="Times New Roman" charset="0"/>
              </a:rPr>
              <a:t>психологической адаптацией</a:t>
            </a:r>
            <a:r>
              <a:rPr kumimoji="0" lang="ru-RU" sz="2600">
                <a:latin typeface="Times New Roman" charset="0"/>
              </a:rPr>
              <a:t> (эмоциональная сфера и общее психологическое благополучие в процессе перехода из одной культуры в другую).</a:t>
            </a:r>
          </a:p>
          <a:p>
            <a:pPr eaLnBrk="1" hangingPunct="1">
              <a:buFont typeface="Wingdings" charset="0"/>
              <a:buChar char="v"/>
            </a:pPr>
            <a:endParaRPr kumimoji="0" lang="ru-RU" sz="2800">
              <a:latin typeface="Times New Roman" charset="0"/>
            </a:endParaRPr>
          </a:p>
        </p:txBody>
      </p:sp>
      <p:sp>
        <p:nvSpPr>
          <p:cNvPr id="32771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pic>
        <p:nvPicPr>
          <p:cNvPr id="3277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700213"/>
            <a:ext cx="2065338" cy="206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09939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200" b="1" i="1">
                <a:latin typeface="Times New Roman" charset="0"/>
              </a:rPr>
              <a:t>Теория культурного научения</a:t>
            </a:r>
            <a:r>
              <a:rPr kumimoji="0" lang="ru-RU" sz="3200">
                <a:latin typeface="Times New Roman" charset="0"/>
              </a:rPr>
              <a:t> </a:t>
            </a:r>
            <a:r>
              <a:rPr kumimoji="0" lang="ru-RU" sz="34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34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34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en-CA" sz="3600" i="1">
                <a:latin typeface="Times New Roman" charset="0"/>
              </a:rPr>
              <a:t>Culture Learning Theory</a:t>
            </a:r>
            <a:r>
              <a:rPr kumimoji="0" lang="ru-RU" sz="3600" i="1">
                <a:latin typeface="Times New Roman" charset="0"/>
              </a:rPr>
              <a:t>)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33794" name="Содержимое 2"/>
          <p:cNvSpPr>
            <a:spLocks noGrp="1"/>
          </p:cNvSpPr>
          <p:nvPr>
            <p:ph idx="1"/>
          </p:nvPr>
        </p:nvSpPr>
        <p:spPr>
          <a:xfrm>
            <a:off x="571500" y="1714500"/>
            <a:ext cx="8572500" cy="5143500"/>
          </a:xfrm>
        </p:spPr>
        <p:txBody>
          <a:bodyPr/>
          <a:lstStyle/>
          <a:p>
            <a:pPr algn="just" eaLnBrk="1" hangingPunct="1">
              <a:buFont typeface="Wingdings" charset="0"/>
              <a:buChar char="v"/>
            </a:pPr>
            <a:r>
              <a:rPr kumimoji="0" lang="ru-RU" sz="2400" i="1">
                <a:latin typeface="Times New Roman" charset="0"/>
              </a:rPr>
              <a:t>Социокультурная адаптация </a:t>
            </a:r>
            <a:r>
              <a:rPr kumimoji="0" lang="ru-RU" sz="2400">
                <a:latin typeface="Times New Roman" charset="0"/>
              </a:rPr>
              <a:t> рассматривается в контексте </a:t>
            </a:r>
            <a:r>
              <a:rPr kumimoji="0" lang="ru-RU" sz="2400" i="1">
                <a:latin typeface="Times New Roman" charset="0"/>
              </a:rPr>
              <a:t>культурного научения.</a:t>
            </a:r>
          </a:p>
          <a:p>
            <a:pPr algn="just" eaLnBrk="1" hangingPunct="1">
              <a:buFont typeface="Wingdings" charset="0"/>
              <a:buChar char="v"/>
            </a:pPr>
            <a:r>
              <a:rPr kumimoji="0" lang="ru-RU" sz="2400">
                <a:latin typeface="Times New Roman" charset="0"/>
              </a:rPr>
              <a:t> Основные изучаемые переменные – практика и опыт (длительность проживания за границей, предшествующее межкультурное взаимодействие и прохождение кросс-культурного тренинга). </a:t>
            </a:r>
          </a:p>
          <a:p>
            <a:pPr algn="just" eaLnBrk="1" hangingPunct="1">
              <a:buFont typeface="Wingdings" charset="0"/>
              <a:buChar char="v"/>
            </a:pPr>
            <a:r>
              <a:rPr kumimoji="0" lang="ru-RU" sz="2400">
                <a:latin typeface="Times New Roman" charset="0"/>
              </a:rPr>
              <a:t>Понятие </a:t>
            </a:r>
            <a:r>
              <a:rPr kumimoji="0" lang="ru-RU" sz="2400" i="1">
                <a:latin typeface="Times New Roman" charset="0"/>
              </a:rPr>
              <a:t>«генерализация  научения» </a:t>
            </a:r>
            <a:r>
              <a:rPr kumimoji="0" lang="ru-RU" sz="2400">
                <a:latin typeface="Times New Roman" charset="0"/>
              </a:rPr>
              <a:t>(чем меньше культурная дистанция, тем эффективное межкультурное взаимодействие)</a:t>
            </a:r>
            <a:r>
              <a:rPr kumimoji="0" lang="ru-RU" sz="2400" i="1">
                <a:latin typeface="Times New Roman" charset="0"/>
              </a:rPr>
              <a:t>.</a:t>
            </a:r>
          </a:p>
          <a:p>
            <a:pPr algn="just" eaLnBrk="1" hangingPunct="1">
              <a:buFont typeface="Wingdings" charset="0"/>
              <a:buChar char="v"/>
            </a:pPr>
            <a:r>
              <a:rPr kumimoji="0" lang="ru-RU" sz="2400">
                <a:latin typeface="Times New Roman" charset="0"/>
              </a:rPr>
              <a:t>Факторы, влияющие на </a:t>
            </a:r>
            <a:r>
              <a:rPr kumimoji="0" lang="ru-RU" sz="2400" i="1">
                <a:latin typeface="Times New Roman" charset="0"/>
              </a:rPr>
              <a:t>эффективность межкультурного взаимодействия</a:t>
            </a:r>
            <a:r>
              <a:rPr kumimoji="0" lang="ru-RU" sz="2400">
                <a:latin typeface="Times New Roman" charset="0"/>
              </a:rPr>
              <a:t>: культурная дистанция, уровень владения языком, коммуникативные навыки.</a:t>
            </a:r>
          </a:p>
          <a:p>
            <a:pPr eaLnBrk="1" hangingPunct="1">
              <a:buFont typeface="Wingdings" charset="0"/>
              <a:buChar char="v"/>
            </a:pPr>
            <a:endParaRPr kumimoji="0" lang="ru-RU" sz="2800">
              <a:latin typeface="Times New Roman" charset="0"/>
            </a:endParaRPr>
          </a:p>
          <a:p>
            <a:pPr eaLnBrk="1" hangingPunct="1">
              <a:buFont typeface="Wingdings" charset="0"/>
              <a:buChar char="v"/>
            </a:pPr>
            <a:endParaRPr kumimoji="0"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679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spcBef>
                <a:spcPct val="20000"/>
              </a:spcBef>
            </a:pPr>
            <a:r>
              <a:rPr kumimoji="0" lang="ru-RU" b="1" i="1">
                <a:latin typeface="Times New Roman" charset="0"/>
              </a:rPr>
              <a:t>Теория коммуникации</a:t>
            </a:r>
            <a:endParaRPr kumimoji="0" lang="ru-RU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571500" y="1741488"/>
            <a:ext cx="8572500" cy="5143500"/>
          </a:xfrm>
        </p:spPr>
        <p:txBody>
          <a:bodyPr/>
          <a:lstStyle/>
          <a:p>
            <a:pPr eaLnBrk="1" hangingPunct="1">
              <a:buFont typeface="Wingdings" charset="0"/>
              <a:buChar char="v"/>
              <a:defRPr/>
            </a:pPr>
            <a:r>
              <a:rPr kumimoji="0" lang="ru-RU" sz="2800" dirty="0" smtClean="0">
                <a:latin typeface="Times New Roman" charset="0"/>
              </a:rPr>
              <a:t>Авторы </a:t>
            </a:r>
            <a:r>
              <a:rPr kumimoji="0" lang="ru-RU" sz="2800" dirty="0">
                <a:latin typeface="Times New Roman" charset="0"/>
              </a:rPr>
              <a:t>– </a:t>
            </a:r>
            <a:r>
              <a:rPr kumimoji="0" lang="ru-RU" sz="2800" i="1" dirty="0">
                <a:latin typeface="Times New Roman" charset="0"/>
              </a:rPr>
              <a:t>Майкл </a:t>
            </a:r>
            <a:r>
              <a:rPr kumimoji="0" lang="ru-RU" sz="2800" i="1" dirty="0" err="1">
                <a:latin typeface="Times New Roman" charset="0"/>
              </a:rPr>
              <a:t>МакГуайр</a:t>
            </a:r>
            <a:r>
              <a:rPr kumimoji="0" lang="ru-RU" sz="2800" i="1" dirty="0">
                <a:latin typeface="Times New Roman" charset="0"/>
              </a:rPr>
              <a:t> и Стивен </a:t>
            </a:r>
            <a:r>
              <a:rPr kumimoji="0" lang="ru-RU" sz="2800" i="1" dirty="0" err="1">
                <a:latin typeface="Times New Roman" charset="0"/>
              </a:rPr>
              <a:t>МакДермот</a:t>
            </a:r>
            <a:endParaRPr kumimoji="0" lang="ru-RU" sz="2800" i="1" dirty="0">
              <a:latin typeface="Times New Roman" charset="0"/>
            </a:endParaRPr>
          </a:p>
          <a:p>
            <a:pPr marL="0" indent="0" eaLnBrk="1" hangingPunct="1">
              <a:buFontTx/>
              <a:buNone/>
              <a:defRPr/>
            </a:pPr>
            <a:r>
              <a:rPr kumimoji="0" lang="ru-RU" sz="2800" dirty="0" smtClean="0">
                <a:latin typeface="Times New Roman" charset="0"/>
              </a:rPr>
              <a:t>            (1988)</a:t>
            </a:r>
          </a:p>
          <a:p>
            <a:pPr eaLnBrk="1" hangingPunct="1">
              <a:buFont typeface="Wingdings" charset="0"/>
              <a:buChar char="v"/>
              <a:defRPr/>
            </a:pPr>
            <a:endParaRPr kumimoji="0" lang="ru-RU" sz="2800" dirty="0">
              <a:latin typeface="Times New Roman" charset="0"/>
            </a:endParaRPr>
          </a:p>
          <a:p>
            <a:pPr eaLnBrk="1" hangingPunct="1">
              <a:buFont typeface="Wingdings" charset="0"/>
              <a:buChar char="v"/>
              <a:defRPr/>
            </a:pPr>
            <a:r>
              <a:rPr kumimoji="0" lang="ru-RU" sz="2800" dirty="0" smtClean="0">
                <a:latin typeface="Times New Roman" charset="0"/>
              </a:rPr>
              <a:t>Иммигранты </a:t>
            </a:r>
            <a:r>
              <a:rPr kumimoji="0" lang="ru-RU" sz="2800" dirty="0">
                <a:latin typeface="Times New Roman" charset="0"/>
              </a:rPr>
              <a:t>ассимилируются в </a:t>
            </a:r>
          </a:p>
          <a:p>
            <a:pPr eaLnBrk="1" hangingPunct="1">
              <a:buFontTx/>
              <a:buNone/>
              <a:defRPr/>
            </a:pPr>
            <a:r>
              <a:rPr kumimoji="0" lang="ru-RU" sz="2800" dirty="0" smtClean="0">
                <a:latin typeface="Times New Roman" charset="0"/>
              </a:rPr>
              <a:t>    </a:t>
            </a:r>
            <a:r>
              <a:rPr kumimoji="0" lang="ru-RU" sz="2800" dirty="0" err="1" smtClean="0">
                <a:latin typeface="Times New Roman" charset="0"/>
              </a:rPr>
              <a:t>инокультурное</a:t>
            </a:r>
            <a:r>
              <a:rPr kumimoji="0" lang="ru-RU" sz="2800" dirty="0" smtClean="0">
                <a:latin typeface="Times New Roman" charset="0"/>
              </a:rPr>
              <a:t> </a:t>
            </a:r>
            <a:r>
              <a:rPr kumimoji="0" lang="ru-RU" sz="2800" dirty="0">
                <a:latin typeface="Times New Roman" charset="0"/>
              </a:rPr>
              <a:t>общество при получении положительного подкрепления в виде </a:t>
            </a:r>
          </a:p>
          <a:p>
            <a:pPr eaLnBrk="1" hangingPunct="1">
              <a:buFontTx/>
              <a:buNone/>
              <a:defRPr/>
            </a:pPr>
            <a:r>
              <a:rPr kumimoji="0" lang="ru-RU" sz="2800" dirty="0" smtClean="0">
                <a:latin typeface="Times New Roman" charset="0"/>
              </a:rPr>
              <a:t>    позитивного </a:t>
            </a:r>
            <a:r>
              <a:rPr kumimoji="0" lang="ru-RU" sz="2800" dirty="0">
                <a:latin typeface="Times New Roman" charset="0"/>
              </a:rPr>
              <a:t>отношения принимающей культуры </a:t>
            </a:r>
          </a:p>
          <a:p>
            <a:pPr eaLnBrk="1" hangingPunct="1">
              <a:buFont typeface="Wingdings" charset="0"/>
              <a:buChar char="v"/>
              <a:defRPr/>
            </a:pPr>
            <a:r>
              <a:rPr kumimoji="0" lang="ru-RU" sz="2800" dirty="0">
                <a:latin typeface="Times New Roman" charset="0"/>
              </a:rPr>
              <a:t>«Ассимилирующая» и «пренебрегающая» коммуникация</a:t>
            </a:r>
          </a:p>
          <a:p>
            <a:pPr eaLnBrk="1" hangingPunct="1">
              <a:buFont typeface="Wingdings" charset="0"/>
              <a:buChar char="v"/>
              <a:defRPr/>
            </a:pPr>
            <a:endParaRPr kumimoji="0" lang="ru-RU" sz="2800" dirty="0">
              <a:latin typeface="Times New Roman" charset="0"/>
            </a:endParaRPr>
          </a:p>
        </p:txBody>
      </p:sp>
      <p:sp>
        <p:nvSpPr>
          <p:cNvPr id="34819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pic>
        <p:nvPicPr>
          <p:cNvPr id="3482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2205038"/>
            <a:ext cx="1655762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03914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Times New Roman" charset="0"/>
              </a:rPr>
              <a:t>Теория коммуникации</a:t>
            </a:r>
          </a:p>
        </p:txBody>
      </p:sp>
      <p:sp>
        <p:nvSpPr>
          <p:cNvPr id="3584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0" lang="ru-RU" sz="2000" b="1">
                <a:latin typeface="Times New Roman" charset="0"/>
              </a:rPr>
              <a:t>«Ассимилирующая» и «пренебрегающая» коммуникация</a:t>
            </a:r>
          </a:p>
          <a:p>
            <a:r>
              <a:rPr lang="ru-RU" sz="2000">
                <a:latin typeface="Times New Roman" charset="0"/>
              </a:rPr>
              <a:t>Если иммигранты не избегают общения с представителями принимающей культуры, последние реагируют "ассимилирующей" коммуникацией, вступая во взаимодействие с иммигрантами. </a:t>
            </a:r>
          </a:p>
          <a:p>
            <a:r>
              <a:rPr lang="ru-RU" sz="2000">
                <a:latin typeface="Times New Roman" charset="0"/>
              </a:rPr>
              <a:t>Если иммигранты игнорируют нормы принимающей культуры, ее представители реагируют "пренебрегающей" коммуникацией, что передается посредством негативных сообщений или отсутствием сообщений. </a:t>
            </a:r>
          </a:p>
          <a:p>
            <a:r>
              <a:rPr lang="ru-RU" sz="2000">
                <a:latin typeface="Times New Roman" charset="0"/>
              </a:rPr>
              <a:t>Один из возможных ответов иммигрантов на пренебрегающую коммуникацию заключается в их отчуждении от принимающей культуры и в социальной изоляции. </a:t>
            </a:r>
            <a:endParaRPr kumimoji="0" lang="ru-RU" sz="2000">
              <a:latin typeface="Times New Roman" charset="0"/>
            </a:endParaRPr>
          </a:p>
          <a:p>
            <a:endParaRPr 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7547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786938" cy="1500188"/>
          </a:xfrm>
        </p:spPr>
        <p:txBody>
          <a:bodyPr/>
          <a:lstStyle/>
          <a:p>
            <a:pPr algn="ctr"/>
            <a:r>
              <a:rPr kumimoji="0" lang="ru-RU" sz="3600">
                <a:latin typeface="Times New Roman" charset="0"/>
              </a:rPr>
              <a:t>Теории, фокусирующиеся на результате межкультурной коммуникации </a:t>
            </a:r>
          </a:p>
        </p:txBody>
      </p:sp>
      <p:sp>
        <p:nvSpPr>
          <p:cNvPr id="36866" name="Текст 3"/>
          <p:cNvSpPr>
            <a:spLocks noGrp="1"/>
          </p:cNvSpPr>
          <p:nvPr>
            <p:ph type="body" sz="half" idx="2"/>
          </p:nvPr>
        </p:nvSpPr>
        <p:spPr>
          <a:xfrm>
            <a:off x="863600" y="1785938"/>
            <a:ext cx="8280400" cy="4513262"/>
          </a:xfrm>
        </p:spPr>
        <p:txBody>
          <a:bodyPr/>
          <a:lstStyle/>
          <a:p>
            <a:pPr algn="just" eaLnBrk="1" hangingPunct="1"/>
            <a:endParaRPr kumimoji="0" lang="ru-RU" sz="3400" b="1" i="1">
              <a:latin typeface="Times New Roman" charset="0"/>
            </a:endParaRPr>
          </a:p>
          <a:p>
            <a:pPr algn="just" eaLnBrk="1" hangingPunct="1"/>
            <a:endParaRPr kumimoji="0" lang="ru-RU" sz="3400" b="1" i="1">
              <a:latin typeface="Times New Roman" charset="0"/>
            </a:endParaRPr>
          </a:p>
          <a:p>
            <a:pPr algn="just" eaLnBrk="1" hangingPunct="1">
              <a:spcBef>
                <a:spcPts val="1800"/>
              </a:spcBef>
              <a:buFont typeface="Wingdings" charset="0"/>
              <a:buChar char="v"/>
            </a:pPr>
            <a:r>
              <a:rPr kumimoji="0" lang="ru-RU" sz="3600" b="1" i="1">
                <a:latin typeface="Times New Roman" charset="0"/>
              </a:rPr>
              <a:t>Теория  культурной конвергенции</a:t>
            </a:r>
            <a:r>
              <a:rPr kumimoji="0" lang="ru-RU" sz="3600">
                <a:latin typeface="Times New Roman" charset="0"/>
              </a:rPr>
              <a:t> </a:t>
            </a:r>
            <a:endParaRPr kumimoji="0" lang="ru-RU" sz="3600" b="1" i="1">
              <a:latin typeface="Times New Roman" charset="0"/>
            </a:endParaRPr>
          </a:p>
          <a:p>
            <a:pPr algn="just" eaLnBrk="1" hangingPunct="1">
              <a:spcBef>
                <a:spcPts val="1800"/>
              </a:spcBef>
              <a:buFont typeface="Wingdings" charset="0"/>
              <a:buChar char="v"/>
            </a:pPr>
            <a:r>
              <a:rPr kumimoji="0" lang="ru-RU" sz="3400" b="1" i="1">
                <a:latin typeface="Times New Roman" charset="0"/>
              </a:rPr>
              <a:t>Теория контроля тревожности и неуверенности </a:t>
            </a:r>
          </a:p>
          <a:p>
            <a:pPr eaLnBrk="1" hangingPunct="1"/>
            <a:endParaRPr kumimoji="0" lang="ru-RU" sz="2000">
              <a:latin typeface="Times New Roman" charset="0"/>
            </a:endParaRPr>
          </a:p>
          <a:p>
            <a:pPr eaLnBrk="1" hangingPunct="1"/>
            <a:r>
              <a:rPr kumimoji="0" lang="ru-RU" sz="2000">
                <a:latin typeface="Times New Roman" charset="0"/>
              </a:rPr>
              <a:t>             </a:t>
            </a:r>
          </a:p>
          <a:p>
            <a:pPr eaLnBrk="1" hangingPunct="1"/>
            <a:r>
              <a:rPr kumimoji="0" lang="ru-RU" sz="2000">
                <a:latin typeface="Times New Roman" charset="0"/>
              </a:rPr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20493287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786938" cy="1500188"/>
          </a:xfrm>
        </p:spPr>
        <p:txBody>
          <a:bodyPr/>
          <a:lstStyle/>
          <a:p>
            <a:pPr algn="ctr"/>
            <a:r>
              <a:rPr kumimoji="0" lang="ru-RU" sz="3600">
                <a:latin typeface="Times New Roman" charset="0"/>
              </a:rPr>
              <a:t>Теории, фокусирующиеся на результате межкультурной коммуникации </a:t>
            </a:r>
          </a:p>
        </p:txBody>
      </p:sp>
      <p:sp>
        <p:nvSpPr>
          <p:cNvPr id="36866" name="Текст 3"/>
          <p:cNvSpPr>
            <a:spLocks noGrp="1"/>
          </p:cNvSpPr>
          <p:nvPr>
            <p:ph type="body" sz="half" idx="2"/>
          </p:nvPr>
        </p:nvSpPr>
        <p:spPr>
          <a:xfrm>
            <a:off x="863600" y="1785938"/>
            <a:ext cx="8280400" cy="4513262"/>
          </a:xfrm>
        </p:spPr>
        <p:txBody>
          <a:bodyPr>
            <a:normAutofit lnSpcReduction="10000"/>
          </a:bodyPr>
          <a:lstStyle/>
          <a:p>
            <a:pPr algn="just" eaLnBrk="1" hangingPunct="1"/>
            <a:endParaRPr kumimoji="0" lang="ru-RU" sz="3400" b="1" i="1" dirty="0">
              <a:latin typeface="Times New Roman" charset="0"/>
            </a:endParaRPr>
          </a:p>
          <a:p>
            <a:pPr algn="just" eaLnBrk="1" hangingPunct="1"/>
            <a:endParaRPr kumimoji="0" lang="ru-RU" sz="3400" b="1" i="1" dirty="0">
              <a:latin typeface="Times New Roman" charset="0"/>
            </a:endParaRPr>
          </a:p>
          <a:p>
            <a:pPr algn="just" eaLnBrk="1" hangingPunct="1">
              <a:spcBef>
                <a:spcPts val="1800"/>
              </a:spcBef>
              <a:buFont typeface="Wingdings" charset="0"/>
              <a:buChar char="v"/>
            </a:pPr>
            <a:r>
              <a:rPr kumimoji="0" lang="ru-RU" sz="3600" b="1" i="1" dirty="0">
                <a:latin typeface="Times New Roman" charset="0"/>
              </a:rPr>
              <a:t>Теория  культурной конвергенции</a:t>
            </a:r>
            <a:r>
              <a:rPr kumimoji="0" lang="ru-RU" sz="3600" dirty="0">
                <a:latin typeface="Times New Roman" charset="0"/>
              </a:rPr>
              <a:t> </a:t>
            </a:r>
            <a:r>
              <a:rPr kumimoji="0" lang="ru-RU" sz="3600" b="1" i="1" dirty="0" smtClean="0">
                <a:latin typeface="Times New Roman" charset="0"/>
              </a:rPr>
              <a:t>(</a:t>
            </a:r>
            <a:r>
              <a:rPr kumimoji="0" lang="ru-RU" sz="3600" b="1" i="1" dirty="0" err="1" smtClean="0">
                <a:latin typeface="Times New Roman" charset="0"/>
              </a:rPr>
              <a:t>Л.Кинкейд</a:t>
            </a:r>
            <a:r>
              <a:rPr kumimoji="0" lang="ru-RU" sz="3600" b="1" i="1" dirty="0" smtClean="0">
                <a:latin typeface="Times New Roman" charset="0"/>
              </a:rPr>
              <a:t>)</a:t>
            </a:r>
            <a:endParaRPr kumimoji="0" lang="ru-RU" sz="3600" b="1" i="1" dirty="0">
              <a:latin typeface="Times New Roman" charset="0"/>
            </a:endParaRPr>
          </a:p>
          <a:p>
            <a:pPr algn="just" eaLnBrk="1" hangingPunct="1">
              <a:spcBef>
                <a:spcPts val="1800"/>
              </a:spcBef>
              <a:buFont typeface="Wingdings" charset="0"/>
              <a:buChar char="v"/>
            </a:pPr>
            <a:r>
              <a:rPr kumimoji="0" lang="ru-RU" sz="3400" b="1" i="1" dirty="0">
                <a:latin typeface="Times New Roman" charset="0"/>
              </a:rPr>
              <a:t>Теория контроля тревожности и неуверенности </a:t>
            </a:r>
            <a:r>
              <a:rPr kumimoji="0" lang="ru-RU" sz="3400" b="1" i="1" dirty="0" smtClean="0">
                <a:latin typeface="Times New Roman" charset="0"/>
              </a:rPr>
              <a:t>(</a:t>
            </a:r>
            <a:r>
              <a:rPr kumimoji="0" lang="ru-RU" sz="3400" b="1" i="1" dirty="0" err="1" smtClean="0">
                <a:latin typeface="Times New Roman" charset="0"/>
              </a:rPr>
              <a:t>У.Гудиканст</a:t>
            </a:r>
            <a:r>
              <a:rPr kumimoji="0" lang="ru-RU" sz="3400" b="1" i="1" dirty="0" smtClean="0">
                <a:latin typeface="Times New Roman" charset="0"/>
              </a:rPr>
              <a:t>)</a:t>
            </a:r>
            <a:endParaRPr kumimoji="0" lang="ru-RU" sz="3400" b="1" i="1" dirty="0">
              <a:latin typeface="Times New Roman" charset="0"/>
            </a:endParaRPr>
          </a:p>
          <a:p>
            <a:pPr eaLnBrk="1" hangingPunct="1"/>
            <a:endParaRPr kumimoji="0" lang="ru-RU" sz="2000" dirty="0">
              <a:latin typeface="Times New Roman" charset="0"/>
            </a:endParaRPr>
          </a:p>
          <a:p>
            <a:pPr eaLnBrk="1" hangingPunct="1"/>
            <a:r>
              <a:rPr kumimoji="0" lang="ru-RU" sz="2000" dirty="0">
                <a:latin typeface="Times New Roman" charset="0"/>
              </a:rPr>
              <a:t>             </a:t>
            </a:r>
          </a:p>
          <a:p>
            <a:pPr eaLnBrk="1" hangingPunct="1"/>
            <a:r>
              <a:rPr kumimoji="0" lang="ru-RU" sz="2000" dirty="0">
                <a:latin typeface="Times New Roman" charset="0"/>
              </a:rPr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12522649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3200" b="1" i="1">
                <a:latin typeface="Times New Roman" charset="0"/>
              </a:rPr>
              <a:t>Теория  культурной конвергенции</a:t>
            </a:r>
            <a:r>
              <a:rPr kumimoji="0" lang="ru-RU" sz="3200">
                <a:latin typeface="Times New Roman" charset="0"/>
              </a:rPr>
              <a:t> </a:t>
            </a:r>
            <a:r>
              <a:rPr kumimoji="0" lang="ru-RU" sz="32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32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32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en-CA" sz="3200" i="1">
                <a:latin typeface="Times New Roman" charset="0"/>
              </a:rPr>
              <a:t>Cultural convergence theory</a:t>
            </a:r>
            <a:r>
              <a:rPr kumimoji="0" lang="ru-RU" sz="3200">
                <a:latin typeface="Times New Roman" charset="0"/>
              </a:rPr>
              <a:t>) </a:t>
            </a:r>
            <a:endParaRPr lang="ru-RU" sz="3200">
              <a:latin typeface="Times New Roman" charset="0"/>
            </a:endParaRPr>
          </a:p>
        </p:txBody>
      </p:sp>
      <p:sp>
        <p:nvSpPr>
          <p:cNvPr id="3789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0" lang="ru-RU" sz="2400">
                <a:latin typeface="Times New Roman" charset="0"/>
              </a:rPr>
              <a:t>Автор – </a:t>
            </a:r>
            <a:r>
              <a:rPr kumimoji="0" lang="ru-RU" sz="2400" b="1" i="1">
                <a:latin typeface="Times New Roman" charset="0"/>
              </a:rPr>
              <a:t>Лоренс Кинкейд (1988)</a:t>
            </a:r>
            <a:endParaRPr lang="ru-RU" sz="2400">
              <a:latin typeface="Times New Roman" charset="0"/>
            </a:endParaRPr>
          </a:p>
          <a:p>
            <a:r>
              <a:rPr lang="ru-RU" sz="2400">
                <a:latin typeface="Times New Roman" charset="0"/>
              </a:rPr>
              <a:t>культуры представляет собой открытые, постоянно развивающиеся информационные системы, в рамках которых при их взаимодействиях возникают два противоположных по значению, но равных по силе явления – </a:t>
            </a:r>
            <a:r>
              <a:rPr lang="ru-RU" sz="2400" b="1">
                <a:latin typeface="Times New Roman" charset="0"/>
              </a:rPr>
              <a:t>конвергенция и дивергенция</a:t>
            </a:r>
            <a:r>
              <a:rPr lang="ru-RU" sz="2400">
                <a:latin typeface="Times New Roman" charset="0"/>
              </a:rPr>
              <a:t>. </a:t>
            </a:r>
          </a:p>
          <a:p>
            <a:r>
              <a:rPr lang="ru-RU" sz="2400" b="1">
                <a:latin typeface="Times New Roman" charset="0"/>
              </a:rPr>
              <a:t>Конвергенция</a:t>
            </a:r>
            <a:r>
              <a:rPr lang="ru-RU" sz="2400">
                <a:latin typeface="Times New Roman" charset="0"/>
              </a:rPr>
              <a:t> – отражает степень совпадения ценностей и мировоззренческих установок различных культур, обусловливающее их сближение</a:t>
            </a:r>
          </a:p>
          <a:p>
            <a:r>
              <a:rPr lang="ru-RU" sz="2400" b="1">
                <a:latin typeface="Times New Roman" charset="0"/>
              </a:rPr>
              <a:t>Дивергенция </a:t>
            </a:r>
            <a:r>
              <a:rPr lang="ru-RU" sz="2400">
                <a:latin typeface="Times New Roman" charset="0"/>
              </a:rPr>
              <a:t>– степень их различия, расхождения. </a:t>
            </a:r>
          </a:p>
          <a:p>
            <a:r>
              <a:rPr lang="ru-RU" sz="2400">
                <a:latin typeface="Times New Roman" charset="0"/>
              </a:rPr>
              <a:t>В теории две теоремы и три гипотезы</a:t>
            </a:r>
          </a:p>
          <a:p>
            <a:endParaRPr 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6662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600" b="1" i="1">
                <a:latin typeface="Times New Roman" charset="0"/>
              </a:rPr>
              <a:t>Теория  культурной конвергенции</a:t>
            </a:r>
            <a:r>
              <a:rPr kumimoji="0" lang="ru-RU" sz="3600">
                <a:latin typeface="Times New Roman" charset="0"/>
              </a:rPr>
              <a:t> </a:t>
            </a:r>
            <a:r>
              <a:rPr kumimoji="0" lang="ru-RU" sz="34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34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34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kumimoji="0" lang="en-CA" sz="3600" i="1">
                <a:latin typeface="Times New Roman" charset="0"/>
              </a:rPr>
              <a:t>Cultural convergence theory</a:t>
            </a:r>
            <a:r>
              <a:rPr kumimoji="0" lang="ru-RU" sz="3600">
                <a:latin typeface="Times New Roman" charset="0"/>
              </a:rPr>
              <a:t>) 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38914" name="Содержимое 2"/>
          <p:cNvSpPr>
            <a:spLocks noGrp="1"/>
          </p:cNvSpPr>
          <p:nvPr>
            <p:ph idx="1"/>
          </p:nvPr>
        </p:nvSpPr>
        <p:spPr>
          <a:xfrm>
            <a:off x="571500" y="1714500"/>
            <a:ext cx="8715375" cy="5143500"/>
          </a:xfrm>
        </p:spPr>
        <p:txBody>
          <a:bodyPr/>
          <a:lstStyle/>
          <a:p>
            <a:pPr eaLnBrk="1" hangingPunct="1">
              <a:spcBef>
                <a:spcPts val="200"/>
              </a:spcBef>
              <a:buFont typeface="Wingdings" charset="0"/>
              <a:buChar char="v"/>
            </a:pPr>
            <a:r>
              <a:rPr kumimoji="0" lang="ru-RU" sz="2000">
                <a:latin typeface="Times New Roman" charset="0"/>
              </a:rPr>
              <a:t>Пример Теоремы: «Относительно закрытая социальная система, где нет препятствий для коммуникации между членами, со временем стремится к </a:t>
            </a:r>
            <a:r>
              <a:rPr kumimoji="0" lang="ru-RU" sz="2000" i="1">
                <a:latin typeface="Times New Roman" charset="0"/>
              </a:rPr>
              <a:t>конвергенции</a:t>
            </a:r>
            <a:r>
              <a:rPr kumimoji="0" lang="ru-RU" sz="2000">
                <a:latin typeface="Times New Roman" charset="0"/>
              </a:rPr>
              <a:t> в направлении большего культурного единообразия», а при ограничении коммуникации система имеет тенденцию к дивергенции.  </a:t>
            </a:r>
          </a:p>
          <a:p>
            <a:pPr eaLnBrk="1" hangingPunct="1">
              <a:spcBef>
                <a:spcPts val="200"/>
              </a:spcBef>
              <a:buFont typeface="Wingdings" charset="0"/>
              <a:buChar char="v"/>
            </a:pPr>
            <a:r>
              <a:rPr kumimoji="0" lang="ru-RU" sz="2000">
                <a:latin typeface="Times New Roman" charset="0"/>
              </a:rPr>
              <a:t>Успех межкультурной коммуникации –  в </a:t>
            </a:r>
            <a:r>
              <a:rPr kumimoji="0" lang="ru-RU" sz="2000" i="1">
                <a:latin typeface="Times New Roman" charset="0"/>
              </a:rPr>
              <a:t>интенсивности</a:t>
            </a:r>
            <a:r>
              <a:rPr kumimoji="0" lang="ru-RU" sz="2000">
                <a:latin typeface="Times New Roman" charset="0"/>
              </a:rPr>
              <a:t> (частоте и длительности) контактов между представителями разных культур: чем чаще они вступают в контакт, тем эффективнее межкультурная коммуникация – таким образом, к взаимопониманию можно приблизиться на основе </a:t>
            </a:r>
            <a:r>
              <a:rPr kumimoji="0" lang="ru-RU" sz="2000" b="1">
                <a:latin typeface="Times New Roman" charset="0"/>
              </a:rPr>
              <a:t>многократно повторяющегося общения</a:t>
            </a:r>
          </a:p>
          <a:p>
            <a:pPr eaLnBrk="1" hangingPunct="1">
              <a:spcBef>
                <a:spcPts val="200"/>
              </a:spcBef>
              <a:buFont typeface="Wingdings" charset="0"/>
              <a:buChar char="v"/>
            </a:pPr>
            <a:r>
              <a:rPr lang="ru-RU" sz="2000">
                <a:latin typeface="Times New Roman" charset="0"/>
              </a:rPr>
              <a:t>Конвергирующие культуры характеризуются обилием коммуникативных связей, что является важным фактором признания данной культуры, ее понимания и принятия носителями других культурных паттернов</a:t>
            </a:r>
            <a:endParaRPr kumimoji="0" lang="ru-RU" sz="2000">
              <a:latin typeface="Times New Roman" charset="0"/>
            </a:endParaRPr>
          </a:p>
        </p:txBody>
      </p:sp>
      <p:sp>
        <p:nvSpPr>
          <p:cNvPr id="38915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4395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title"/>
          </p:nvPr>
        </p:nvSpPr>
        <p:spPr>
          <a:xfrm>
            <a:off x="714375" y="381000"/>
            <a:ext cx="8429625" cy="1190625"/>
          </a:xfrm>
        </p:spPr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400" b="1" i="1">
                <a:latin typeface="Times New Roman" charset="0"/>
              </a:rPr>
              <a:t>Теория контроля тревожности и неуверенности </a:t>
            </a:r>
            <a:br>
              <a:rPr kumimoji="0" lang="ru-RU" sz="3400" b="1" i="1">
                <a:latin typeface="Times New Roman" charset="0"/>
              </a:rPr>
            </a:br>
            <a:r>
              <a:rPr kumimoji="0" lang="ru-RU" sz="3600">
                <a:latin typeface="Times New Roman" charset="0"/>
              </a:rPr>
              <a:t>(</a:t>
            </a:r>
            <a:r>
              <a:rPr kumimoji="0" lang="en-US" sz="3600" i="1">
                <a:latin typeface="Times New Roman" charset="0"/>
              </a:rPr>
              <a:t>Anxiety</a:t>
            </a:r>
            <a:r>
              <a:rPr kumimoji="0" lang="ru-RU" sz="3600" i="1">
                <a:latin typeface="Times New Roman" charset="0"/>
              </a:rPr>
              <a:t>/</a:t>
            </a:r>
            <a:r>
              <a:rPr kumimoji="0" lang="en-US" sz="3600" i="1">
                <a:latin typeface="Times New Roman" charset="0"/>
              </a:rPr>
              <a:t>Uncertainty Management</a:t>
            </a:r>
            <a:r>
              <a:rPr kumimoji="0" lang="ru-RU" sz="3600" i="1">
                <a:latin typeface="Times New Roman" charset="0"/>
              </a:rPr>
              <a:t>, </a:t>
            </a:r>
            <a:r>
              <a:rPr kumimoji="0" lang="fr-CA" sz="3600" i="1">
                <a:latin typeface="Times New Roman" charset="0"/>
              </a:rPr>
              <a:t>AUM</a:t>
            </a:r>
            <a:r>
              <a:rPr kumimoji="0" lang="ru-RU" sz="3600">
                <a:latin typeface="Times New Roman" charset="0"/>
              </a:rPr>
              <a:t>)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39938" name="Содержимое 2"/>
          <p:cNvSpPr>
            <a:spLocks noGrp="1"/>
          </p:cNvSpPr>
          <p:nvPr>
            <p:ph idx="1"/>
          </p:nvPr>
        </p:nvSpPr>
        <p:spPr>
          <a:xfrm>
            <a:off x="755650" y="1714500"/>
            <a:ext cx="8388350" cy="5143500"/>
          </a:xfrm>
        </p:spPr>
        <p:txBody>
          <a:bodyPr/>
          <a:lstStyle/>
          <a:p>
            <a:pPr algn="just" eaLnBrk="1" hangingPunct="1">
              <a:buFont typeface="Wingdings" charset="0"/>
              <a:buChar char="v"/>
            </a:pPr>
            <a:r>
              <a:rPr kumimoji="0" lang="ru-RU" sz="2600">
                <a:latin typeface="Times New Roman" charset="0"/>
              </a:rPr>
              <a:t>Автор – </a:t>
            </a:r>
            <a:r>
              <a:rPr kumimoji="0" lang="ru-RU" sz="2600" b="1" i="1">
                <a:latin typeface="Times New Roman" charset="0"/>
              </a:rPr>
              <a:t>Уильям Гудиканст (1993-2005</a:t>
            </a:r>
            <a:r>
              <a:rPr kumimoji="0" lang="ru-RU" sz="2600" i="1">
                <a:latin typeface="Times New Roman" charset="0"/>
              </a:rPr>
              <a:t>)</a:t>
            </a:r>
          </a:p>
          <a:p>
            <a:pPr algn="just" eaLnBrk="1" hangingPunct="1">
              <a:buFont typeface="Wingdings" charset="0"/>
              <a:buChar char="v"/>
            </a:pPr>
            <a:r>
              <a:rPr kumimoji="0" lang="ru-RU" sz="2600" i="1">
                <a:latin typeface="Times New Roman" charset="0"/>
              </a:rPr>
              <a:t>«Глубинные» </a:t>
            </a:r>
            <a:r>
              <a:rPr kumimoji="0" lang="ru-RU" sz="2600">
                <a:latin typeface="Times New Roman" charset="0"/>
              </a:rPr>
              <a:t>причины успешности </a:t>
            </a:r>
          </a:p>
          <a:p>
            <a:pPr algn="just" eaLnBrk="1" hangingPunct="1">
              <a:buFontTx/>
              <a:buNone/>
            </a:pPr>
            <a:r>
              <a:rPr kumimoji="0" lang="ru-RU" sz="2600">
                <a:latin typeface="Times New Roman" charset="0"/>
              </a:rPr>
              <a:t>межкультурной коммуникации – </a:t>
            </a:r>
          </a:p>
          <a:p>
            <a:pPr algn="just" eaLnBrk="1" hangingPunct="1">
              <a:buFontTx/>
              <a:buNone/>
            </a:pPr>
            <a:r>
              <a:rPr kumimoji="0" lang="ru-RU" sz="2600" b="1">
                <a:latin typeface="Times New Roman" charset="0"/>
              </a:rPr>
              <a:t>способность человека справляться с</a:t>
            </a:r>
            <a:r>
              <a:rPr kumimoji="0" lang="ru-RU" sz="2600" b="1" i="1">
                <a:latin typeface="Times New Roman" charset="0"/>
              </a:rPr>
              <a:t> </a:t>
            </a:r>
          </a:p>
          <a:p>
            <a:pPr algn="just" eaLnBrk="1" hangingPunct="1">
              <a:buFontTx/>
              <a:buNone/>
            </a:pPr>
            <a:r>
              <a:rPr kumimoji="0" lang="ru-RU" sz="2600" b="1" i="1">
                <a:latin typeface="Times New Roman" charset="0"/>
              </a:rPr>
              <a:t>тревожностью </a:t>
            </a:r>
            <a:r>
              <a:rPr kumimoji="0" lang="ru-RU" sz="2600">
                <a:latin typeface="Times New Roman" charset="0"/>
              </a:rPr>
              <a:t>(эмоциональное</a:t>
            </a:r>
          </a:p>
          <a:p>
            <a:pPr algn="just" eaLnBrk="1" hangingPunct="1">
              <a:buFontTx/>
              <a:buNone/>
            </a:pPr>
            <a:r>
              <a:rPr kumimoji="0" lang="ru-RU" sz="2600">
                <a:latin typeface="Times New Roman" charset="0"/>
              </a:rPr>
              <a:t> состояние – ощущение неудобства, напряжения и беспокойства) </a:t>
            </a:r>
          </a:p>
          <a:p>
            <a:pPr algn="just" eaLnBrk="1" hangingPunct="1">
              <a:buFontTx/>
              <a:buNone/>
            </a:pPr>
            <a:r>
              <a:rPr kumimoji="0" lang="ru-RU" sz="2600" b="1">
                <a:latin typeface="Times New Roman" charset="0"/>
              </a:rPr>
              <a:t>и </a:t>
            </a:r>
            <a:r>
              <a:rPr kumimoji="0" lang="ru-RU" sz="2600" b="1" i="1">
                <a:latin typeface="Times New Roman" charset="0"/>
              </a:rPr>
              <a:t>неуверенностью (</a:t>
            </a:r>
            <a:r>
              <a:rPr kumimoji="0" lang="ru-RU" sz="2600">
                <a:latin typeface="Times New Roman" charset="0"/>
              </a:rPr>
              <a:t>когнитивное состояние – неспособность предвидеть и объяснять установки, поведение или чувства других)</a:t>
            </a:r>
          </a:p>
          <a:p>
            <a:pPr algn="just" eaLnBrk="1" hangingPunct="1">
              <a:buFontTx/>
              <a:buNone/>
            </a:pPr>
            <a:r>
              <a:rPr kumimoji="0" lang="ru-RU" sz="2600">
                <a:latin typeface="Times New Roman" charset="0"/>
              </a:rPr>
              <a:t>== 13 теорем, 47 аксиом</a:t>
            </a:r>
          </a:p>
          <a:p>
            <a:pPr eaLnBrk="1" hangingPunct="1">
              <a:buFont typeface="Wingdings" charset="0"/>
              <a:buChar char="v"/>
            </a:pPr>
            <a:endParaRPr kumimoji="0" lang="ru-RU" sz="2800">
              <a:latin typeface="Times New Roman" charset="0"/>
            </a:endParaRPr>
          </a:p>
        </p:txBody>
      </p:sp>
      <p:sp>
        <p:nvSpPr>
          <p:cNvPr id="39939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pic>
        <p:nvPicPr>
          <p:cNvPr id="3994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844675"/>
            <a:ext cx="1936750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08808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sz="2800" b="1" i="1">
                <a:latin typeface="Times New Roman" charset="0"/>
              </a:rPr>
              <a:t>Теория контроля тревожности и неуверенности </a:t>
            </a:r>
            <a:br>
              <a:rPr kumimoji="0" lang="ru-RU" sz="2800" b="1" i="1">
                <a:latin typeface="Times New Roman" charset="0"/>
              </a:rPr>
            </a:br>
            <a:r>
              <a:rPr kumimoji="0" lang="ru-RU" sz="2800">
                <a:latin typeface="Times New Roman" charset="0"/>
              </a:rPr>
              <a:t>(</a:t>
            </a:r>
            <a:r>
              <a:rPr kumimoji="0" lang="en-US" sz="2800" i="1">
                <a:latin typeface="Times New Roman" charset="0"/>
              </a:rPr>
              <a:t>Anxiety</a:t>
            </a:r>
            <a:r>
              <a:rPr kumimoji="0" lang="ru-RU" sz="2800" i="1">
                <a:latin typeface="Times New Roman" charset="0"/>
              </a:rPr>
              <a:t>/</a:t>
            </a:r>
            <a:r>
              <a:rPr kumimoji="0" lang="en-US" sz="2800" i="1">
                <a:latin typeface="Times New Roman" charset="0"/>
              </a:rPr>
              <a:t>Uncertainty Management</a:t>
            </a:r>
            <a:r>
              <a:rPr kumimoji="0" lang="ru-RU" sz="2800" i="1">
                <a:latin typeface="Times New Roman" charset="0"/>
              </a:rPr>
              <a:t>, </a:t>
            </a:r>
            <a:r>
              <a:rPr kumimoji="0" lang="fr-CA" sz="2800" i="1">
                <a:latin typeface="Times New Roman" charset="0"/>
              </a:rPr>
              <a:t>AUM</a:t>
            </a:r>
            <a:r>
              <a:rPr kumimoji="0" lang="ru-RU">
                <a:latin typeface="Times New Roman" charset="0"/>
              </a:rPr>
              <a:t>)</a:t>
            </a:r>
            <a:endParaRPr lang="ru-RU">
              <a:latin typeface="Times New Roman" charset="0"/>
            </a:endParaRPr>
          </a:p>
        </p:txBody>
      </p:sp>
      <p:sp>
        <p:nvSpPr>
          <p:cNvPr id="40962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>
                <a:latin typeface="Times New Roman" charset="0"/>
              </a:rPr>
              <a:t>Важное понятие теории – концепт Чужого (Георг Зиммель) </a:t>
            </a:r>
          </a:p>
          <a:p>
            <a:r>
              <a:rPr lang="ru-RU" sz="2800">
                <a:latin typeface="Times New Roman" charset="0"/>
              </a:rPr>
              <a:t>Настраиваясь на трудности в общении в чужой культуре, человек испытывает тревожность и неуверенность (эмоционально переживает и сомневается в правильности своих знаний) </a:t>
            </a:r>
          </a:p>
          <a:p>
            <a:r>
              <a:rPr lang="ru-RU" sz="2800">
                <a:latin typeface="Times New Roman" charset="0"/>
              </a:rPr>
              <a:t>Межкультурное общение эффективно при </a:t>
            </a:r>
            <a:r>
              <a:rPr lang="ru-RU" sz="2800" b="1">
                <a:latin typeface="Times New Roman" charset="0"/>
              </a:rPr>
              <a:t>оптимальном </a:t>
            </a:r>
            <a:r>
              <a:rPr lang="ru-RU" sz="2800">
                <a:latin typeface="Times New Roman" charset="0"/>
              </a:rPr>
              <a:t>уровне тревожности и неуверенности (высокий уровень – опора на собственные ценности, низкий – не задумывается о точности своих предсказаний) </a:t>
            </a:r>
          </a:p>
        </p:txBody>
      </p:sp>
    </p:spTree>
    <p:extLst>
      <p:ext uri="{BB962C8B-B14F-4D97-AF65-F5344CB8AC3E}">
        <p14:creationId xmlns:p14="http://schemas.microsoft.com/office/powerpoint/2010/main" val="3192599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2800" b="1" i="1">
                <a:latin typeface="Times New Roman" charset="0"/>
              </a:rPr>
              <a:t>Теория контроля тревожности и неуверенности </a:t>
            </a:r>
            <a:br>
              <a:rPr kumimoji="0" lang="ru-RU" sz="2800" b="1" i="1">
                <a:latin typeface="Times New Roman" charset="0"/>
              </a:rPr>
            </a:br>
            <a:r>
              <a:rPr kumimoji="0" lang="ru-RU" sz="2800">
                <a:latin typeface="Times New Roman" charset="0"/>
              </a:rPr>
              <a:t>(</a:t>
            </a:r>
            <a:r>
              <a:rPr kumimoji="0" lang="en-US" sz="2800" i="1">
                <a:latin typeface="Times New Roman" charset="0"/>
              </a:rPr>
              <a:t>Anxiety</a:t>
            </a:r>
            <a:r>
              <a:rPr kumimoji="0" lang="ru-RU" sz="2800" i="1">
                <a:latin typeface="Times New Roman" charset="0"/>
              </a:rPr>
              <a:t>/</a:t>
            </a:r>
            <a:r>
              <a:rPr kumimoji="0" lang="en-US" sz="2800" i="1">
                <a:latin typeface="Times New Roman" charset="0"/>
              </a:rPr>
              <a:t>Uncertainty Management</a:t>
            </a:r>
            <a:r>
              <a:rPr kumimoji="0" lang="ru-RU" sz="2800" i="1">
                <a:latin typeface="Times New Roman" charset="0"/>
              </a:rPr>
              <a:t>, </a:t>
            </a:r>
            <a:r>
              <a:rPr kumimoji="0" lang="fr-CA" sz="2800" i="1">
                <a:latin typeface="Times New Roman" charset="0"/>
              </a:rPr>
              <a:t>AUM</a:t>
            </a:r>
            <a:r>
              <a:rPr kumimoji="0" lang="ru-RU" sz="2800">
                <a:latin typeface="Times New Roman" charset="0"/>
              </a:rPr>
              <a:t>)</a:t>
            </a:r>
            <a:endParaRPr lang="ru-RU" sz="2800">
              <a:latin typeface="Times New Roman" charset="0"/>
            </a:endParaRPr>
          </a:p>
        </p:txBody>
      </p:sp>
      <p:sp>
        <p:nvSpPr>
          <p:cNvPr id="41986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 eaLnBrk="1" hangingPunct="1">
              <a:buFont typeface="Wingdings" charset="0"/>
              <a:buChar char="v"/>
            </a:pPr>
            <a:r>
              <a:rPr kumimoji="0" lang="ru-RU" i="1">
                <a:latin typeface="Times New Roman" charset="0"/>
              </a:rPr>
              <a:t>«Поверхностные» </a:t>
            </a:r>
            <a:r>
              <a:rPr kumimoji="0" lang="ru-RU">
                <a:latin typeface="Times New Roman" charset="0"/>
              </a:rPr>
              <a:t>причины успешности</a:t>
            </a:r>
          </a:p>
          <a:p>
            <a:pPr algn="just" eaLnBrk="1" hangingPunct="1">
              <a:buFontTx/>
              <a:buNone/>
            </a:pPr>
            <a:r>
              <a:rPr kumimoji="0" lang="ru-RU">
                <a:latin typeface="Times New Roman" charset="0"/>
              </a:rPr>
              <a:t>межкультурной коммуникации: </a:t>
            </a:r>
          </a:p>
          <a:p>
            <a:pPr algn="just" eaLnBrk="1" hangingPunct="1">
              <a:buFontTx/>
              <a:buNone/>
            </a:pPr>
            <a:r>
              <a:rPr kumimoji="0" lang="ru-RU" sz="2800">
                <a:latin typeface="Times New Roman" charset="0"/>
              </a:rPr>
              <a:t>- Я-концепция, </a:t>
            </a:r>
          </a:p>
          <a:p>
            <a:pPr algn="just" eaLnBrk="1" hangingPunct="1">
              <a:buFontTx/>
              <a:buNone/>
            </a:pPr>
            <a:r>
              <a:rPr kumimoji="0" lang="ru-RU" sz="2800">
                <a:latin typeface="Times New Roman" charset="0"/>
              </a:rPr>
              <a:t>-мотивация на взаимодействие с представителями другой культуры,</a:t>
            </a:r>
          </a:p>
          <a:p>
            <a:pPr algn="just" eaLnBrk="1" hangingPunct="1">
              <a:buFontTx/>
              <a:buNone/>
            </a:pPr>
            <a:r>
              <a:rPr kumimoji="0" lang="ru-RU" sz="2800">
                <a:latin typeface="Times New Roman" charset="0"/>
              </a:rPr>
              <a:t>- реакция на них, </a:t>
            </a:r>
          </a:p>
          <a:p>
            <a:pPr algn="just" eaLnBrk="1" hangingPunct="1">
              <a:buFontTx/>
              <a:buNone/>
            </a:pPr>
            <a:r>
              <a:rPr kumimoji="0" lang="ru-RU" sz="2800">
                <a:latin typeface="Times New Roman" charset="0"/>
              </a:rPr>
              <a:t>- социальная категоризация, </a:t>
            </a:r>
          </a:p>
          <a:p>
            <a:pPr algn="just" eaLnBrk="1" hangingPunct="1">
              <a:buFontTx/>
              <a:buNone/>
            </a:pPr>
            <a:r>
              <a:rPr kumimoji="0" lang="ru-RU" sz="2800">
                <a:latin typeface="Times New Roman" charset="0"/>
              </a:rPr>
              <a:t>- особенности ситуации </a:t>
            </a:r>
          </a:p>
          <a:p>
            <a:pPr algn="just" eaLnBrk="1" hangingPunct="1">
              <a:buFontTx/>
              <a:buNone/>
            </a:pPr>
            <a:r>
              <a:rPr kumimoji="0" lang="ru-RU" sz="2800">
                <a:latin typeface="Times New Roman" charset="0"/>
              </a:rPr>
              <a:t>- взаимоотношения с представителями другой культуры.</a:t>
            </a:r>
            <a:endParaRPr kumimoji="0" lang="ru-RU" sz="2800" i="1">
              <a:latin typeface="Times New Roman" charset="0"/>
            </a:endParaRPr>
          </a:p>
          <a:p>
            <a:endParaRPr 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2797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/>
          </p:nvPr>
        </p:nvSpPr>
        <p:spPr>
          <a:xfrm>
            <a:off x="714375" y="381000"/>
            <a:ext cx="8429625" cy="1190625"/>
          </a:xfrm>
        </p:spPr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400" b="1" i="1">
                <a:latin typeface="Times New Roman" charset="0"/>
              </a:rPr>
              <a:t>Теория контроля тревожности и неуверенности </a:t>
            </a:r>
            <a:br>
              <a:rPr kumimoji="0" lang="ru-RU" sz="3400" b="1" i="1">
                <a:latin typeface="Times New Roman" charset="0"/>
              </a:rPr>
            </a:br>
            <a:r>
              <a:rPr kumimoji="0" lang="ru-RU" sz="3600">
                <a:latin typeface="Times New Roman" charset="0"/>
              </a:rPr>
              <a:t>(</a:t>
            </a:r>
            <a:r>
              <a:rPr kumimoji="0" lang="en-US" sz="3600" i="1">
                <a:latin typeface="Times New Roman" charset="0"/>
              </a:rPr>
              <a:t>Anxiety</a:t>
            </a:r>
            <a:r>
              <a:rPr kumimoji="0" lang="ru-RU" sz="3600" i="1">
                <a:latin typeface="Times New Roman" charset="0"/>
              </a:rPr>
              <a:t>/</a:t>
            </a:r>
            <a:r>
              <a:rPr kumimoji="0" lang="en-US" sz="3600" i="1">
                <a:latin typeface="Times New Roman" charset="0"/>
              </a:rPr>
              <a:t>Uncertainty Management</a:t>
            </a:r>
            <a:r>
              <a:rPr kumimoji="0" lang="ru-RU" sz="3600" i="1">
                <a:latin typeface="Times New Roman" charset="0"/>
              </a:rPr>
              <a:t>, </a:t>
            </a:r>
            <a:r>
              <a:rPr kumimoji="0" lang="fr-CA" sz="3600" i="1">
                <a:latin typeface="Times New Roman" charset="0"/>
              </a:rPr>
              <a:t>AUM</a:t>
            </a:r>
            <a:r>
              <a:rPr kumimoji="0" lang="ru-RU" sz="3600">
                <a:latin typeface="Times New Roman" charset="0"/>
              </a:rPr>
              <a:t>)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43010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pic>
        <p:nvPicPr>
          <p:cNvPr id="43011" name="Содержимое 6" descr="Page_0000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638" y="0"/>
            <a:ext cx="9123362" cy="6929438"/>
          </a:xfrm>
        </p:spPr>
      </p:pic>
      <p:sp>
        <p:nvSpPr>
          <p:cNvPr id="43012" name="TextBox 7"/>
          <p:cNvSpPr txBox="1">
            <a:spLocks noChangeArrowheads="1"/>
          </p:cNvSpPr>
          <p:nvPr/>
        </p:nvSpPr>
        <p:spPr bwMode="auto">
          <a:xfrm>
            <a:off x="5929313" y="0"/>
            <a:ext cx="32146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 algn="ctr"/>
            <a:r>
              <a:rPr kumimoji="0" lang="ru-RU" sz="1800" b="1" i="1">
                <a:latin typeface="Times New Roman" charset="0"/>
              </a:rPr>
              <a:t>Схема теории управления тревогой/неопределенностью</a:t>
            </a:r>
            <a:endParaRPr kumimoji="0" lang="ru-RU" sz="1800" i="1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5426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sz="2800" b="1" i="1">
                <a:latin typeface="Times New Roman" charset="0"/>
              </a:rPr>
              <a:t>Теория контроля тревожности и неуверенности </a:t>
            </a:r>
            <a:br>
              <a:rPr kumimoji="0" lang="ru-RU" sz="2800" b="1" i="1">
                <a:latin typeface="Times New Roman" charset="0"/>
              </a:rPr>
            </a:br>
            <a:r>
              <a:rPr kumimoji="0" lang="ru-RU" sz="2800">
                <a:latin typeface="Times New Roman" charset="0"/>
              </a:rPr>
              <a:t>(</a:t>
            </a:r>
            <a:r>
              <a:rPr kumimoji="0" lang="en-US" sz="2800" i="1">
                <a:latin typeface="Times New Roman" charset="0"/>
              </a:rPr>
              <a:t>Anxiety</a:t>
            </a:r>
            <a:r>
              <a:rPr kumimoji="0" lang="ru-RU" sz="2800" i="1">
                <a:latin typeface="Times New Roman" charset="0"/>
              </a:rPr>
              <a:t>/</a:t>
            </a:r>
            <a:r>
              <a:rPr kumimoji="0" lang="en-US" sz="2800" i="1">
                <a:latin typeface="Times New Roman" charset="0"/>
              </a:rPr>
              <a:t>Uncertainty Management</a:t>
            </a:r>
            <a:r>
              <a:rPr kumimoji="0" lang="ru-RU" sz="2800" i="1">
                <a:latin typeface="Times New Roman" charset="0"/>
              </a:rPr>
              <a:t>, </a:t>
            </a:r>
            <a:r>
              <a:rPr kumimoji="0" lang="fr-CA" sz="2800" i="1">
                <a:latin typeface="Times New Roman" charset="0"/>
              </a:rPr>
              <a:t>AUM</a:t>
            </a:r>
            <a:r>
              <a:rPr kumimoji="0" lang="ru-RU">
                <a:latin typeface="Times New Roman" charset="0"/>
              </a:rPr>
              <a:t>)</a:t>
            </a:r>
            <a:endParaRPr lang="ru-RU">
              <a:latin typeface="Times New Roman" charset="0"/>
            </a:endParaRPr>
          </a:p>
        </p:txBody>
      </p:sp>
      <p:sp>
        <p:nvSpPr>
          <p:cNvPr id="4403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b="1">
                <a:latin typeface="Times New Roman" charset="0"/>
              </a:rPr>
              <a:t>Межкультурная компетентность </a:t>
            </a:r>
            <a:r>
              <a:rPr lang="ru-RU" sz="2000">
                <a:latin typeface="Times New Roman" charset="0"/>
              </a:rPr>
              <a:t>– способность личности контролировать уровень тревожности и неуверенности в процессе межкультурной коммуникации</a:t>
            </a:r>
          </a:p>
          <a:p>
            <a:r>
              <a:rPr lang="ru-RU" sz="2000">
                <a:latin typeface="Times New Roman" charset="0"/>
              </a:rPr>
              <a:t>Теория пытается преодолеть крайние объективистские и субъективистские позиции, так как эффективность межкультурной коммуникации ставится в зависимость не только от различий между культурами, но и от способности личности  контролировать собственное поведение. </a:t>
            </a:r>
          </a:p>
          <a:p>
            <a:r>
              <a:rPr lang="ru-RU" sz="2000">
                <a:latin typeface="Times New Roman" charset="0"/>
              </a:rPr>
              <a:t>В то же время попытка автора охватить весь спектр переменных, влияющих на межкультурное общение, приводит к тому, что среди факторов, способствующих успеху межкультурной коммуникации, присутствуют противоречашие друг другу характеристики, например, такие как толерантность к неопределенности и потребность в предсказуемости. </a:t>
            </a:r>
          </a:p>
        </p:txBody>
      </p:sp>
    </p:spTree>
    <p:extLst>
      <p:ext uri="{BB962C8B-B14F-4D97-AF65-F5344CB8AC3E}">
        <p14:creationId xmlns:p14="http://schemas.microsoft.com/office/powerpoint/2010/main" val="29092915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title"/>
          </p:nvPr>
        </p:nvSpPr>
        <p:spPr>
          <a:xfrm>
            <a:off x="642938" y="0"/>
            <a:ext cx="8501062" cy="1643063"/>
          </a:xfrm>
        </p:spPr>
        <p:txBody>
          <a:bodyPr>
            <a:normAutofit fontScale="90000"/>
          </a:bodyPr>
          <a:lstStyle/>
          <a:p>
            <a:pPr algn="ctr"/>
            <a:r>
              <a:rPr kumimoji="0" lang="ru-RU" sz="3600">
                <a:latin typeface="Times New Roman" charset="0"/>
              </a:rPr>
              <a:t>Теории, фокусирующиеся на процессе развития межкультурной 	компетентности</a:t>
            </a:r>
          </a:p>
        </p:txBody>
      </p:sp>
      <p:sp>
        <p:nvSpPr>
          <p:cNvPr id="45058" name="Текст 3"/>
          <p:cNvSpPr>
            <a:spLocks noGrp="1"/>
          </p:cNvSpPr>
          <p:nvPr>
            <p:ph type="body" sz="half" idx="2"/>
          </p:nvPr>
        </p:nvSpPr>
        <p:spPr>
          <a:xfrm>
            <a:off x="714375" y="1785938"/>
            <a:ext cx="8643938" cy="4513262"/>
          </a:xfrm>
        </p:spPr>
        <p:txBody>
          <a:bodyPr>
            <a:normAutofit fontScale="85000" lnSpcReduction="20000"/>
          </a:bodyPr>
          <a:lstStyle/>
          <a:p>
            <a:pPr algn="just" eaLnBrk="1" hangingPunct="1"/>
            <a:endParaRPr kumimoji="0" lang="ru-RU" sz="3400" b="1" i="1" dirty="0">
              <a:latin typeface="Times New Roman" charset="0"/>
            </a:endParaRPr>
          </a:p>
          <a:p>
            <a:pPr algn="just" eaLnBrk="1" hangingPunct="1"/>
            <a:endParaRPr kumimoji="0" lang="ru-RU" sz="3400" b="1" i="1" dirty="0">
              <a:latin typeface="Times New Roman" charset="0"/>
            </a:endParaRPr>
          </a:p>
          <a:p>
            <a:pPr eaLnBrk="1" hangingPunct="1">
              <a:spcBef>
                <a:spcPts val="1800"/>
              </a:spcBef>
              <a:buFont typeface="Wingdings" charset="0"/>
              <a:buChar char="v"/>
            </a:pPr>
            <a:r>
              <a:rPr kumimoji="0" lang="ru-RU" sz="3600" b="1" i="1" dirty="0">
                <a:latin typeface="Times New Roman" charset="0"/>
              </a:rPr>
              <a:t>Модель развития межкультурной </a:t>
            </a:r>
            <a:r>
              <a:rPr kumimoji="0" lang="ru-RU" sz="3600" b="1" i="1" dirty="0" err="1">
                <a:latin typeface="Times New Roman" charset="0"/>
              </a:rPr>
              <a:t>сензитивности</a:t>
            </a:r>
            <a:r>
              <a:rPr kumimoji="0" lang="ru-RU" sz="3600" dirty="0">
                <a:latin typeface="Times New Roman" charset="0"/>
              </a:rPr>
              <a:t> </a:t>
            </a:r>
            <a:r>
              <a:rPr kumimoji="0" lang="ru-RU" sz="3600" b="1" i="1" dirty="0" smtClean="0">
                <a:latin typeface="Times New Roman" charset="0"/>
              </a:rPr>
              <a:t>(</a:t>
            </a:r>
            <a:r>
              <a:rPr kumimoji="0" lang="ru-RU" sz="3600" b="1" i="1" dirty="0" err="1" smtClean="0">
                <a:latin typeface="Times New Roman" charset="0"/>
              </a:rPr>
              <a:t>М.Беннет</a:t>
            </a:r>
            <a:r>
              <a:rPr kumimoji="0" lang="ru-RU" sz="3600" b="1" i="1" dirty="0" smtClean="0">
                <a:latin typeface="Times New Roman" charset="0"/>
              </a:rPr>
              <a:t>)</a:t>
            </a:r>
            <a:endParaRPr kumimoji="0" lang="ru-RU" sz="3600" b="1" i="1" dirty="0">
              <a:latin typeface="Times New Roman" charset="0"/>
            </a:endParaRPr>
          </a:p>
          <a:p>
            <a:pPr>
              <a:spcBef>
                <a:spcPts val="1800"/>
              </a:spcBef>
              <a:buFont typeface="Wingdings" charset="0"/>
              <a:buChar char="v"/>
            </a:pPr>
            <a:r>
              <a:rPr kumimoji="0" lang="ru-RU" sz="3600" b="1" i="1" dirty="0">
                <a:latin typeface="Times New Roman" charset="0"/>
              </a:rPr>
              <a:t>Процессуальная модель межкультурной </a:t>
            </a:r>
            <a:r>
              <a:rPr kumimoji="0" lang="ru-RU" sz="3600" b="1" i="1" dirty="0" smtClean="0">
                <a:latin typeface="Times New Roman" charset="0"/>
              </a:rPr>
              <a:t>компетентности (К. </a:t>
            </a:r>
            <a:r>
              <a:rPr kumimoji="0" lang="ru-RU" sz="3600" b="1" i="1" dirty="0" err="1" smtClean="0">
                <a:latin typeface="Times New Roman" charset="0"/>
              </a:rPr>
              <a:t>Хайек</a:t>
            </a:r>
            <a:r>
              <a:rPr kumimoji="0" lang="ru-RU" sz="3600" b="1" i="1" dirty="0" smtClean="0">
                <a:latin typeface="Times New Roman" charset="0"/>
              </a:rPr>
              <a:t> и Х. </a:t>
            </a:r>
            <a:r>
              <a:rPr kumimoji="0" lang="ru-RU" sz="3600" b="1" i="1" dirty="0" err="1" smtClean="0">
                <a:latin typeface="Times New Roman" charset="0"/>
              </a:rPr>
              <a:t>Джайлз</a:t>
            </a:r>
            <a:r>
              <a:rPr kumimoji="0" lang="ru-RU" sz="3600" b="1" i="1" dirty="0" smtClean="0">
                <a:latin typeface="Times New Roman" charset="0"/>
              </a:rPr>
              <a:t> )</a:t>
            </a:r>
          </a:p>
          <a:p>
            <a:pPr>
              <a:spcBef>
                <a:spcPts val="1800"/>
              </a:spcBef>
              <a:buFont typeface="Wingdings" charset="0"/>
              <a:buChar char="v"/>
            </a:pPr>
            <a:r>
              <a:rPr lang="ru-RU" sz="3600" b="1" i="1" dirty="0" smtClean="0">
                <a:latin typeface="Times New Roman" charset="0"/>
              </a:rPr>
              <a:t>Модель глобальных компетенций (</a:t>
            </a:r>
            <a:r>
              <a:rPr lang="ru-RU" sz="3500" b="1" dirty="0" smtClean="0">
                <a:latin typeface="Times New Roman" charset="0"/>
              </a:rPr>
              <a:t>Хантер, </a:t>
            </a:r>
            <a:r>
              <a:rPr lang="ru-RU" sz="3500" b="1" dirty="0" err="1" smtClean="0">
                <a:latin typeface="Times New Roman" charset="0"/>
              </a:rPr>
              <a:t>Уайт</a:t>
            </a:r>
            <a:r>
              <a:rPr lang="ru-RU" sz="3500" b="1" dirty="0" smtClean="0">
                <a:latin typeface="Times New Roman" charset="0"/>
              </a:rPr>
              <a:t>, </a:t>
            </a:r>
            <a:r>
              <a:rPr lang="ru-RU" sz="3500" b="1" dirty="0" err="1" smtClean="0">
                <a:latin typeface="Times New Roman" charset="0"/>
              </a:rPr>
              <a:t>Годби</a:t>
            </a:r>
            <a:r>
              <a:rPr lang="ru-RU" sz="3500" b="1" dirty="0" smtClean="0">
                <a:latin typeface="Times New Roman" charset="0"/>
              </a:rPr>
              <a:t>)</a:t>
            </a:r>
            <a:endParaRPr kumimoji="0" lang="ru-RU" sz="3500" dirty="0">
              <a:latin typeface="Times New Roman" charset="0"/>
            </a:endParaRPr>
          </a:p>
          <a:p>
            <a:pPr eaLnBrk="1" hangingPunct="1"/>
            <a:r>
              <a:rPr kumimoji="0" lang="ru-RU" sz="2000" dirty="0">
                <a:latin typeface="Times New Roman" charset="0"/>
              </a:rPr>
              <a:t>             </a:t>
            </a:r>
          </a:p>
          <a:p>
            <a:pPr eaLnBrk="1" hangingPunct="1"/>
            <a:r>
              <a:rPr kumimoji="0" lang="ru-RU" sz="2000" dirty="0">
                <a:latin typeface="Times New Roman" charset="0"/>
              </a:rPr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3178372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3200" b="1">
                <a:latin typeface="Times New Roman" charset="0"/>
              </a:rPr>
              <a:t>Межкультурная компетентность</a:t>
            </a:r>
          </a:p>
        </p:txBody>
      </p:sp>
      <p:sp>
        <p:nvSpPr>
          <p:cNvPr id="460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0" lang="ru-RU">
                <a:latin typeface="Times New Roman" charset="0"/>
              </a:rPr>
              <a:t>Ключевая компетентность </a:t>
            </a:r>
            <a:r>
              <a:rPr kumimoji="0" lang="en-US">
                <a:latin typeface="Times New Roman" charset="0"/>
              </a:rPr>
              <a:t>XXI</a:t>
            </a:r>
            <a:r>
              <a:rPr kumimoji="0" lang="ru-RU">
                <a:latin typeface="Times New Roman" charset="0"/>
              </a:rPr>
              <a:t> века</a:t>
            </a:r>
          </a:p>
          <a:p>
            <a:r>
              <a:rPr kumimoji="0" lang="ru-RU">
                <a:latin typeface="Times New Roman" charset="0"/>
              </a:rPr>
              <a:t>Способ уменьшения неопределенности и непредсказуемости </a:t>
            </a:r>
          </a:p>
          <a:p>
            <a:r>
              <a:rPr kumimoji="0" lang="ru-RU">
                <a:latin typeface="Times New Roman" charset="0"/>
              </a:rPr>
              <a:t>Необходимая составляющая профессиональной квалификации (в дипломатии, бизнесе, образовании, медицине, журналистике, психотерапии и др.)</a:t>
            </a:r>
          </a:p>
        </p:txBody>
      </p:sp>
    </p:spTree>
    <p:extLst>
      <p:ext uri="{BB962C8B-B14F-4D97-AF65-F5344CB8AC3E}">
        <p14:creationId xmlns:p14="http://schemas.microsoft.com/office/powerpoint/2010/main" val="16132817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kumimoji="0" lang="ru-RU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   Вызовы современного общества:</a:t>
            </a:r>
            <a:br>
              <a:rPr kumimoji="0" lang="ru-RU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</a:br>
            <a:r>
              <a:rPr kumimoji="0" lang="ru-RU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   </a:t>
            </a:r>
            <a:r>
              <a:rPr kumimoji="0" lang="en-US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PISA-2018</a:t>
            </a:r>
            <a:r>
              <a:rPr kumimoji="0" lang="ru-RU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 </a:t>
            </a:r>
            <a:r>
              <a:rPr lang="ru-RU" sz="2200" i="1" dirty="0" smtClean="0"/>
              <a:t>(</a:t>
            </a:r>
            <a:r>
              <a:rPr lang="en-US" sz="2200" i="1" dirty="0" err="1"/>
              <a:t>P</a:t>
            </a:r>
            <a:r>
              <a:rPr lang="en-US" sz="2200" i="1" dirty="0" err="1" smtClean="0"/>
              <a:t>rogramme</a:t>
            </a:r>
            <a:r>
              <a:rPr lang="en-US" sz="2200" i="1" dirty="0" smtClean="0"/>
              <a:t> </a:t>
            </a:r>
            <a:r>
              <a:rPr lang="en-US" sz="2200" i="1" dirty="0"/>
              <a:t>for International Student </a:t>
            </a:r>
            <a:r>
              <a:rPr lang="en-US" sz="2200" i="1" dirty="0" smtClean="0"/>
              <a:t>Assessment</a:t>
            </a:r>
            <a:r>
              <a:rPr lang="ru-RU" sz="2200" i="1" dirty="0" smtClean="0"/>
              <a:t>)</a:t>
            </a:r>
            <a:endParaRPr kumimoji="0" lang="ru-RU" sz="2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32363" y="1852613"/>
            <a:ext cx="35274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Математика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32363" y="2781300"/>
            <a:ext cx="3527425" cy="8636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Естественные науки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4213" y="4367213"/>
            <a:ext cx="2447925" cy="863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Чтение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932363" y="4797425"/>
            <a:ext cx="3527425" cy="8636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err="1"/>
              <a:t>Медиаграмотность</a:t>
            </a:r>
            <a:endParaRPr lang="ru-RU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11188" y="1268413"/>
            <a:ext cx="24479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2012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508625" y="1341438"/>
            <a:ext cx="24479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2018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684213" y="1844675"/>
            <a:ext cx="24479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Математика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84213" y="2781300"/>
            <a:ext cx="2447925" cy="8636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Естественные науки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932363" y="3935413"/>
            <a:ext cx="3527425" cy="863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Чтение</a:t>
            </a: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0" y="1196975"/>
            <a:ext cx="7596188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4933950" y="5876925"/>
            <a:ext cx="3529013" cy="86518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Глобальная компетентность</a:t>
            </a:r>
          </a:p>
        </p:txBody>
      </p:sp>
      <p:sp>
        <p:nvSpPr>
          <p:cNvPr id="29" name="Стрелка вправо 28"/>
          <p:cNvSpPr/>
          <p:nvPr/>
        </p:nvSpPr>
        <p:spPr>
          <a:xfrm>
            <a:off x="3132138" y="2060575"/>
            <a:ext cx="1800225" cy="576263"/>
          </a:xfrm>
          <a:prstGeom prst="right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3132138" y="2924175"/>
            <a:ext cx="1800225" cy="576263"/>
          </a:xfrm>
          <a:prstGeom prst="right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3132138" y="4511675"/>
            <a:ext cx="1800225" cy="576263"/>
          </a:xfrm>
          <a:prstGeom prst="right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0" y="1216025"/>
            <a:ext cx="7596188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77144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kumimoji="0" lang="ru-RU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     </a:t>
            </a:r>
            <a:r>
              <a:rPr kumimoji="0" lang="ru-RU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Что такое глобальная компетентность?</a:t>
            </a:r>
            <a:endParaRPr kumimoji="0" lang="ru-RU" sz="3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8313" y="1700213"/>
            <a:ext cx="3959225" cy="46085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u="sng" dirty="0">
                <a:solidFill>
                  <a:schemeClr val="accent2">
                    <a:lumMod val="50000"/>
                  </a:schemeClr>
                </a:solidFill>
              </a:rPr>
              <a:t>Глобальная компетентность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«Оценка осведомленности учеников о взаимосвязанном глобальном мире, в котором мы живем и работаем, и их способности успешно справляться с появившимися в результате этого требованиями».</a:t>
            </a:r>
          </a:p>
          <a:p>
            <a:pPr algn="r">
              <a:defRPr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Андреас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Шлейчер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PISA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24525" y="1700213"/>
            <a:ext cx="3240088" cy="8651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Иностранные языки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724525" y="2636838"/>
            <a:ext cx="3240088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Креативность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24525" y="3573463"/>
            <a:ext cx="3240088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Толерантность к неопределённости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724525" y="4508500"/>
            <a:ext cx="3240088" cy="8651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Цифровая компетентность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724525" y="5445125"/>
            <a:ext cx="3240088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/>
              <a:t>Межкультурная компетентность 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0" y="1196975"/>
            <a:ext cx="7596188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Левая фигурная скобка 11"/>
          <p:cNvSpPr/>
          <p:nvPr/>
        </p:nvSpPr>
        <p:spPr>
          <a:xfrm>
            <a:off x="4859338" y="1628775"/>
            <a:ext cx="576262" cy="4824413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0" y="1216025"/>
            <a:ext cx="7596188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79674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600" b="1" i="1">
                <a:latin typeface="Times New Roman" charset="0"/>
              </a:rPr>
              <a:t>Модель развития межкультурной сензитивности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49154" name="Содержимое 2"/>
          <p:cNvSpPr>
            <a:spLocks noGrp="1"/>
          </p:cNvSpPr>
          <p:nvPr>
            <p:ph idx="1"/>
          </p:nvPr>
        </p:nvSpPr>
        <p:spPr>
          <a:xfrm>
            <a:off x="611188" y="1557338"/>
            <a:ext cx="8532812" cy="5300662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charset="0"/>
              <a:buChar char="v"/>
            </a:pPr>
            <a:r>
              <a:rPr kumimoji="0" lang="ru-RU" sz="2800">
                <a:latin typeface="Times New Roman" charset="0"/>
              </a:rPr>
              <a:t>Автор – </a:t>
            </a:r>
            <a:r>
              <a:rPr kumimoji="0" lang="ru-RU" sz="2800" i="1">
                <a:latin typeface="Times New Roman" charset="0"/>
              </a:rPr>
              <a:t>Милтон Беннет (1993)</a:t>
            </a:r>
          </a:p>
          <a:p>
            <a:pPr eaLnBrk="1" hangingPunct="1">
              <a:buFont typeface="Wingdings" charset="0"/>
              <a:buChar char="v"/>
            </a:pPr>
            <a:r>
              <a:rPr kumimoji="0" lang="ru-RU" sz="2600">
                <a:latin typeface="Times New Roman" charset="0"/>
              </a:rPr>
              <a:t>По мере того, как </a:t>
            </a:r>
            <a:r>
              <a:rPr kumimoji="0" lang="ru-RU" sz="2600" i="1">
                <a:latin typeface="Times New Roman" charset="0"/>
              </a:rPr>
              <a:t>опыт</a:t>
            </a:r>
            <a:r>
              <a:rPr kumimoji="0" lang="ru-RU" sz="2600">
                <a:latin typeface="Times New Roman" charset="0"/>
              </a:rPr>
              <a:t> человека в</a:t>
            </a:r>
          </a:p>
          <a:p>
            <a:pPr eaLnBrk="1" hangingPunct="1">
              <a:buFontTx/>
              <a:buNone/>
            </a:pPr>
            <a:r>
              <a:rPr kumimoji="0" lang="ru-RU" sz="2600">
                <a:latin typeface="Times New Roman" charset="0"/>
              </a:rPr>
              <a:t>понимании культурных различий становится                  </a:t>
            </a:r>
            <a:r>
              <a:rPr kumimoji="0" lang="ru-RU" sz="2600" i="1">
                <a:latin typeface="Times New Roman" charset="0"/>
              </a:rPr>
              <a:t> более комплексным </a:t>
            </a:r>
            <a:r>
              <a:rPr kumimoji="0" lang="ru-RU" sz="2600">
                <a:latin typeface="Times New Roman" charset="0"/>
              </a:rPr>
              <a:t>и богатым, его               компетентность в межкультурных отношениях  возрастает. Опыт межкультурного взаимодействия не приобретается при простом нахождении в ситуации, а представляет собой </a:t>
            </a:r>
            <a:r>
              <a:rPr kumimoji="0" lang="ru-RU" sz="2600" i="1">
                <a:latin typeface="Times New Roman" charset="0"/>
              </a:rPr>
              <a:t>активный процесс</a:t>
            </a:r>
            <a:r>
              <a:rPr kumimoji="0" lang="ru-RU" sz="2600">
                <a:latin typeface="Times New Roman" charset="0"/>
              </a:rPr>
              <a:t>, в котором задействованы перцептивные и когнитивные процессы индивида.</a:t>
            </a:r>
          </a:p>
          <a:p>
            <a:pPr eaLnBrk="1" hangingPunct="1">
              <a:spcBef>
                <a:spcPct val="0"/>
              </a:spcBef>
              <a:buFont typeface="Wingdings" charset="0"/>
              <a:buChar char="v"/>
            </a:pPr>
            <a:r>
              <a:rPr kumimoji="0" lang="ru-RU" sz="2500" i="1">
                <a:latin typeface="Times New Roman" charset="0"/>
              </a:rPr>
              <a:t>Шесть стадий-ориентаций </a:t>
            </a:r>
            <a:r>
              <a:rPr kumimoji="0" lang="ru-RU" sz="2500">
                <a:latin typeface="Times New Roman" charset="0"/>
              </a:rPr>
              <a:t>развития межкультурной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sz="2500">
                <a:latin typeface="Times New Roman" charset="0"/>
              </a:rPr>
              <a:t>компетентности, сопровождающихся </a:t>
            </a:r>
            <a:r>
              <a:rPr kumimoji="0" lang="ru-RU" sz="2500" b="1">
                <a:latin typeface="Times New Roman" charset="0"/>
              </a:rPr>
              <a:t>изменениями в мировоззрении.</a:t>
            </a:r>
            <a:endParaRPr kumimoji="0" lang="ru-RU" sz="2500" b="1" i="1">
              <a:latin typeface="Times New Roman" charset="0"/>
            </a:endParaRPr>
          </a:p>
          <a:p>
            <a:pPr eaLnBrk="1" hangingPunct="1">
              <a:buFont typeface="Wingdings" charset="0"/>
              <a:buChar char="v"/>
            </a:pPr>
            <a:endParaRPr kumimoji="0" lang="ru-RU" sz="2800">
              <a:latin typeface="Times New Roman" charset="0"/>
            </a:endParaRPr>
          </a:p>
        </p:txBody>
      </p:sp>
      <p:sp>
        <p:nvSpPr>
          <p:cNvPr id="49155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pic>
        <p:nvPicPr>
          <p:cNvPr id="4915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925" y="1773238"/>
            <a:ext cx="174307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6357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>
                <a:latin typeface="Times New Roman" charset="0"/>
              </a:rPr>
              <a:t>Модель развития межкультурной сензитивности</a:t>
            </a:r>
          </a:p>
        </p:txBody>
      </p:sp>
      <p:sp>
        <p:nvSpPr>
          <p:cNvPr id="5120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>
              <a:latin typeface="Times New Roman" charset="0"/>
            </a:endParaRPr>
          </a:p>
        </p:txBody>
      </p:sp>
      <p:pic>
        <p:nvPicPr>
          <p:cNvPr id="51203" name="Изображение 3" descr="unnamed-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75"/>
            <a:ext cx="9144000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6041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Изображение 5" descr="ENGLISH-DMIS-graphic-by-Julien-Peyre-_2010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869950"/>
            <a:ext cx="7886700" cy="562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25097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Изображение 7" descr="image00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8913"/>
            <a:ext cx="8208963" cy="633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85890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3600" b="1">
                <a:latin typeface="Times New Roman" charset="0"/>
              </a:rPr>
              <a:t>Этноцентризм-Этнорелятивизм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kumimoji="0" lang="ru-RU" sz="2000" b="1" dirty="0" smtClean="0">
              <a:cs typeface="+mn-cs"/>
            </a:endParaRPr>
          </a:p>
          <a:p>
            <a:pPr>
              <a:defRPr/>
            </a:pPr>
            <a:r>
              <a:rPr kumimoji="0" lang="ru-RU" sz="2000" b="1" dirty="0" err="1" smtClean="0">
                <a:cs typeface="+mn-cs"/>
              </a:rPr>
              <a:t>Этноцентризм</a:t>
            </a:r>
            <a:r>
              <a:rPr kumimoji="0" lang="ru-RU" sz="2000" dirty="0" smtClean="0">
                <a:cs typeface="+mn-cs"/>
              </a:rPr>
              <a:t> – тенденция рассматривать </a:t>
            </a:r>
            <a:r>
              <a:rPr kumimoji="0" lang="ru-RU" sz="2000" dirty="0">
                <a:cs typeface="+mn-cs"/>
              </a:rPr>
              <a:t>нормы и ценности </a:t>
            </a:r>
            <a:r>
              <a:rPr kumimoji="0" lang="ru-RU" sz="2000" dirty="0" smtClean="0">
                <a:cs typeface="+mn-cs"/>
              </a:rPr>
              <a:t>собственной </a:t>
            </a:r>
            <a:r>
              <a:rPr kumimoji="0" lang="ru-RU" sz="2000" dirty="0">
                <a:cs typeface="+mn-cs"/>
              </a:rPr>
              <a:t>культуры как основу для оценки и выработки суждений о других культурах. </a:t>
            </a:r>
            <a:endParaRPr kumimoji="0" lang="ru-RU" sz="2000" dirty="0" smtClean="0">
              <a:cs typeface="+mn-cs"/>
            </a:endParaRPr>
          </a:p>
          <a:p>
            <a:pPr>
              <a:defRPr/>
            </a:pPr>
            <a:r>
              <a:rPr kumimoji="0" lang="ru-RU" sz="2000" b="1" dirty="0" err="1" smtClean="0">
                <a:cs typeface="+mn-cs"/>
              </a:rPr>
              <a:t>Этнорелятивизм</a:t>
            </a:r>
            <a:r>
              <a:rPr kumimoji="0" lang="ru-RU" sz="2000" b="1" dirty="0" smtClean="0">
                <a:cs typeface="+mn-cs"/>
              </a:rPr>
              <a:t> </a:t>
            </a:r>
            <a:r>
              <a:rPr kumimoji="0" lang="ru-RU" sz="2000" dirty="0" smtClean="0">
                <a:cs typeface="+mn-cs"/>
              </a:rPr>
              <a:t>– восприятие </a:t>
            </a:r>
            <a:r>
              <a:rPr kumimoji="0" lang="ru-RU" sz="2000" dirty="0">
                <a:cs typeface="+mn-cs"/>
              </a:rPr>
              <a:t>норм и ценностей каждой культуры </a:t>
            </a:r>
            <a:r>
              <a:rPr kumimoji="0" lang="ru-RU" sz="2000" dirty="0" smtClean="0">
                <a:cs typeface="+mn-cs"/>
              </a:rPr>
              <a:t>самоценно и </a:t>
            </a:r>
            <a:r>
              <a:rPr kumimoji="0" lang="ru-RU" sz="2000" dirty="0">
                <a:cs typeface="+mn-cs"/>
              </a:rPr>
              <a:t>не может быть использовано в качестве стандарта, применимого к другим культурам. </a:t>
            </a:r>
            <a:endParaRPr kumimoji="0" lang="ru-RU" sz="2000" dirty="0" smtClean="0">
              <a:cs typeface="+mn-cs"/>
            </a:endParaRPr>
          </a:p>
          <a:p>
            <a:pPr>
              <a:defRPr/>
            </a:pPr>
            <a:r>
              <a:rPr kumimoji="0" lang="ru-RU" sz="2000" dirty="0" err="1" smtClean="0">
                <a:cs typeface="+mn-cs"/>
              </a:rPr>
              <a:t>Этноцентризм</a:t>
            </a:r>
            <a:r>
              <a:rPr kumimoji="0" lang="ru-RU" sz="2000" dirty="0" smtClean="0">
                <a:cs typeface="+mn-cs"/>
              </a:rPr>
              <a:t> обладает двойственным характером: </a:t>
            </a:r>
          </a:p>
          <a:p>
            <a:pPr marL="0" indent="0">
              <a:buFontTx/>
              <a:buNone/>
              <a:defRPr/>
            </a:pPr>
            <a:r>
              <a:rPr kumimoji="0" lang="ru-RU" sz="2000" dirty="0">
                <a:cs typeface="+mn-cs"/>
              </a:rPr>
              <a:t> </a:t>
            </a:r>
            <a:r>
              <a:rPr kumimoji="0" lang="ru-RU" sz="2000" dirty="0" smtClean="0">
                <a:cs typeface="+mn-cs"/>
              </a:rPr>
              <a:t>    - способствует сплочению этнической общности вокруг собственных норм и ценностей, стимулирует формирование этнического самосознания</a:t>
            </a:r>
          </a:p>
          <a:p>
            <a:pPr marL="0" indent="0">
              <a:buFontTx/>
              <a:buNone/>
              <a:defRPr/>
            </a:pPr>
            <a:r>
              <a:rPr kumimoji="0" lang="ru-RU" sz="2000" dirty="0">
                <a:cs typeface="+mn-cs"/>
              </a:rPr>
              <a:t> </a:t>
            </a:r>
            <a:r>
              <a:rPr kumimoji="0" lang="ru-RU" sz="2000" dirty="0" smtClean="0">
                <a:cs typeface="+mn-cs"/>
              </a:rPr>
              <a:t>     - отрицает ценности другой культуры, ведет к культурной самоизоляции и конфликтам</a:t>
            </a:r>
            <a:endParaRPr kumimoji="0" lang="ru-RU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75281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400" b="1">
                <a:solidFill>
                  <a:srgbClr val="000000"/>
                </a:solidFill>
                <a:latin typeface="Times New Roman" charset="0"/>
              </a:rPr>
              <a:t>Этноцентристские стадии</a:t>
            </a: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571500" y="1571625"/>
            <a:ext cx="8572500" cy="5286375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kumimoji="0" lang="ru-RU" sz="2800" i="1" dirty="0" err="1">
                <a:latin typeface="Times New Roman" charset="0"/>
                <a:cs typeface="+mn-cs"/>
              </a:rPr>
              <a:t>Этноцентристские</a:t>
            </a:r>
            <a:r>
              <a:rPr kumimoji="0" lang="ru-RU" sz="2800" i="1" dirty="0">
                <a:latin typeface="Times New Roman" charset="0"/>
                <a:cs typeface="+mn-cs"/>
              </a:rPr>
              <a:t> </a:t>
            </a:r>
            <a:r>
              <a:rPr kumimoji="0" lang="ru-RU" sz="2800" i="1" dirty="0" smtClean="0">
                <a:latin typeface="Times New Roman" charset="0"/>
                <a:cs typeface="+mn-cs"/>
              </a:rPr>
              <a:t>стадии – </a:t>
            </a:r>
            <a:r>
              <a:rPr kumimoji="0" lang="ru-RU" sz="2800" dirty="0" smtClean="0">
                <a:latin typeface="Times New Roman" charset="0"/>
                <a:cs typeface="+mn-cs"/>
              </a:rPr>
              <a:t>восприятие собственной культуры как центральной и оценивание других культур сквозь призму собственной. Снижение значимости культурных различий тем или иным способом: </a:t>
            </a:r>
          </a:p>
          <a:p>
            <a:pPr algn="just">
              <a:buFont typeface="Wingdings" charset="0"/>
              <a:buChar char="v"/>
              <a:defRPr/>
            </a:pPr>
            <a:r>
              <a:rPr kumimoji="0" lang="ru-RU" sz="2400" dirty="0" smtClean="0">
                <a:latin typeface="Times New Roman" charset="0"/>
                <a:cs typeface="+mn-cs"/>
              </a:rPr>
              <a:t>через </a:t>
            </a:r>
            <a:r>
              <a:rPr kumimoji="0" lang="ru-RU" sz="2400" b="1" dirty="0">
                <a:latin typeface="Times New Roman" charset="0"/>
                <a:cs typeface="+mn-cs"/>
              </a:rPr>
              <a:t>отрицание</a:t>
            </a:r>
            <a:r>
              <a:rPr kumimoji="0" lang="ru-RU" sz="2400" dirty="0">
                <a:latin typeface="Times New Roman" charset="0"/>
                <a:cs typeface="+mn-cs"/>
              </a:rPr>
              <a:t> их </a:t>
            </a:r>
            <a:r>
              <a:rPr kumimoji="0" lang="ru-RU" sz="2400" dirty="0" smtClean="0">
                <a:latin typeface="Times New Roman" charset="0"/>
                <a:cs typeface="+mn-cs"/>
              </a:rPr>
              <a:t>существования (изоляция, сепарация)</a:t>
            </a:r>
          </a:p>
          <a:p>
            <a:pPr algn="just">
              <a:buFont typeface="Wingdings" charset="0"/>
              <a:buChar char="v"/>
              <a:defRPr/>
            </a:pPr>
            <a:r>
              <a:rPr kumimoji="0" lang="ru-RU" sz="2400" dirty="0">
                <a:latin typeface="Times New Roman" charset="0"/>
                <a:cs typeface="+mn-cs"/>
              </a:rPr>
              <a:t>п</a:t>
            </a:r>
            <a:r>
              <a:rPr kumimoji="0" lang="ru-RU" sz="2400" dirty="0" smtClean="0">
                <a:latin typeface="Times New Roman" charset="0"/>
                <a:cs typeface="+mn-cs"/>
              </a:rPr>
              <a:t>осредством возведения </a:t>
            </a:r>
            <a:r>
              <a:rPr kumimoji="0" lang="ru-RU" sz="2400" b="1" dirty="0">
                <a:latin typeface="Times New Roman" charset="0"/>
                <a:cs typeface="+mn-cs"/>
              </a:rPr>
              <a:t>защит</a:t>
            </a:r>
            <a:r>
              <a:rPr kumimoji="0" lang="ru-RU" sz="2400" dirty="0">
                <a:latin typeface="Times New Roman" charset="0"/>
                <a:cs typeface="+mn-cs"/>
              </a:rPr>
              <a:t> от </a:t>
            </a:r>
            <a:r>
              <a:rPr kumimoji="0" lang="ru-RU" sz="2400" dirty="0" smtClean="0">
                <a:latin typeface="Times New Roman" charset="0"/>
                <a:cs typeface="+mn-cs"/>
              </a:rPr>
              <a:t>них (диффамация, превосходство, обратное развитие)</a:t>
            </a:r>
          </a:p>
          <a:p>
            <a:pPr algn="just">
              <a:buFont typeface="Wingdings" charset="0"/>
              <a:buChar char="v"/>
              <a:defRPr/>
            </a:pPr>
            <a:r>
              <a:rPr kumimoji="0" lang="ru-RU" sz="2400" dirty="0" smtClean="0">
                <a:latin typeface="Times New Roman" charset="0"/>
                <a:cs typeface="+mn-cs"/>
              </a:rPr>
              <a:t> через </a:t>
            </a:r>
            <a:r>
              <a:rPr kumimoji="0" lang="ru-RU" sz="2400" b="1" dirty="0">
                <a:latin typeface="Times New Roman" charset="0"/>
                <a:cs typeface="+mn-cs"/>
              </a:rPr>
              <a:t>минимизацию </a:t>
            </a:r>
            <a:r>
              <a:rPr kumimoji="0" lang="ru-RU" sz="2400" dirty="0">
                <a:latin typeface="Times New Roman" charset="0"/>
                <a:cs typeface="+mn-cs"/>
              </a:rPr>
              <a:t>их </a:t>
            </a:r>
            <a:r>
              <a:rPr kumimoji="0" lang="ru-RU" sz="2400" dirty="0" smtClean="0">
                <a:latin typeface="Times New Roman" charset="0"/>
                <a:cs typeface="+mn-cs"/>
              </a:rPr>
              <a:t>значимости (физический универсализм, трансцендентный универсализм)</a:t>
            </a:r>
            <a:endParaRPr kumimoji="0" lang="ru-RU" sz="2400" dirty="0">
              <a:latin typeface="Times New Roman" charset="0"/>
              <a:cs typeface="+mn-cs"/>
            </a:endParaRPr>
          </a:p>
        </p:txBody>
      </p:sp>
      <p:sp>
        <p:nvSpPr>
          <p:cNvPr id="55299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7833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solidFill>
                  <a:srgbClr val="000000"/>
                </a:solidFill>
                <a:latin typeface="Times New Roman" charset="0"/>
              </a:rPr>
              <a:t>Этноцентристские стадии</a:t>
            </a:r>
            <a:endParaRPr kumimoji="0" lang="ru-RU">
              <a:latin typeface="Times New Roman" charset="0"/>
            </a:endParaRPr>
          </a:p>
        </p:txBody>
      </p:sp>
      <p:sp>
        <p:nvSpPr>
          <p:cNvPr id="5632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1. Отрицание</a:t>
            </a:r>
          </a:p>
          <a:p>
            <a:r>
              <a:rPr kumimoji="0" lang="ru-RU" sz="2400">
                <a:latin typeface="Times New Roman" charset="0"/>
              </a:rPr>
              <a:t>восприятие собственной культуры как единственно существующей </a:t>
            </a:r>
          </a:p>
          <a:p>
            <a:r>
              <a:rPr kumimoji="0" lang="ru-RU" sz="2400">
                <a:latin typeface="Times New Roman" charset="0"/>
              </a:rPr>
              <a:t>другие культуры либо не воспринимаются вообще, либо им придается неопределенное обобщенное значение ("иностранец", "иммигрант»)</a:t>
            </a:r>
          </a:p>
          <a:p>
            <a:r>
              <a:rPr kumimoji="0" lang="ru-RU" sz="2400">
                <a:latin typeface="Times New Roman" charset="0"/>
              </a:rPr>
              <a:t> люди с таким мировоззрением не интересуются культурными различиями, а при столкновениями с различиями могут вести себя агрессивно</a:t>
            </a:r>
          </a:p>
          <a:p>
            <a:r>
              <a:rPr kumimoji="0" lang="ru-RU" sz="2400">
                <a:latin typeface="Times New Roman" charset="0"/>
              </a:rPr>
              <a:t>Результаты: </a:t>
            </a:r>
            <a:r>
              <a:rPr kumimoji="0" lang="ru-RU" sz="2400" b="1">
                <a:latin typeface="Times New Roman" charset="0"/>
              </a:rPr>
              <a:t>изоляция и сепарация </a:t>
            </a:r>
            <a:r>
              <a:rPr kumimoji="0" lang="ru-RU" sz="2400">
                <a:latin typeface="Times New Roman" charset="0"/>
              </a:rPr>
              <a:t>(отделение)</a:t>
            </a:r>
          </a:p>
        </p:txBody>
      </p:sp>
    </p:spTree>
    <p:extLst>
      <p:ext uri="{BB962C8B-B14F-4D97-AF65-F5344CB8AC3E}">
        <p14:creationId xmlns:p14="http://schemas.microsoft.com/office/powerpoint/2010/main" val="10031270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Этноцентристские стадии</a:t>
            </a:r>
          </a:p>
        </p:txBody>
      </p:sp>
      <p:sp>
        <p:nvSpPr>
          <p:cNvPr id="5734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2. Защита</a:t>
            </a:r>
          </a:p>
          <a:p>
            <a:r>
              <a:rPr kumimoji="0" lang="ru-RU" sz="2000">
                <a:latin typeface="Times New Roman" charset="0"/>
              </a:rPr>
              <a:t>культурные различия воспринимаются, но собственная культура рассматривается как единственно достойная и жизнеспособная</a:t>
            </a:r>
          </a:p>
          <a:p>
            <a:r>
              <a:rPr kumimoji="0" lang="ru-RU" sz="2000">
                <a:latin typeface="Times New Roman" charset="0"/>
              </a:rPr>
              <a:t>мировоззрение опирается на стереотипы, понимание мира в категориях "мы" и "они»</a:t>
            </a:r>
          </a:p>
          <a:p>
            <a:r>
              <a:rPr kumimoji="0" lang="ru-RU" sz="2000">
                <a:latin typeface="Times New Roman" charset="0"/>
              </a:rPr>
              <a:t> культурные различия беспокоят больше, чем в случае отрицания</a:t>
            </a:r>
          </a:p>
          <a:p>
            <a:r>
              <a:rPr kumimoji="0" lang="ru-RU" sz="2000">
                <a:latin typeface="Times New Roman" charset="0"/>
              </a:rPr>
              <a:t>Результаты: </a:t>
            </a:r>
            <a:r>
              <a:rPr kumimoji="0" lang="ru-RU" sz="2000" b="1">
                <a:latin typeface="Times New Roman" charset="0"/>
              </a:rPr>
              <a:t>диффамация</a:t>
            </a:r>
            <a:r>
              <a:rPr kumimoji="0" lang="ru-RU" sz="2000">
                <a:latin typeface="Times New Roman" charset="0"/>
              </a:rPr>
              <a:t> (от лат «</a:t>
            </a:r>
            <a:r>
              <a:rPr kumimoji="0" lang="en-US" sz="2000">
                <a:latin typeface="Times New Roman" charset="0"/>
              </a:rPr>
              <a:t>diffamo</a:t>
            </a:r>
            <a:r>
              <a:rPr kumimoji="0" lang="ru-RU" sz="2000">
                <a:latin typeface="Times New Roman" charset="0"/>
              </a:rPr>
              <a:t>» (порочу) – распространение не соответствующих действительности порочащих сведений, клевета) – негативная оценка различий, связанная с формированием негативных стереотипов, </a:t>
            </a:r>
            <a:r>
              <a:rPr kumimoji="0" lang="ru-RU" sz="2000" b="1">
                <a:latin typeface="Times New Roman" charset="0"/>
              </a:rPr>
              <a:t>превосходство (</a:t>
            </a:r>
            <a:r>
              <a:rPr kumimoji="0" lang="ru-RU" sz="2000">
                <a:latin typeface="Times New Roman" charset="0"/>
              </a:rPr>
              <a:t>подчеркивание своего высокого статуса)</a:t>
            </a:r>
            <a:r>
              <a:rPr kumimoji="0" lang="ru-RU" sz="2000" b="1">
                <a:latin typeface="Times New Roman" charset="0"/>
              </a:rPr>
              <a:t>, обратное развитие (полное изменение) </a:t>
            </a:r>
            <a:r>
              <a:rPr kumimoji="0" lang="ru-RU" sz="2000">
                <a:latin typeface="Times New Roman" charset="0"/>
              </a:rPr>
              <a:t>(очернение своей собственной культуры и признание превосходства другой)</a:t>
            </a:r>
          </a:p>
        </p:txBody>
      </p:sp>
    </p:spTree>
    <p:extLst>
      <p:ext uri="{BB962C8B-B14F-4D97-AF65-F5344CB8AC3E}">
        <p14:creationId xmlns:p14="http://schemas.microsoft.com/office/powerpoint/2010/main" val="3210983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Этноцентристские стадии</a:t>
            </a:r>
            <a:endParaRPr kumimoji="0" lang="ru-RU">
              <a:latin typeface="Times New Roman" charset="0"/>
            </a:endParaRPr>
          </a:p>
        </p:txBody>
      </p:sp>
      <p:sp>
        <p:nvSpPr>
          <p:cNvPr id="5837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3. Минимизация</a:t>
            </a:r>
          </a:p>
          <a:p>
            <a:r>
              <a:rPr kumimoji="0" lang="ru-RU" sz="1800">
                <a:latin typeface="Times New Roman" charset="0"/>
              </a:rPr>
              <a:t>элементы собственного культурного мировоззрения признаются универсальными (все люди одинаковые, но универсальные характеристики черпаются из собственной культуры и означают: «Будь, как я»)</a:t>
            </a:r>
          </a:p>
          <a:p>
            <a:r>
              <a:rPr kumimoji="0" lang="ru-RU" sz="1800">
                <a:latin typeface="Times New Roman" charset="0"/>
              </a:rPr>
              <a:t>культурные различия открыто признаются, но их определяют как что-то незначительное по сравнению со значительно большим культурным сходством</a:t>
            </a:r>
          </a:p>
          <a:p>
            <a:r>
              <a:rPr kumimoji="0" lang="ru-RU" sz="1800">
                <a:latin typeface="Times New Roman" charset="0"/>
              </a:rPr>
              <a:t>попытки исправить поведение других в соответствии со своими ожиданиями</a:t>
            </a:r>
          </a:p>
          <a:p>
            <a:r>
              <a:rPr kumimoji="0" lang="ru-RU" sz="1800">
                <a:latin typeface="Times New Roman" charset="0"/>
              </a:rPr>
              <a:t>Результаты: </a:t>
            </a:r>
            <a:r>
              <a:rPr kumimoji="0" lang="ru-RU" sz="1800" b="1">
                <a:latin typeface="Times New Roman" charset="0"/>
              </a:rPr>
              <a:t>физический универсализм </a:t>
            </a:r>
            <a:r>
              <a:rPr kumimoji="0" lang="ru-RU" sz="1800">
                <a:latin typeface="Times New Roman" charset="0"/>
              </a:rPr>
              <a:t>(все люди независимо от их расовой, этнической или культурной принадлежности имеют общие физические данные, обеспечивающие равные материальные потребности, и требуют поведения, понятного любому другому человеку), </a:t>
            </a:r>
            <a:r>
              <a:rPr kumimoji="0" lang="ru-RU" sz="1800" b="1">
                <a:latin typeface="Times New Roman" charset="0"/>
              </a:rPr>
              <a:t>трансцендентный универсализм </a:t>
            </a:r>
            <a:r>
              <a:rPr kumimoji="0" lang="ru-RU" sz="1800">
                <a:latin typeface="Times New Roman" charset="0"/>
              </a:rPr>
              <a:t>(все люди являются продуктом некоего единого принципа или подхода, «человек создан по образу и подобию Божьему»)</a:t>
            </a:r>
          </a:p>
          <a:p>
            <a:endParaRPr kumimoji="0" lang="ru-RU" sz="1800" b="1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9605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Название 1"/>
          <p:cNvSpPr>
            <a:spLocks noGrp="1"/>
          </p:cNvSpPr>
          <p:nvPr>
            <p:ph type="title"/>
          </p:nvPr>
        </p:nvSpPr>
        <p:spPr>
          <a:xfrm>
            <a:off x="1042988" y="476250"/>
            <a:ext cx="7772400" cy="1143000"/>
          </a:xfrm>
        </p:spPr>
        <p:txBody>
          <a:bodyPr/>
          <a:lstStyle/>
          <a:p>
            <a:r>
              <a:rPr kumimoji="0" lang="ru-RU" sz="3600" b="1">
                <a:latin typeface="Times New Roman" charset="0"/>
              </a:rPr>
              <a:t>Этнорелятивистские стадии</a:t>
            </a:r>
          </a:p>
        </p:txBody>
      </p:sp>
      <p:sp>
        <p:nvSpPr>
          <p:cNvPr id="59394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0" lang="ru-RU" i="1">
                <a:latin typeface="Times New Roman" charset="0"/>
              </a:rPr>
              <a:t>Этнорелятивистские стадии – </a:t>
            </a:r>
            <a:r>
              <a:rPr kumimoji="0" lang="ru-RU">
                <a:latin typeface="Times New Roman" charset="0"/>
              </a:rPr>
              <a:t>собственная культура рассматривается в контексте других</a:t>
            </a:r>
            <a:r>
              <a:rPr kumimoji="0" lang="ru-RU" i="1">
                <a:latin typeface="Times New Roman" charset="0"/>
              </a:rPr>
              <a:t>. </a:t>
            </a:r>
            <a:r>
              <a:rPr kumimoji="0" lang="ru-RU">
                <a:latin typeface="Times New Roman" charset="0"/>
              </a:rPr>
              <a:t>Индивид признает важность культурных различий, готов к расширению мировоззрения и трансформации своей идентичности.</a:t>
            </a:r>
          </a:p>
          <a:p>
            <a:pPr>
              <a:buFontTx/>
              <a:buChar char="-"/>
            </a:pPr>
            <a:r>
              <a:rPr kumimoji="0" lang="ru-RU">
                <a:latin typeface="Times New Roman" charset="0"/>
              </a:rPr>
              <a:t>Принятие (признание) </a:t>
            </a:r>
          </a:p>
          <a:p>
            <a:pPr>
              <a:buFontTx/>
              <a:buChar char="-"/>
            </a:pPr>
            <a:r>
              <a:rPr kumimoji="0" lang="ru-RU">
                <a:latin typeface="Times New Roman" charset="0"/>
              </a:rPr>
              <a:t>Адаптация </a:t>
            </a:r>
          </a:p>
          <a:p>
            <a:pPr>
              <a:buFontTx/>
              <a:buChar char="-"/>
            </a:pPr>
            <a:r>
              <a:rPr kumimoji="0" lang="ru-RU">
                <a:latin typeface="Times New Roman" charset="0"/>
              </a:rPr>
              <a:t>Интеграция</a:t>
            </a:r>
          </a:p>
          <a:p>
            <a:endParaRPr kumimoji="0" 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3683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Этнорелятивистские стадии</a:t>
            </a:r>
          </a:p>
        </p:txBody>
      </p:sp>
      <p:sp>
        <p:nvSpPr>
          <p:cNvPr id="60418" name="Содержимое 2"/>
          <p:cNvSpPr>
            <a:spLocks noGrp="1"/>
          </p:cNvSpPr>
          <p:nvPr>
            <p:ph idx="1"/>
          </p:nvPr>
        </p:nvSpPr>
        <p:spPr>
          <a:xfrm>
            <a:off x="1116013" y="1773238"/>
            <a:ext cx="7769225" cy="4113212"/>
          </a:xfrm>
        </p:spPr>
        <p:txBody>
          <a:bodyPr>
            <a:normAutofit fontScale="92500" lnSpcReduction="10000"/>
          </a:bodyPr>
          <a:lstStyle/>
          <a:p>
            <a:r>
              <a:rPr kumimoji="0" lang="ru-RU" b="1">
                <a:latin typeface="Times New Roman" charset="0"/>
              </a:rPr>
              <a:t>4. Принятие (признание)</a:t>
            </a:r>
          </a:p>
          <a:p>
            <a:r>
              <a:rPr kumimoji="0" lang="ru-RU" sz="2400">
                <a:latin typeface="Times New Roman" charset="0"/>
              </a:rPr>
              <a:t>своя культура рассматривается как одна из множества</a:t>
            </a:r>
          </a:p>
          <a:p>
            <a:r>
              <a:rPr kumimoji="0" lang="ru-RU" sz="2400">
                <a:latin typeface="Times New Roman" charset="0"/>
              </a:rPr>
              <a:t> отношение к другим как отличным от себя, но равным существам</a:t>
            </a:r>
          </a:p>
          <a:p>
            <a:r>
              <a:rPr kumimoji="0" lang="ru-RU" sz="2400">
                <a:latin typeface="Times New Roman" charset="0"/>
              </a:rPr>
              <a:t> четкое представление о существовании культурных различий </a:t>
            </a:r>
          </a:p>
          <a:p>
            <a:r>
              <a:rPr kumimoji="0" lang="ru-RU" sz="2400">
                <a:latin typeface="Times New Roman" charset="0"/>
              </a:rPr>
              <a:t>признание относительности культурных ценностей как главного элемента в воспитании межкультурной сензитивности</a:t>
            </a:r>
          </a:p>
          <a:p>
            <a:r>
              <a:rPr kumimoji="0" lang="ru-RU" sz="2400">
                <a:latin typeface="Times New Roman" charset="0"/>
              </a:rPr>
              <a:t>Результаты: </a:t>
            </a:r>
            <a:r>
              <a:rPr kumimoji="0" lang="ru-RU" sz="2400" b="1">
                <a:latin typeface="Times New Roman" charset="0"/>
              </a:rPr>
              <a:t>уважение к различиям в поведении, уважение к различиям в системе ценностей</a:t>
            </a:r>
          </a:p>
        </p:txBody>
      </p:sp>
    </p:spTree>
    <p:extLst>
      <p:ext uri="{BB962C8B-B14F-4D97-AF65-F5344CB8AC3E}">
        <p14:creationId xmlns:p14="http://schemas.microsoft.com/office/powerpoint/2010/main" val="31200560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Этнорелятивистские стадии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kumimoji="0" lang="ru-RU" b="1" dirty="0" smtClean="0">
                <a:cs typeface="+mn-cs"/>
              </a:rPr>
              <a:t>5. Адаптация</a:t>
            </a:r>
          </a:p>
          <a:p>
            <a:pPr>
              <a:defRPr/>
            </a:pPr>
            <a:r>
              <a:rPr kumimoji="0" lang="ru-RU" sz="2000" dirty="0">
                <a:cs typeface="+mn-cs"/>
              </a:rPr>
              <a:t>опыт, полученный в рамках новой культуры, </a:t>
            </a:r>
            <a:r>
              <a:rPr kumimoji="0" lang="ru-RU" sz="2000" dirty="0" smtClean="0">
                <a:cs typeface="+mn-cs"/>
              </a:rPr>
              <a:t>начинает определять восприятие и поведение</a:t>
            </a:r>
          </a:p>
          <a:p>
            <a:pPr>
              <a:defRPr/>
            </a:pPr>
            <a:r>
              <a:rPr kumimoji="0" lang="ru-RU" sz="2000" dirty="0" smtClean="0">
                <a:cs typeface="+mn-cs"/>
              </a:rPr>
              <a:t>Изменяется прежнее видение </a:t>
            </a:r>
            <a:r>
              <a:rPr kumimoji="0" lang="ru-RU" sz="2000" dirty="0">
                <a:cs typeface="+mn-cs"/>
              </a:rPr>
              <a:t>другой культуры, </a:t>
            </a:r>
            <a:r>
              <a:rPr kumimoji="0" lang="ru-RU" sz="2000" dirty="0" err="1" smtClean="0">
                <a:cs typeface="+mn-cs"/>
              </a:rPr>
              <a:t>переструктурируется</a:t>
            </a:r>
            <a:r>
              <a:rPr kumimoji="0" lang="ru-RU" sz="2000" dirty="0" smtClean="0">
                <a:cs typeface="+mn-cs"/>
              </a:rPr>
              <a:t> собственный жизненный опыт </a:t>
            </a:r>
          </a:p>
          <a:p>
            <a:pPr>
              <a:defRPr/>
            </a:pPr>
            <a:r>
              <a:rPr kumimoji="0" lang="ru-RU" sz="2000" dirty="0" smtClean="0">
                <a:cs typeface="+mn-cs"/>
              </a:rPr>
              <a:t>Новый опыт </a:t>
            </a:r>
            <a:r>
              <a:rPr kumimoji="0" lang="ru-RU" sz="2000" dirty="0">
                <a:cs typeface="+mn-cs"/>
              </a:rPr>
              <a:t>становится основанием для </a:t>
            </a:r>
            <a:r>
              <a:rPr kumimoji="0" lang="ru-RU" sz="2000" dirty="0" err="1">
                <a:cs typeface="+mn-cs"/>
              </a:rPr>
              <a:t>бикультурной</a:t>
            </a:r>
            <a:r>
              <a:rPr kumimoji="0" lang="ru-RU" sz="2000" dirty="0">
                <a:cs typeface="+mn-cs"/>
              </a:rPr>
              <a:t> или поликультурной идентичности</a:t>
            </a:r>
            <a:r>
              <a:rPr kumimoji="0" lang="ru-RU" sz="2000" dirty="0" smtClean="0">
                <a:cs typeface="+mn-cs"/>
              </a:rPr>
              <a:t> </a:t>
            </a:r>
          </a:p>
          <a:p>
            <a:pPr>
              <a:defRPr/>
            </a:pPr>
            <a:r>
              <a:rPr kumimoji="0" lang="ru-RU" sz="2000" dirty="0" smtClean="0">
                <a:cs typeface="+mn-cs"/>
              </a:rPr>
              <a:t>Развитие альтернативных коммуникативных умений и поведенческих моделей</a:t>
            </a:r>
          </a:p>
          <a:p>
            <a:pPr>
              <a:defRPr/>
            </a:pPr>
            <a:r>
              <a:rPr kumimoji="0" lang="ru-RU" sz="2000" dirty="0" smtClean="0">
                <a:cs typeface="+mn-cs"/>
              </a:rPr>
              <a:t>Результаты</a:t>
            </a:r>
            <a:r>
              <a:rPr kumimoji="0" lang="ru-RU" sz="2000" b="1" dirty="0" smtClean="0">
                <a:cs typeface="+mn-cs"/>
              </a:rPr>
              <a:t>: </a:t>
            </a:r>
            <a:r>
              <a:rPr kumimoji="0" lang="ru-RU" sz="2000" b="1" dirty="0" err="1" smtClean="0">
                <a:cs typeface="+mn-cs"/>
              </a:rPr>
              <a:t>эмпатия</a:t>
            </a:r>
            <a:r>
              <a:rPr kumimoji="0" lang="ru-RU" sz="2000" b="1" dirty="0" smtClean="0">
                <a:cs typeface="+mn-cs"/>
              </a:rPr>
              <a:t>, плюрализм </a:t>
            </a:r>
            <a:r>
              <a:rPr kumimoji="0" lang="ru-RU" sz="2000" dirty="0" smtClean="0">
                <a:cs typeface="+mn-cs"/>
              </a:rPr>
              <a:t>(</a:t>
            </a:r>
            <a:r>
              <a:rPr kumimoji="0" lang="ru-RU" sz="2000" dirty="0">
                <a:cs typeface="+mn-cs"/>
              </a:rPr>
              <a:t>не просто осознание различия культур, но и полное понимание этого различия в конкретных культурных </a:t>
            </a:r>
            <a:r>
              <a:rPr kumimoji="0" lang="ru-RU" sz="2000" dirty="0" smtClean="0">
                <a:cs typeface="+mn-cs"/>
              </a:rPr>
              <a:t>ситуациях), </a:t>
            </a:r>
            <a:r>
              <a:rPr kumimoji="0" lang="ru-RU" sz="2000" dirty="0" err="1" smtClean="0">
                <a:cs typeface="+mn-cs"/>
              </a:rPr>
              <a:t>бикультурализм</a:t>
            </a:r>
            <a:endParaRPr kumimoji="0" lang="ru-RU" sz="2000" dirty="0" smtClean="0">
              <a:cs typeface="+mn-cs"/>
            </a:endParaRPr>
          </a:p>
          <a:p>
            <a:pPr marL="0" indent="0">
              <a:buFontTx/>
              <a:buNone/>
              <a:defRPr/>
            </a:pPr>
            <a:endParaRPr kumimoji="0" lang="ru-RU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6854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Этнорелятивистские стадии</a:t>
            </a:r>
            <a:endParaRPr kumimoji="0" lang="ru-RU">
              <a:latin typeface="Times New Roman" charset="0"/>
            </a:endParaRPr>
          </a:p>
        </p:txBody>
      </p:sp>
      <p:sp>
        <p:nvSpPr>
          <p:cNvPr id="62466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0" lang="ru-RU" b="1">
                <a:latin typeface="Times New Roman" charset="0"/>
              </a:rPr>
              <a:t>6. Интеграция</a:t>
            </a:r>
          </a:p>
          <a:p>
            <a:r>
              <a:rPr kumimoji="0" lang="ru-RU" sz="2400">
                <a:latin typeface="Times New Roman" charset="0"/>
              </a:rPr>
              <a:t>выход человека за пределы самого себя посредством проникновения в глубины различных культурных мировоззрений</a:t>
            </a:r>
          </a:p>
          <a:p>
            <a:r>
              <a:rPr kumimoji="0" lang="ru-RU" sz="2400">
                <a:latin typeface="Times New Roman" charset="0"/>
              </a:rPr>
              <a:t>Чужая культура начинает ощущаться как своя</a:t>
            </a:r>
          </a:p>
          <a:p>
            <a:r>
              <a:rPr kumimoji="0" lang="ru-RU" sz="2400">
                <a:latin typeface="Times New Roman" charset="0"/>
              </a:rPr>
              <a:t> В случае формирования идентичности на стыке двух или более культур индивид сталкивается с собственной "культурной маргинальностью", которая может проявляться либо в форме отчуждения от собственной культуры, либо в конструктивной форме, когда постижение других культур выступает необходимой и позитивной частью идентичности </a:t>
            </a:r>
          </a:p>
        </p:txBody>
      </p:sp>
    </p:spTree>
    <p:extLst>
      <p:ext uri="{BB962C8B-B14F-4D97-AF65-F5344CB8AC3E}">
        <p14:creationId xmlns:p14="http://schemas.microsoft.com/office/powerpoint/2010/main" val="33882459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Этнорелятивистские стадии</a:t>
            </a:r>
            <a:endParaRPr kumimoji="0" lang="ru-RU">
              <a:latin typeface="Times New Roman" charset="0"/>
            </a:endParaRPr>
          </a:p>
        </p:txBody>
      </p:sp>
      <p:sp>
        <p:nvSpPr>
          <p:cNvPr id="6349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6. Интеграция</a:t>
            </a:r>
          </a:p>
          <a:p>
            <a:r>
              <a:rPr kumimoji="0" lang="ru-RU" sz="2800">
                <a:latin typeface="Times New Roman" charset="0"/>
              </a:rPr>
              <a:t>Результаты:  </a:t>
            </a:r>
            <a:r>
              <a:rPr kumimoji="0" lang="ru-RU" sz="2800" b="1">
                <a:latin typeface="Times New Roman" charset="0"/>
              </a:rPr>
              <a:t>контекстуальная оценка </a:t>
            </a:r>
            <a:r>
              <a:rPr kumimoji="0" lang="ru-RU" sz="2800">
                <a:latin typeface="Times New Roman" charset="0"/>
              </a:rPr>
              <a:t>(способность оценивать ситуацию с точки зрения наличия в ней нескольких вариантов культурного поведения и выбрать наилучшую модель поведения в конкретной ситуации) и </a:t>
            </a:r>
            <a:r>
              <a:rPr kumimoji="0" lang="ru-RU" sz="2800" b="1">
                <a:latin typeface="Times New Roman" charset="0"/>
              </a:rPr>
              <a:t>конструктивная маргинальность </a:t>
            </a:r>
            <a:r>
              <a:rPr kumimoji="0" lang="ru-RU" sz="2800">
                <a:latin typeface="Times New Roman" charset="0"/>
              </a:rPr>
              <a:t>(формирование межкультурной, </a:t>
            </a:r>
            <a:r>
              <a:rPr kumimoji="0" lang="ru-RU" sz="2800" b="1">
                <a:latin typeface="Times New Roman" charset="0"/>
              </a:rPr>
              <a:t>мультикультурной </a:t>
            </a:r>
            <a:r>
              <a:rPr kumimoji="0" lang="ru-RU" sz="2800">
                <a:latin typeface="Times New Roman" charset="0"/>
              </a:rPr>
              <a:t>личности, для которой нет естественной культурной идентичности). </a:t>
            </a:r>
          </a:p>
        </p:txBody>
      </p:sp>
    </p:spTree>
    <p:extLst>
      <p:ext uri="{BB962C8B-B14F-4D97-AF65-F5344CB8AC3E}">
        <p14:creationId xmlns:p14="http://schemas.microsoft.com/office/powerpoint/2010/main" val="3877765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kumimoji="0" lang="ru-RU" sz="3200" b="1" i="1">
                <a:latin typeface="Times New Roman" charset="0"/>
              </a:rPr>
              <a:t>Процессуальная модель межкультурной компетентности</a:t>
            </a:r>
            <a:r>
              <a:rPr kumimoji="0" lang="ru-RU" sz="34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34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3600">
                <a:latin typeface="Times New Roman" charset="0"/>
              </a:rPr>
              <a:t>(</a:t>
            </a:r>
            <a:r>
              <a:rPr kumimoji="0" lang="fr-CA" sz="3600" i="1">
                <a:latin typeface="Times New Roman" charset="0"/>
              </a:rPr>
              <a:t>The Process Model</a:t>
            </a:r>
            <a:r>
              <a:rPr kumimoji="0" lang="ru-RU" sz="3600">
                <a:latin typeface="Times New Roman" charset="0"/>
              </a:rPr>
              <a:t>) </a:t>
            </a:r>
            <a:endParaRPr kumimoji="0"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64514" name="Содержимое 2"/>
          <p:cNvSpPr>
            <a:spLocks noGrp="1"/>
          </p:cNvSpPr>
          <p:nvPr>
            <p:ph idx="1"/>
          </p:nvPr>
        </p:nvSpPr>
        <p:spPr>
          <a:xfrm>
            <a:off x="714375" y="1714500"/>
            <a:ext cx="8429625" cy="5143500"/>
          </a:xfrm>
        </p:spPr>
        <p:txBody>
          <a:bodyPr/>
          <a:lstStyle/>
          <a:p>
            <a:pPr algn="just" eaLnBrk="1" hangingPunct="1">
              <a:buFont typeface="Wingdings" charset="0"/>
              <a:buChar char="v"/>
            </a:pPr>
            <a:r>
              <a:rPr kumimoji="0" lang="ru-RU" sz="2800" dirty="0">
                <a:latin typeface="Times New Roman" charset="0"/>
              </a:rPr>
              <a:t>Авторы – </a:t>
            </a:r>
            <a:r>
              <a:rPr kumimoji="0" lang="ru-RU" sz="2800" b="1" i="1" dirty="0">
                <a:latin typeface="Times New Roman" charset="0"/>
              </a:rPr>
              <a:t>Кристофер </a:t>
            </a:r>
            <a:r>
              <a:rPr kumimoji="0" lang="ru-RU" sz="2800" b="1" i="1" dirty="0" err="1">
                <a:latin typeface="Times New Roman" charset="0"/>
              </a:rPr>
              <a:t>Хайек</a:t>
            </a:r>
            <a:r>
              <a:rPr kumimoji="0" lang="ru-RU" sz="2800" b="1" i="1" dirty="0">
                <a:latin typeface="Times New Roman" charset="0"/>
              </a:rPr>
              <a:t> и </a:t>
            </a:r>
            <a:r>
              <a:rPr kumimoji="0" lang="ru-RU" sz="2800" b="1" i="1" dirty="0" err="1">
                <a:latin typeface="Times New Roman" charset="0"/>
              </a:rPr>
              <a:t>Ховард</a:t>
            </a:r>
            <a:r>
              <a:rPr kumimoji="0" lang="ru-RU" sz="2800" b="1" i="1" dirty="0">
                <a:latin typeface="Times New Roman" charset="0"/>
              </a:rPr>
              <a:t> </a:t>
            </a:r>
            <a:r>
              <a:rPr kumimoji="0" lang="ru-RU" sz="2800" b="1" i="1" dirty="0" err="1">
                <a:latin typeface="Times New Roman" charset="0"/>
              </a:rPr>
              <a:t>Джайлз</a:t>
            </a:r>
            <a:r>
              <a:rPr kumimoji="0" lang="ru-RU" sz="2800" b="1" i="1" dirty="0">
                <a:latin typeface="Times New Roman" charset="0"/>
              </a:rPr>
              <a:t> (2003)</a:t>
            </a:r>
          </a:p>
          <a:p>
            <a:pPr algn="just" eaLnBrk="1" hangingPunct="1">
              <a:buFont typeface="Wingdings" charset="0"/>
              <a:buChar char="v"/>
            </a:pPr>
            <a:r>
              <a:rPr kumimoji="0" lang="ru-RU" sz="2800" i="1" dirty="0">
                <a:latin typeface="Times New Roman" charset="0"/>
              </a:rPr>
              <a:t>Основные компоненты </a:t>
            </a:r>
            <a:r>
              <a:rPr kumimoji="0" lang="ru-RU" sz="2800" dirty="0">
                <a:latin typeface="Times New Roman" charset="0"/>
              </a:rPr>
              <a:t>модели</a:t>
            </a:r>
            <a:r>
              <a:rPr kumimoji="0" lang="ru-RU" sz="2800" i="1" dirty="0">
                <a:latin typeface="Times New Roman" charset="0"/>
              </a:rPr>
              <a:t>:</a:t>
            </a:r>
          </a:p>
          <a:p>
            <a:pPr algn="just" eaLnBrk="1" hangingPunct="1">
              <a:buFont typeface="Times New Roman" charset="0"/>
              <a:buAutoNum type="arabicParenR"/>
            </a:pPr>
            <a:r>
              <a:rPr kumimoji="0" lang="ru-RU" sz="2800" i="1" dirty="0">
                <a:latin typeface="Times New Roman" charset="0"/>
              </a:rPr>
              <a:t> </a:t>
            </a:r>
            <a:r>
              <a:rPr kumimoji="0" lang="ru-RU" sz="2000" dirty="0">
                <a:latin typeface="Times New Roman" charset="0"/>
              </a:rPr>
              <a:t>типы коммуникаторов (различаются в зависимости от их статуса по отношению к другой культуре – временно пребывающие, иммигранты и местные жители, а также от этнической принадлежности, пола, возраста и др. )</a:t>
            </a:r>
          </a:p>
          <a:p>
            <a:pPr algn="just" eaLnBrk="1" hangingPunct="1">
              <a:buFont typeface="Times New Roman" charset="0"/>
              <a:buAutoNum type="arabicParenR"/>
            </a:pPr>
            <a:r>
              <a:rPr kumimoji="0" lang="ru-RU" sz="2000" dirty="0">
                <a:latin typeface="Times New Roman" charset="0"/>
              </a:rPr>
              <a:t>культурная ориентация (особенности мировоззрения, стратегия аккультурации, культурные измерения по </a:t>
            </a:r>
            <a:r>
              <a:rPr kumimoji="0" lang="ru-RU" sz="2000" dirty="0" err="1">
                <a:latin typeface="Times New Roman" charset="0"/>
              </a:rPr>
              <a:t>Хофстеде</a:t>
            </a:r>
            <a:r>
              <a:rPr kumimoji="0" lang="ru-RU" sz="2000" dirty="0">
                <a:latin typeface="Times New Roman" charset="0"/>
              </a:rPr>
              <a:t>)</a:t>
            </a:r>
          </a:p>
          <a:p>
            <a:pPr algn="just" eaLnBrk="1" hangingPunct="1">
              <a:buFont typeface="Times New Roman" charset="0"/>
              <a:buAutoNum type="arabicParenR"/>
            </a:pPr>
            <a:r>
              <a:rPr kumimoji="0" lang="ru-RU" sz="2000" dirty="0">
                <a:latin typeface="Times New Roman" charset="0"/>
              </a:rPr>
              <a:t>когнитивная готовность (наличие способности к восприятию межкультурных различий, степень открытости изменениям).</a:t>
            </a:r>
          </a:p>
        </p:txBody>
      </p:sp>
      <p:sp>
        <p:nvSpPr>
          <p:cNvPr id="64515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0633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sz="2800" b="1" i="1">
                <a:latin typeface="Times New Roman" charset="0"/>
              </a:rPr>
              <a:t>Процессуальная модель межкультурной компетентности</a:t>
            </a:r>
            <a:r>
              <a:rPr kumimoji="0" lang="ru-RU" sz="28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28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2800">
                <a:latin typeface="Times New Roman" charset="0"/>
              </a:rPr>
              <a:t>(</a:t>
            </a:r>
            <a:r>
              <a:rPr kumimoji="0" lang="fr-CA" sz="2800" i="1">
                <a:latin typeface="Times New Roman" charset="0"/>
              </a:rPr>
              <a:t>The Process Model</a:t>
            </a:r>
            <a:r>
              <a:rPr kumimoji="0" lang="ru-RU" sz="2800">
                <a:latin typeface="Times New Roman" charset="0"/>
              </a:rPr>
              <a:t>) </a:t>
            </a:r>
            <a:endParaRPr lang="ru-RU" sz="2800">
              <a:latin typeface="Times New Roman" charset="0"/>
            </a:endParaRPr>
          </a:p>
        </p:txBody>
      </p:sp>
      <p:sp>
        <p:nvSpPr>
          <p:cNvPr id="65538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000">
                <a:latin typeface="Times New Roman" charset="0"/>
              </a:rPr>
              <a:t>Типы коммуникаторов, культурная ориентация и когнитивная готовность влияют на осознаваемые и неосознаваемые процессы </a:t>
            </a:r>
            <a:r>
              <a:rPr lang="ru-RU" sz="2000" b="1">
                <a:latin typeface="Times New Roman" charset="0"/>
              </a:rPr>
              <a:t>образования и саморазвития </a:t>
            </a:r>
            <a:r>
              <a:rPr lang="ru-RU" sz="2000">
                <a:latin typeface="Times New Roman" charset="0"/>
              </a:rPr>
              <a:t>индивида, готовность к </a:t>
            </a:r>
            <a:r>
              <a:rPr lang="ru-RU" sz="2000" b="1">
                <a:latin typeface="Times New Roman" charset="0"/>
              </a:rPr>
              <a:t>овладению новым языком </a:t>
            </a:r>
            <a:r>
              <a:rPr lang="ru-RU" sz="2000">
                <a:latin typeface="Times New Roman" charset="0"/>
              </a:rPr>
              <a:t>и </a:t>
            </a:r>
            <a:r>
              <a:rPr lang="ru-RU" sz="2000" b="1">
                <a:latin typeface="Times New Roman" charset="0"/>
              </a:rPr>
              <a:t>к принятию культурных различий</a:t>
            </a:r>
            <a:r>
              <a:rPr lang="ru-RU" sz="2000">
                <a:latin typeface="Times New Roman" charset="0"/>
              </a:rPr>
              <a:t>. </a:t>
            </a:r>
          </a:p>
          <a:p>
            <a:r>
              <a:rPr lang="ru-RU" sz="2000">
                <a:latin typeface="Times New Roman" charset="0"/>
              </a:rPr>
              <a:t>Переменные, входящие в категорию «образование и саморазвитие» влияют на управление коммуникацией, которое определяется как установление оптимального баланса между индивидуализацией и ожиданиями в восприятии членов другой группы. Чем больше способность к управлению коммуникацией, тем больше вероятность достичь взаимопонимания. </a:t>
            </a:r>
          </a:p>
          <a:p>
            <a:r>
              <a:rPr lang="ru-RU" sz="2000">
                <a:latin typeface="Times New Roman" charset="0"/>
              </a:rPr>
              <a:t>Связь между образованием и развитием, с одной стороны, и управлением коммуникацией, с другой, проявляется в том, что знание истории, политики, законов и обычаев как своих собственных, так и других народов, а также понимание своей мотивации и установок облегчают управление коммуникацией. </a:t>
            </a:r>
          </a:p>
          <a:p>
            <a:endParaRPr 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4576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spcBef>
                <a:spcPct val="20000"/>
              </a:spcBef>
              <a:defRPr/>
            </a:pPr>
            <a:endParaRPr kumimoji="0" lang="ru-RU" sz="3400" i="1" dirty="0" smtClean="0">
              <a:solidFill>
                <a:srgbClr val="000000"/>
              </a:solidFill>
              <a:ea typeface="+mn-ea"/>
              <a:cs typeface="+mn-cs"/>
            </a:endParaRPr>
          </a:p>
        </p:txBody>
      </p:sp>
      <p:pic>
        <p:nvPicPr>
          <p:cNvPr id="66562" name="Содержимое 4" descr="Page_000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6563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2071688" y="214313"/>
            <a:ext cx="6858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r>
              <a:rPr kumimoji="0" lang="ru-RU" sz="2000" b="1" i="1">
                <a:latin typeface="Times New Roman" charset="0"/>
              </a:rPr>
              <a:t>Процессуальная модель межкультурной компетентности</a:t>
            </a:r>
            <a:endParaRPr kumimoji="0" lang="ru-RU" sz="20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051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sz="2800" b="1" i="1">
                <a:latin typeface="Times New Roman" charset="0"/>
              </a:rPr>
              <a:t>Процессуальная модель межкультурной компетентности</a:t>
            </a:r>
            <a:r>
              <a:rPr kumimoji="0" lang="ru-RU" sz="2800" b="1" i="1">
                <a:solidFill>
                  <a:srgbClr val="000000"/>
                </a:solidFill>
                <a:latin typeface="Times New Roman" charset="0"/>
              </a:rPr>
              <a:t/>
            </a:r>
            <a:br>
              <a:rPr kumimoji="0" lang="ru-RU" sz="2800" b="1" i="1">
                <a:solidFill>
                  <a:srgbClr val="000000"/>
                </a:solidFill>
                <a:latin typeface="Times New Roman" charset="0"/>
              </a:rPr>
            </a:br>
            <a:r>
              <a:rPr kumimoji="0" lang="ru-RU" sz="2800">
                <a:latin typeface="Times New Roman" charset="0"/>
              </a:rPr>
              <a:t>(</a:t>
            </a:r>
            <a:r>
              <a:rPr kumimoji="0" lang="fr-CA" sz="2800" i="1">
                <a:latin typeface="Times New Roman" charset="0"/>
              </a:rPr>
              <a:t>The Process Model</a:t>
            </a:r>
            <a:r>
              <a:rPr kumimoji="0" lang="ru-RU" sz="2800">
                <a:latin typeface="Times New Roman" charset="0"/>
              </a:rPr>
              <a:t>) </a:t>
            </a:r>
            <a:endParaRPr lang="ru-RU" sz="2800">
              <a:latin typeface="Times New Roman" charset="0"/>
            </a:endParaRPr>
          </a:p>
        </p:txBody>
      </p:sp>
      <p:sp>
        <p:nvSpPr>
          <p:cNvPr id="675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>
                <a:latin typeface="Times New Roman" charset="0"/>
              </a:rPr>
              <a:t>Формирование межкультурной компетентности, рассматривается упрощенно – как однонаправленный процесс, несмотря на то, что авторы пытаются учитывать максимальное число переменных, влияющих на процесс развития межкультурной компетентности, а также их взаимное влияние</a:t>
            </a:r>
          </a:p>
          <a:p>
            <a:r>
              <a:rPr lang="ru-RU" sz="2400">
                <a:latin typeface="Times New Roman" charset="0"/>
              </a:rPr>
              <a:t>Также остается без внимания, что, например, приобретение новых знаний о другой культуре и понимание собственной мотивации могут сказаться на межкультурном взаимодействии не только позитивно, но и негативно. </a:t>
            </a:r>
          </a:p>
          <a:p>
            <a:endParaRPr 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63672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Название 1"/>
          <p:cNvSpPr>
            <a:spLocks noGrp="1"/>
          </p:cNvSpPr>
          <p:nvPr>
            <p:ph type="title"/>
          </p:nvPr>
        </p:nvSpPr>
        <p:spPr>
          <a:xfrm>
            <a:off x="1116013" y="333375"/>
            <a:ext cx="7772400" cy="1143000"/>
          </a:xfrm>
        </p:spPr>
        <p:txBody>
          <a:bodyPr/>
          <a:lstStyle/>
          <a:p>
            <a:r>
              <a:rPr lang="ru-RU" sz="3200" b="1">
                <a:latin typeface="Times New Roman" charset="0"/>
              </a:rPr>
              <a:t>Модель глобальных компетенций</a:t>
            </a:r>
          </a:p>
        </p:txBody>
      </p:sp>
      <p:sp>
        <p:nvSpPr>
          <p:cNvPr id="68610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latin typeface="Times New Roman" charset="0"/>
              </a:rPr>
              <a:t>Авторы: </a:t>
            </a:r>
            <a:r>
              <a:rPr lang="ru-RU" b="1" dirty="0">
                <a:latin typeface="Times New Roman" charset="0"/>
              </a:rPr>
              <a:t>Хантер (</a:t>
            </a:r>
            <a:r>
              <a:rPr lang="ru-RU" b="1" dirty="0" err="1">
                <a:latin typeface="Times New Roman" charset="0"/>
              </a:rPr>
              <a:t>Hunter</a:t>
            </a:r>
            <a:r>
              <a:rPr lang="ru-RU" b="1" dirty="0">
                <a:latin typeface="Times New Roman" charset="0"/>
              </a:rPr>
              <a:t>), </a:t>
            </a:r>
            <a:r>
              <a:rPr lang="ru-RU" b="1" dirty="0" err="1">
                <a:latin typeface="Times New Roman" charset="0"/>
              </a:rPr>
              <a:t>Уайт</a:t>
            </a:r>
            <a:r>
              <a:rPr lang="ru-RU" b="1" dirty="0">
                <a:latin typeface="Times New Roman" charset="0"/>
              </a:rPr>
              <a:t> (</a:t>
            </a:r>
            <a:r>
              <a:rPr lang="ru-RU" b="1" dirty="0" err="1">
                <a:latin typeface="Times New Roman" charset="0"/>
              </a:rPr>
              <a:t>White</a:t>
            </a:r>
            <a:r>
              <a:rPr lang="ru-RU" b="1" dirty="0">
                <a:latin typeface="Times New Roman" charset="0"/>
              </a:rPr>
              <a:t>) и </a:t>
            </a:r>
            <a:r>
              <a:rPr lang="ru-RU" b="1" dirty="0" err="1">
                <a:latin typeface="Times New Roman" charset="0"/>
              </a:rPr>
              <a:t>Годби</a:t>
            </a:r>
            <a:r>
              <a:rPr lang="ru-RU" b="1" dirty="0">
                <a:latin typeface="Times New Roman" charset="0"/>
              </a:rPr>
              <a:t> (</a:t>
            </a:r>
            <a:r>
              <a:rPr lang="ru-RU" b="1" dirty="0" err="1">
                <a:latin typeface="Times New Roman" charset="0"/>
              </a:rPr>
              <a:t>Godbey</a:t>
            </a:r>
            <a:r>
              <a:rPr lang="ru-RU" b="1" dirty="0">
                <a:latin typeface="Times New Roman" charset="0"/>
              </a:rPr>
              <a:t>)</a:t>
            </a:r>
            <a:r>
              <a:rPr lang="ru-RU" dirty="0">
                <a:latin typeface="Times New Roman" charset="0"/>
              </a:rPr>
              <a:t>. </a:t>
            </a:r>
          </a:p>
          <a:p>
            <a:r>
              <a:rPr lang="ru-RU" sz="2400" dirty="0">
                <a:latin typeface="Times New Roman" charset="0"/>
              </a:rPr>
              <a:t>Главный тезис: «человеку следует попытаться понять свою собственную культуру, прежде чем начинать изучение </a:t>
            </a:r>
            <a:r>
              <a:rPr lang="ru-RU" sz="2400" dirty="0" err="1">
                <a:latin typeface="Times New Roman" charset="0"/>
              </a:rPr>
              <a:t>другои</a:t>
            </a:r>
            <a:r>
              <a:rPr lang="ru-RU" sz="2400" dirty="0">
                <a:latin typeface="Times New Roman" charset="0"/>
              </a:rPr>
              <a:t>̆ (</a:t>
            </a:r>
            <a:r>
              <a:rPr lang="ru-RU" sz="2400" dirty="0" err="1">
                <a:latin typeface="Times New Roman" charset="0"/>
              </a:rPr>
              <a:t>чужои</a:t>
            </a:r>
            <a:r>
              <a:rPr lang="ru-RU" sz="2400" dirty="0">
                <a:latin typeface="Times New Roman" charset="0"/>
              </a:rPr>
              <a:t>̆) культуры»</a:t>
            </a:r>
          </a:p>
          <a:p>
            <a:r>
              <a:rPr lang="ru-RU" sz="2400" dirty="0">
                <a:latin typeface="Times New Roman" charset="0"/>
              </a:rPr>
              <a:t>Способность понимать культурные нормы и ожидания </a:t>
            </a:r>
            <a:r>
              <a:rPr lang="ru-RU" sz="2400" dirty="0" err="1">
                <a:latin typeface="Times New Roman" charset="0"/>
              </a:rPr>
              <a:t>собственнои</a:t>
            </a:r>
            <a:r>
              <a:rPr lang="ru-RU" sz="2400" dirty="0">
                <a:latin typeface="Times New Roman" charset="0"/>
              </a:rPr>
              <a:t>̆ культуры, распознавать культурные различия, проявлять открытость к новому опыту и разнообразию, а также избегание необоснованных суждений - основа вхождения в </a:t>
            </a:r>
            <a:r>
              <a:rPr lang="ru-RU" sz="2400" dirty="0" err="1">
                <a:latin typeface="Times New Roman" charset="0"/>
              </a:rPr>
              <a:t>глобализирующийся</a:t>
            </a:r>
            <a:r>
              <a:rPr lang="ru-RU" sz="2400" dirty="0">
                <a:latin typeface="Times New Roman" charset="0"/>
              </a:rPr>
              <a:t> мир. </a:t>
            </a:r>
          </a:p>
          <a:p>
            <a:r>
              <a:rPr lang="ru-RU" sz="2400" dirty="0">
                <a:latin typeface="Times New Roman" charset="0"/>
              </a:rPr>
              <a:t> </a:t>
            </a:r>
          </a:p>
          <a:p>
            <a:endParaRPr lang="ru-RU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21707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latin typeface="Times New Roman" charset="0"/>
              </a:rPr>
              <a:t>Модель глобальных компетенций</a:t>
            </a:r>
            <a:endParaRPr lang="ru-RU" sz="3200">
              <a:latin typeface="Times New Roman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ru-RU" dirty="0" smtClean="0"/>
              <a:t>Процесс приобщения </a:t>
            </a:r>
            <a:r>
              <a:rPr lang="ru-RU" dirty="0"/>
              <a:t>к </a:t>
            </a:r>
            <a:r>
              <a:rPr lang="ru-RU" dirty="0" err="1"/>
              <a:t>глобализирующемуся</a:t>
            </a:r>
            <a:r>
              <a:rPr lang="ru-RU" dirty="0"/>
              <a:t> </a:t>
            </a:r>
            <a:r>
              <a:rPr lang="ru-RU" dirty="0" smtClean="0"/>
              <a:t>обществу</a:t>
            </a:r>
            <a:r>
              <a:rPr lang="ru-RU" dirty="0"/>
              <a:t> </a:t>
            </a:r>
            <a:r>
              <a:rPr lang="ru-RU" dirty="0" smtClean="0"/>
              <a:t>и понимание </a:t>
            </a:r>
            <a:r>
              <a:rPr lang="ru-RU" dirty="0" err="1" smtClean="0"/>
              <a:t>мировои</a:t>
            </a:r>
            <a:r>
              <a:rPr lang="ru-RU" dirty="0" smtClean="0"/>
              <a:t>̆ </a:t>
            </a:r>
            <a:r>
              <a:rPr lang="ru-RU" dirty="0"/>
              <a:t>истории </a:t>
            </a:r>
            <a:r>
              <a:rPr lang="ru-RU" dirty="0" smtClean="0"/>
              <a:t>готовит </a:t>
            </a:r>
            <a:r>
              <a:rPr lang="ru-RU" dirty="0"/>
              <a:t>личность: </a:t>
            </a:r>
            <a:endParaRPr lang="ru-RU" dirty="0" smtClean="0"/>
          </a:p>
          <a:p>
            <a:pPr>
              <a:defRPr/>
            </a:pPr>
            <a:r>
              <a:rPr lang="ru-RU" sz="2400" dirty="0" smtClean="0"/>
              <a:t>а</a:t>
            </a:r>
            <a:r>
              <a:rPr lang="ru-RU" sz="2400" dirty="0"/>
              <a:t>) к определению и пониманию культурных </a:t>
            </a:r>
            <a:r>
              <a:rPr lang="ru-RU" sz="2400" dirty="0" smtClean="0"/>
              <a:t>различий</a:t>
            </a:r>
          </a:p>
          <a:p>
            <a:pPr>
              <a:defRPr/>
            </a:pPr>
            <a:r>
              <a:rPr lang="ru-RU" sz="2400" dirty="0" smtClean="0"/>
              <a:t>б</a:t>
            </a:r>
            <a:r>
              <a:rPr lang="ru-RU" sz="2400" dirty="0"/>
              <a:t>) к эффективному </a:t>
            </a:r>
            <a:r>
              <a:rPr lang="ru-RU" sz="2400" dirty="0" err="1"/>
              <a:t>взаимодействию</a:t>
            </a:r>
            <a:r>
              <a:rPr lang="ru-RU" sz="2400" dirty="0"/>
              <a:t> как в рамках </a:t>
            </a:r>
            <a:r>
              <a:rPr lang="ru-RU" sz="2400" dirty="0" err="1"/>
              <a:t>собственнои</a:t>
            </a:r>
            <a:r>
              <a:rPr lang="ru-RU" sz="2400" dirty="0"/>
              <a:t>̆ культуры, так и за её </a:t>
            </a:r>
            <a:r>
              <a:rPr lang="ru-RU" sz="2400" dirty="0" smtClean="0"/>
              <a:t>пределами</a:t>
            </a:r>
          </a:p>
          <a:p>
            <a:pPr>
              <a:defRPr/>
            </a:pPr>
            <a:r>
              <a:rPr lang="ru-RU" sz="2400" dirty="0" smtClean="0"/>
              <a:t>в</a:t>
            </a:r>
            <a:r>
              <a:rPr lang="ru-RU" sz="2400" dirty="0"/>
              <a:t>) к использованию средств, </a:t>
            </a:r>
            <a:r>
              <a:rPr lang="ru-RU" sz="2400" dirty="0" smtClean="0"/>
              <a:t>направленных </a:t>
            </a:r>
            <a:r>
              <a:rPr lang="ru-RU" sz="2400" dirty="0"/>
              <a:t>на взаимное </a:t>
            </a:r>
            <a:r>
              <a:rPr lang="ru-RU" sz="2400" dirty="0" smtClean="0"/>
              <a:t>сотрудничество</a:t>
            </a:r>
          </a:p>
          <a:p>
            <a:pPr>
              <a:defRPr/>
            </a:pPr>
            <a:r>
              <a:rPr lang="ru-RU" sz="2400" dirty="0" smtClean="0"/>
              <a:t> </a:t>
            </a:r>
            <a:r>
              <a:rPr lang="ru-RU" sz="2400" dirty="0"/>
              <a:t>г) к оценке собственного уровня компетентности в рамках данного контекста. </a:t>
            </a:r>
            <a:endParaRPr lang="ru-RU" sz="2400" dirty="0" smtClean="0"/>
          </a:p>
          <a:p>
            <a:pPr marL="0" indent="0">
              <a:buFontTx/>
              <a:buNone/>
              <a:defRPr/>
            </a:pPr>
            <a:endParaRPr lang="ru-RU" sz="2400" dirty="0" smtClean="0"/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48040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Название 1"/>
          <p:cNvSpPr>
            <a:spLocks noGrp="1"/>
          </p:cNvSpPr>
          <p:nvPr>
            <p:ph type="title"/>
          </p:nvPr>
        </p:nvSpPr>
        <p:spPr>
          <a:xfrm>
            <a:off x="1066800" y="260350"/>
            <a:ext cx="7772400" cy="1081088"/>
          </a:xfrm>
        </p:spPr>
        <p:txBody>
          <a:bodyPr/>
          <a:lstStyle/>
          <a:p>
            <a:r>
              <a:rPr lang="ru-RU" sz="3600" b="1">
                <a:latin typeface="Times New Roman" charset="0"/>
              </a:rPr>
              <a:t>Модель глобальных компетенций</a:t>
            </a:r>
          </a:p>
        </p:txBody>
      </p:sp>
      <p:sp>
        <p:nvSpPr>
          <p:cNvPr id="7065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>
              <a:latin typeface="Times New Roman" charset="0"/>
            </a:endParaRPr>
          </a:p>
        </p:txBody>
      </p:sp>
      <p:pic>
        <p:nvPicPr>
          <p:cNvPr id="70659" name="Изображение 3" descr="unnamed-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484313"/>
            <a:ext cx="6192838" cy="53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362431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latin typeface="Times New Roman" charset="0"/>
              </a:rPr>
              <a:t>Модель глобальных компетенций</a:t>
            </a:r>
          </a:p>
        </p:txBody>
      </p:sp>
      <p:sp>
        <p:nvSpPr>
          <p:cNvPr id="716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>
                <a:latin typeface="Times New Roman" charset="0"/>
              </a:rPr>
              <a:t>Авторы концепции не считают необходимым владение иностранным языком и наличие опыта пребывания за границей: знание иностранного языка является второстепенным по отношению к основным мотивам и когнитивным ориентирам, которые позволяют взаимодействовать внутри и за пределами культуры независимо от обладания лингвистической компетентностью. </a:t>
            </a:r>
          </a:p>
          <a:p>
            <a:endParaRPr 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1874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Заголовок 1"/>
          <p:cNvSpPr>
            <a:spLocks noGrp="1"/>
          </p:cNvSpPr>
          <p:nvPr>
            <p:ph type="title"/>
          </p:nvPr>
        </p:nvSpPr>
        <p:spPr>
          <a:xfrm>
            <a:off x="642938" y="642938"/>
            <a:ext cx="8501062" cy="642937"/>
          </a:xfrm>
        </p:spPr>
        <p:txBody>
          <a:bodyPr/>
          <a:lstStyle/>
          <a:p>
            <a:pPr algn="ctr"/>
            <a:r>
              <a:rPr kumimoji="0" lang="ru-RU" sz="3600">
                <a:latin typeface="Times New Roman" charset="0"/>
              </a:rPr>
              <a:t>Интегральные концепции </a:t>
            </a:r>
          </a:p>
        </p:txBody>
      </p:sp>
      <p:sp>
        <p:nvSpPr>
          <p:cNvPr id="72706" name="Текст 3"/>
          <p:cNvSpPr>
            <a:spLocks noGrp="1"/>
          </p:cNvSpPr>
          <p:nvPr>
            <p:ph type="body" sz="half" idx="2"/>
          </p:nvPr>
        </p:nvSpPr>
        <p:spPr>
          <a:xfrm>
            <a:off x="714375" y="1881316"/>
            <a:ext cx="8643938" cy="4513262"/>
          </a:xfrm>
        </p:spPr>
        <p:txBody>
          <a:bodyPr/>
          <a:lstStyle/>
          <a:p>
            <a:pPr algn="just" eaLnBrk="1" hangingPunct="1"/>
            <a:endParaRPr kumimoji="0" lang="ru-RU" sz="3400" b="1" i="1" dirty="0">
              <a:latin typeface="Times New Roman" charset="0"/>
            </a:endParaRPr>
          </a:p>
          <a:p>
            <a:pPr algn="just" eaLnBrk="1" hangingPunct="1">
              <a:buFont typeface="Wingdings" charset="0"/>
              <a:buChar char="v"/>
            </a:pPr>
            <a:endParaRPr kumimoji="0" lang="ru-RU" sz="3200" b="1" i="1" dirty="0">
              <a:latin typeface="Times New Roman" charset="0"/>
            </a:endParaRPr>
          </a:p>
          <a:p>
            <a:pPr eaLnBrk="1" hangingPunct="1">
              <a:buFont typeface="Wingdings" charset="0"/>
              <a:buChar char="v"/>
            </a:pPr>
            <a:r>
              <a:rPr kumimoji="0" lang="ru-RU" sz="3200" b="1" i="1" dirty="0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3200" dirty="0">
                <a:latin typeface="Times New Roman" charset="0"/>
              </a:rPr>
              <a:t> (</a:t>
            </a:r>
            <a:r>
              <a:rPr kumimoji="0" lang="fr-CA" sz="3200" i="1" dirty="0">
                <a:latin typeface="Times New Roman" charset="0"/>
              </a:rPr>
              <a:t>I</a:t>
            </a:r>
            <a:r>
              <a:rPr kumimoji="0" lang="ru-RU" sz="3200" i="1" dirty="0" err="1">
                <a:latin typeface="Times New Roman" charset="0"/>
              </a:rPr>
              <a:t>ntegrative</a:t>
            </a:r>
            <a:r>
              <a:rPr kumimoji="0" lang="ru-RU" sz="3200" i="1" dirty="0">
                <a:latin typeface="Times New Roman" charset="0"/>
              </a:rPr>
              <a:t> </a:t>
            </a:r>
            <a:r>
              <a:rPr kumimoji="0" lang="ru-RU" sz="3200" i="1" dirty="0" err="1">
                <a:latin typeface="Times New Roman" charset="0"/>
              </a:rPr>
              <a:t>model</a:t>
            </a:r>
            <a:r>
              <a:rPr kumimoji="0" lang="ru-RU" sz="3200" i="1" dirty="0">
                <a:latin typeface="Times New Roman" charset="0"/>
              </a:rPr>
              <a:t> </a:t>
            </a:r>
            <a:r>
              <a:rPr kumimoji="0" lang="ru-RU" sz="3200" i="1" dirty="0" err="1">
                <a:latin typeface="Times New Roman" charset="0"/>
              </a:rPr>
              <a:t>of</a:t>
            </a:r>
            <a:r>
              <a:rPr kumimoji="0" lang="ru-RU" sz="3200" i="1" dirty="0">
                <a:latin typeface="Times New Roman" charset="0"/>
              </a:rPr>
              <a:t> </a:t>
            </a:r>
            <a:r>
              <a:rPr kumimoji="0" lang="ru-RU" sz="3200" i="1" dirty="0" err="1">
                <a:latin typeface="Times New Roman" charset="0"/>
              </a:rPr>
              <a:t>intercultural</a:t>
            </a:r>
            <a:r>
              <a:rPr kumimoji="0" lang="ru-RU" sz="3200" i="1" dirty="0">
                <a:latin typeface="Times New Roman" charset="0"/>
              </a:rPr>
              <a:t> </a:t>
            </a:r>
            <a:r>
              <a:rPr kumimoji="0" lang="ru-RU" sz="3200" i="1" dirty="0" err="1">
                <a:latin typeface="Times New Roman" charset="0"/>
              </a:rPr>
              <a:t>competence</a:t>
            </a:r>
            <a:r>
              <a:rPr kumimoji="0" lang="ru-RU" sz="3200" dirty="0" smtClean="0">
                <a:latin typeface="Times New Roman" charset="0"/>
              </a:rPr>
              <a:t>) </a:t>
            </a:r>
            <a:r>
              <a:rPr kumimoji="0" lang="ru-RU" sz="3200" b="1" i="1" dirty="0" smtClean="0">
                <a:latin typeface="Times New Roman" charset="0"/>
              </a:rPr>
              <a:t>(</a:t>
            </a:r>
            <a:r>
              <a:rPr kumimoji="0" lang="ru-RU" sz="3200" b="1" i="1" dirty="0" err="1" smtClean="0">
                <a:latin typeface="Times New Roman" charset="0"/>
              </a:rPr>
              <a:t>Б.Шпицберг</a:t>
            </a:r>
            <a:r>
              <a:rPr kumimoji="0" lang="ru-RU" sz="3200" b="1" i="1" dirty="0" smtClean="0">
                <a:latin typeface="Times New Roman" charset="0"/>
              </a:rPr>
              <a:t>)</a:t>
            </a:r>
            <a:endParaRPr kumimoji="0" lang="ru-RU" sz="3200" b="1" i="1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0026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714375" y="0"/>
            <a:ext cx="8429625" cy="1524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kumimoji="0" lang="ru-RU" sz="3200" b="1" i="1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3200">
                <a:latin typeface="Times New Roman" charset="0"/>
              </a:rPr>
              <a:t> </a:t>
            </a:r>
            <a:br>
              <a:rPr kumimoji="0" lang="ru-RU" sz="3200">
                <a:latin typeface="Times New Roman" charset="0"/>
              </a:rPr>
            </a:br>
            <a:r>
              <a:rPr kumimoji="0" lang="ru-RU" sz="3200">
                <a:latin typeface="Times New Roman" charset="0"/>
              </a:rPr>
              <a:t>(</a:t>
            </a:r>
            <a:r>
              <a:rPr kumimoji="0" lang="fr-CA" sz="3200" i="1">
                <a:latin typeface="Times New Roman" charset="0"/>
              </a:rPr>
              <a:t>I</a:t>
            </a:r>
            <a:r>
              <a:rPr kumimoji="0" lang="ru-RU" sz="3200" i="1">
                <a:latin typeface="Times New Roman" charset="0"/>
              </a:rPr>
              <a:t>ntegrative model of intercultural competence</a:t>
            </a:r>
            <a:r>
              <a:rPr kumimoji="0" lang="ru-RU" sz="3200">
                <a:latin typeface="Times New Roman" charset="0"/>
              </a:rPr>
              <a:t>)</a:t>
            </a:r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>
          <a:xfrm>
            <a:off x="714375" y="1714500"/>
            <a:ext cx="8429625" cy="5143500"/>
          </a:xfrm>
        </p:spPr>
        <p:txBody>
          <a:bodyPr/>
          <a:lstStyle/>
          <a:p>
            <a:pPr algn="just" eaLnBrk="1" hangingPunct="1">
              <a:buFont typeface="Wingdings" charset="0"/>
              <a:buChar char="v"/>
              <a:defRPr/>
            </a:pPr>
            <a:r>
              <a:rPr kumimoji="0" lang="ru-RU" sz="2800" dirty="0">
                <a:latin typeface="Times New Roman" charset="0"/>
                <a:cs typeface="+mn-cs"/>
              </a:rPr>
              <a:t>Автор – </a:t>
            </a:r>
            <a:r>
              <a:rPr kumimoji="0" lang="ru-RU" sz="2800" b="1" i="1" dirty="0">
                <a:latin typeface="Times New Roman" charset="0"/>
                <a:cs typeface="+mn-cs"/>
              </a:rPr>
              <a:t>Брайан </a:t>
            </a:r>
            <a:r>
              <a:rPr kumimoji="0" lang="ru-RU" sz="2800" b="1" i="1" dirty="0" err="1" smtClean="0">
                <a:latin typeface="Times New Roman" charset="0"/>
                <a:cs typeface="+mn-cs"/>
              </a:rPr>
              <a:t>Шпицберг</a:t>
            </a:r>
            <a:r>
              <a:rPr kumimoji="0" lang="ru-RU" sz="2800" b="1" i="1" dirty="0" smtClean="0">
                <a:latin typeface="Times New Roman" charset="0"/>
                <a:cs typeface="+mn-cs"/>
              </a:rPr>
              <a:t> (19</a:t>
            </a:r>
            <a:r>
              <a:rPr kumimoji="0" lang="en-US" sz="2800" b="1" i="1" dirty="0" smtClean="0">
                <a:latin typeface="Times New Roman" charset="0"/>
                <a:cs typeface="+mn-cs"/>
              </a:rPr>
              <a:t>88-2012</a:t>
            </a:r>
            <a:r>
              <a:rPr kumimoji="0" lang="ru-RU" sz="2800" b="1" i="1" dirty="0" smtClean="0">
                <a:latin typeface="Times New Roman" charset="0"/>
                <a:cs typeface="+mn-cs"/>
              </a:rPr>
              <a:t>)</a:t>
            </a:r>
          </a:p>
          <a:p>
            <a:pPr marL="0" indent="0" algn="just" eaLnBrk="1" hangingPunct="1">
              <a:buFontTx/>
              <a:buNone/>
              <a:defRPr/>
            </a:pPr>
            <a:endParaRPr kumimoji="0" lang="ru-RU" sz="2800" i="1" dirty="0">
              <a:latin typeface="Times New Roman" charset="0"/>
              <a:cs typeface="+mn-cs"/>
            </a:endParaRPr>
          </a:p>
          <a:p>
            <a:pPr marL="0" indent="0" algn="just" eaLnBrk="1" hangingPunct="1">
              <a:buFontTx/>
              <a:buNone/>
              <a:defRPr/>
            </a:pPr>
            <a:r>
              <a:rPr kumimoji="0" lang="ru-RU" sz="2800" b="1" i="1" dirty="0">
                <a:latin typeface="Times New Roman" charset="0"/>
                <a:cs typeface="+mn-cs"/>
              </a:rPr>
              <a:t>Межкультурная компетентность </a:t>
            </a:r>
            <a:r>
              <a:rPr kumimoji="0" lang="ru-RU" sz="2800" dirty="0">
                <a:latin typeface="Times New Roman" charset="0"/>
                <a:cs typeface="+mn-cs"/>
              </a:rPr>
              <a:t>предполагает учет двух критериев: </a:t>
            </a:r>
            <a:endParaRPr kumimoji="0" lang="ru-RU" sz="2800" dirty="0" smtClean="0">
              <a:latin typeface="Times New Roman" charset="0"/>
              <a:cs typeface="+mn-cs"/>
            </a:endParaRPr>
          </a:p>
          <a:p>
            <a:pPr marL="514350" indent="-514350" algn="just" eaLnBrk="1" hangingPunct="1">
              <a:buFontTx/>
              <a:buAutoNum type="arabicParenR"/>
              <a:defRPr/>
            </a:pPr>
            <a:r>
              <a:rPr kumimoji="0" lang="ru-RU" sz="2800" b="1" i="1" dirty="0" smtClean="0">
                <a:latin typeface="Times New Roman" charset="0"/>
                <a:cs typeface="+mn-cs"/>
              </a:rPr>
              <a:t>соответствия</a:t>
            </a:r>
            <a:r>
              <a:rPr kumimoji="0" lang="ru-RU" sz="2800" i="1" dirty="0" smtClean="0">
                <a:latin typeface="Times New Roman" charset="0"/>
                <a:cs typeface="+mn-cs"/>
              </a:rPr>
              <a:t> </a:t>
            </a:r>
            <a:r>
              <a:rPr kumimoji="0" lang="ru-RU" sz="2800" dirty="0">
                <a:latin typeface="Times New Roman" charset="0"/>
                <a:cs typeface="+mn-cs"/>
              </a:rPr>
              <a:t>поведения человека конкретной ситуации и социальному контексту в целом; </a:t>
            </a:r>
            <a:endParaRPr kumimoji="0" lang="ru-RU" sz="2800" dirty="0" smtClean="0">
              <a:latin typeface="Times New Roman" charset="0"/>
              <a:cs typeface="+mn-cs"/>
            </a:endParaRPr>
          </a:p>
          <a:p>
            <a:pPr marL="0" indent="0" algn="just" eaLnBrk="1" hangingPunct="1">
              <a:buFontTx/>
              <a:buNone/>
              <a:defRPr/>
            </a:pPr>
            <a:r>
              <a:rPr kumimoji="0" lang="ru-RU" sz="2800" dirty="0" smtClean="0">
                <a:latin typeface="Times New Roman" charset="0"/>
                <a:cs typeface="+mn-cs"/>
              </a:rPr>
              <a:t>2)</a:t>
            </a:r>
            <a:r>
              <a:rPr kumimoji="0" lang="ru-RU" sz="2800" i="1" dirty="0" smtClean="0">
                <a:latin typeface="Times New Roman" charset="0"/>
                <a:cs typeface="+mn-cs"/>
              </a:rPr>
              <a:t> </a:t>
            </a:r>
            <a:r>
              <a:rPr kumimoji="0" lang="ru-RU" sz="2800" b="1" i="1" dirty="0" smtClean="0">
                <a:latin typeface="Times New Roman" charset="0"/>
                <a:cs typeface="+mn-cs"/>
              </a:rPr>
              <a:t>эффективности</a:t>
            </a:r>
            <a:r>
              <a:rPr kumimoji="0" lang="ru-RU" sz="2800" dirty="0" smtClean="0">
                <a:latin typeface="Times New Roman" charset="0"/>
                <a:cs typeface="+mn-cs"/>
              </a:rPr>
              <a:t> </a:t>
            </a:r>
            <a:r>
              <a:rPr kumimoji="0" lang="ru-RU" sz="2800" dirty="0">
                <a:latin typeface="Times New Roman" charset="0"/>
                <a:cs typeface="+mn-cs"/>
              </a:rPr>
              <a:t>- достижения в процессе коммуникации желаемых результатов</a:t>
            </a:r>
          </a:p>
        </p:txBody>
      </p:sp>
      <p:sp>
        <p:nvSpPr>
          <p:cNvPr id="73731" name="Прямоугольник 6"/>
          <p:cNvSpPr>
            <a:spLocks noChangeArrowheads="1"/>
          </p:cNvSpPr>
          <p:nvPr/>
        </p:nvSpPr>
        <p:spPr bwMode="auto">
          <a:xfrm>
            <a:off x="642938" y="3643313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941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714375" y="0"/>
            <a:ext cx="8429625" cy="1524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kumimoji="0" lang="ru-RU" sz="3200" b="1" i="1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3200">
                <a:latin typeface="Times New Roman" charset="0"/>
              </a:rPr>
              <a:t> </a:t>
            </a:r>
            <a:br>
              <a:rPr kumimoji="0" lang="ru-RU" sz="3200">
                <a:latin typeface="Times New Roman" charset="0"/>
              </a:rPr>
            </a:br>
            <a:r>
              <a:rPr kumimoji="0" lang="ru-RU" sz="3200">
                <a:latin typeface="Times New Roman" charset="0"/>
              </a:rPr>
              <a:t>(</a:t>
            </a:r>
            <a:r>
              <a:rPr kumimoji="0" lang="fr-CA" sz="3200" i="1">
                <a:latin typeface="Times New Roman" charset="0"/>
              </a:rPr>
              <a:t>I</a:t>
            </a:r>
            <a:r>
              <a:rPr kumimoji="0" lang="ru-RU" sz="3200" i="1">
                <a:latin typeface="Times New Roman" charset="0"/>
              </a:rPr>
              <a:t>ntegrative model of intercultural competence</a:t>
            </a:r>
            <a:r>
              <a:rPr kumimoji="0" lang="ru-RU" sz="3200">
                <a:latin typeface="Times New Roman" charset="0"/>
              </a:rPr>
              <a:t>)</a:t>
            </a:r>
          </a:p>
        </p:txBody>
      </p:sp>
      <p:sp>
        <p:nvSpPr>
          <p:cNvPr id="74754" name="Содержимое 2"/>
          <p:cNvSpPr>
            <a:spLocks noGrp="1"/>
          </p:cNvSpPr>
          <p:nvPr>
            <p:ph idx="1"/>
          </p:nvPr>
        </p:nvSpPr>
        <p:spPr>
          <a:xfrm>
            <a:off x="642938" y="1571625"/>
            <a:ext cx="8501062" cy="5286375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buFont typeface="Wingdings" charset="0"/>
              <a:buChar char="v"/>
            </a:pPr>
            <a:r>
              <a:rPr kumimoji="0" lang="ru-RU" sz="2700">
                <a:latin typeface="Times New Roman" charset="0"/>
              </a:rPr>
              <a:t>Модель включает три иерархически организованные системы (уровня):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700">
                <a:latin typeface="Times New Roman" charset="0"/>
              </a:rPr>
              <a:t> 1) </a:t>
            </a:r>
            <a:r>
              <a:rPr kumimoji="0" lang="ru-RU" sz="2000" b="1">
                <a:latin typeface="Times New Roman" charset="0"/>
              </a:rPr>
              <a:t>индивидуальная система </a:t>
            </a:r>
            <a:r>
              <a:rPr kumimoji="0" lang="ru-RU" sz="2000">
                <a:latin typeface="Times New Roman" charset="0"/>
              </a:rPr>
              <a:t>– особенности, черты и навыки индивида, способствующие компетентному взаимодействию в целом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000">
                <a:latin typeface="Times New Roman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000">
                <a:latin typeface="Times New Roman" charset="0"/>
              </a:rPr>
              <a:t> 2) </a:t>
            </a:r>
            <a:r>
              <a:rPr kumimoji="0" lang="ru-RU" sz="2000" b="1">
                <a:latin typeface="Times New Roman" charset="0"/>
              </a:rPr>
              <a:t>эпизодическая система </a:t>
            </a:r>
            <a:r>
              <a:rPr kumimoji="0" lang="ru-RU" sz="2000">
                <a:latin typeface="Times New Roman" charset="0"/>
              </a:rPr>
              <a:t>– особенности коммуникатора, которые позволяют партнеру по общению воспринять его как компетентного в конкретной ситуации взаимодействия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kumimoji="0" lang="ru-RU" sz="2000">
              <a:latin typeface="Times New Roman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000">
                <a:latin typeface="Times New Roman" charset="0"/>
              </a:rPr>
              <a:t> 3) </a:t>
            </a:r>
            <a:r>
              <a:rPr kumimoji="0" lang="ru-RU" sz="2000" b="1">
                <a:latin typeface="Times New Roman" charset="0"/>
              </a:rPr>
              <a:t>система отношений </a:t>
            </a:r>
            <a:r>
              <a:rPr kumimoji="0" lang="ru-RU" sz="2000">
                <a:latin typeface="Times New Roman" charset="0"/>
              </a:rPr>
              <a:t>– те компоненты, которые влияют на компетентность индивида в контексте всей системы его отношений, а не только в отдельно взятом эпизоде.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kumimoji="0" lang="en-US" sz="2000">
              <a:latin typeface="Times New Roman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Каждый предыдущий уровень включается в последующий</a:t>
            </a:r>
          </a:p>
        </p:txBody>
      </p:sp>
    </p:spTree>
    <p:extLst>
      <p:ext uri="{BB962C8B-B14F-4D97-AF65-F5344CB8AC3E}">
        <p14:creationId xmlns:p14="http://schemas.microsoft.com/office/powerpoint/2010/main" val="19648681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Заголовок 1"/>
          <p:cNvSpPr>
            <a:spLocks noGrp="1"/>
          </p:cNvSpPr>
          <p:nvPr>
            <p:ph type="title"/>
          </p:nvPr>
        </p:nvSpPr>
        <p:spPr>
          <a:xfrm>
            <a:off x="714375" y="0"/>
            <a:ext cx="8429625" cy="1524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kumimoji="0" lang="ru-RU" sz="3200" b="1" i="1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3200">
                <a:latin typeface="Times New Roman" charset="0"/>
              </a:rPr>
              <a:t> </a:t>
            </a:r>
            <a:br>
              <a:rPr kumimoji="0" lang="ru-RU" sz="3200">
                <a:latin typeface="Times New Roman" charset="0"/>
              </a:rPr>
            </a:br>
            <a:r>
              <a:rPr kumimoji="0" lang="ru-RU" sz="3200">
                <a:latin typeface="Times New Roman" charset="0"/>
              </a:rPr>
              <a:t>(</a:t>
            </a:r>
            <a:r>
              <a:rPr kumimoji="0" lang="fr-CA" sz="3200" i="1">
                <a:latin typeface="Times New Roman" charset="0"/>
              </a:rPr>
              <a:t>I</a:t>
            </a:r>
            <a:r>
              <a:rPr kumimoji="0" lang="ru-RU" sz="3200" i="1">
                <a:latin typeface="Times New Roman" charset="0"/>
              </a:rPr>
              <a:t>ntegrative model of intercultural competence</a:t>
            </a:r>
            <a:r>
              <a:rPr kumimoji="0" lang="ru-RU" sz="3200">
                <a:latin typeface="Times New Roman" charset="0"/>
              </a:rPr>
              <a:t>)</a:t>
            </a:r>
          </a:p>
        </p:txBody>
      </p:sp>
      <p:sp>
        <p:nvSpPr>
          <p:cNvPr id="75778" name="Содержимое 2"/>
          <p:cNvSpPr>
            <a:spLocks noGrp="1"/>
          </p:cNvSpPr>
          <p:nvPr>
            <p:ph idx="1"/>
          </p:nvPr>
        </p:nvSpPr>
        <p:spPr>
          <a:xfrm>
            <a:off x="642938" y="1571625"/>
            <a:ext cx="8501062" cy="5286375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800">
                <a:latin typeface="Times New Roman" charset="0"/>
              </a:rPr>
              <a:t>    </a:t>
            </a:r>
          </a:p>
          <a:p>
            <a:pPr algn="just" eaLnBrk="1" hangingPunct="1">
              <a:spcBef>
                <a:spcPts val="1800"/>
              </a:spcBef>
              <a:buFontTx/>
              <a:buNone/>
            </a:pPr>
            <a:r>
              <a:rPr kumimoji="0" lang="ru-RU" sz="2800">
                <a:latin typeface="Times New Roman" charset="0"/>
              </a:rPr>
              <a:t>    </a:t>
            </a:r>
            <a:r>
              <a:rPr kumimoji="0" lang="ru-RU" sz="2800" i="1">
                <a:latin typeface="Times New Roman" charset="0"/>
              </a:rPr>
              <a:t>Уровень</a:t>
            </a:r>
            <a:r>
              <a:rPr kumimoji="0" lang="ru-RU" sz="2800">
                <a:latin typeface="Times New Roman" charset="0"/>
              </a:rPr>
              <a:t> межкультурной коммуникативной </a:t>
            </a:r>
            <a:r>
              <a:rPr kumimoji="0" lang="ru-RU" sz="2800" i="1">
                <a:latin typeface="Times New Roman" charset="0"/>
              </a:rPr>
              <a:t>компетентности</a:t>
            </a:r>
            <a:r>
              <a:rPr kumimoji="0" lang="ru-RU" sz="2800">
                <a:latin typeface="Times New Roman" charset="0"/>
              </a:rPr>
              <a:t> в каждой из трех систем определяется:</a:t>
            </a:r>
          </a:p>
          <a:p>
            <a:pPr algn="just" eaLnBrk="1" hangingPunct="1">
              <a:spcBef>
                <a:spcPts val="1800"/>
              </a:spcBef>
              <a:buFont typeface="Wingdings" charset="0"/>
              <a:buChar char="v"/>
            </a:pPr>
            <a:r>
              <a:rPr kumimoji="0" lang="ru-RU" sz="2800">
                <a:latin typeface="Times New Roman" charset="0"/>
              </a:rPr>
              <a:t>Мотивацией</a:t>
            </a:r>
          </a:p>
          <a:p>
            <a:pPr algn="just" eaLnBrk="1" hangingPunct="1">
              <a:spcBef>
                <a:spcPts val="1800"/>
              </a:spcBef>
              <a:buFont typeface="Wingdings" charset="0"/>
              <a:buChar char="v"/>
            </a:pPr>
            <a:r>
              <a:rPr kumimoji="0" lang="ru-RU" sz="2800">
                <a:latin typeface="Times New Roman" charset="0"/>
              </a:rPr>
              <a:t>Знаниями </a:t>
            </a:r>
          </a:p>
          <a:p>
            <a:pPr algn="just" eaLnBrk="1" hangingPunct="1">
              <a:spcBef>
                <a:spcPts val="1800"/>
              </a:spcBef>
              <a:buFont typeface="Wingdings" charset="0"/>
              <a:buChar char="v"/>
            </a:pPr>
            <a:r>
              <a:rPr kumimoji="0" lang="ru-RU" sz="2800">
                <a:latin typeface="Times New Roman" charset="0"/>
              </a:rPr>
              <a:t>Навыками</a:t>
            </a:r>
            <a:endParaRPr kumimoji="0" lang="ru-RU" sz="27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31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Заголовок 1"/>
          <p:cNvSpPr>
            <a:spLocks noGrp="1"/>
          </p:cNvSpPr>
          <p:nvPr>
            <p:ph type="title"/>
          </p:nvPr>
        </p:nvSpPr>
        <p:spPr>
          <a:xfrm>
            <a:off x="714375" y="0"/>
            <a:ext cx="8429625" cy="1524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kumimoji="0" lang="ru-RU" sz="3200" b="1" i="1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3200">
                <a:latin typeface="Times New Roman" charset="0"/>
              </a:rPr>
              <a:t> </a:t>
            </a:r>
            <a:br>
              <a:rPr kumimoji="0" lang="ru-RU" sz="3200">
                <a:latin typeface="Times New Roman" charset="0"/>
              </a:rPr>
            </a:br>
            <a:r>
              <a:rPr kumimoji="0" lang="ru-RU" sz="3200">
                <a:latin typeface="Times New Roman" charset="0"/>
              </a:rPr>
              <a:t>(</a:t>
            </a:r>
            <a:r>
              <a:rPr kumimoji="0" lang="fr-CA" sz="3200" i="1">
                <a:latin typeface="Times New Roman" charset="0"/>
              </a:rPr>
              <a:t>I</a:t>
            </a:r>
            <a:r>
              <a:rPr kumimoji="0" lang="ru-RU" sz="3200" i="1">
                <a:latin typeface="Times New Roman" charset="0"/>
              </a:rPr>
              <a:t>ntegrative model of intercultural competence</a:t>
            </a:r>
            <a:r>
              <a:rPr kumimoji="0" lang="ru-RU" sz="3200">
                <a:latin typeface="Times New Roman" charset="0"/>
              </a:rPr>
              <a:t>)</a:t>
            </a:r>
          </a:p>
        </p:txBody>
      </p:sp>
      <p:sp>
        <p:nvSpPr>
          <p:cNvPr id="43010" name="Содержимое 2"/>
          <p:cNvSpPr>
            <a:spLocks noGrp="1"/>
          </p:cNvSpPr>
          <p:nvPr>
            <p:ph idx="1"/>
          </p:nvPr>
        </p:nvSpPr>
        <p:spPr>
          <a:xfrm>
            <a:off x="642938" y="1928813"/>
            <a:ext cx="8501062" cy="4929187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buFont typeface="Wingdings" charset="0"/>
              <a:buChar char="v"/>
              <a:defRPr/>
            </a:pPr>
            <a:r>
              <a:rPr kumimoji="0" lang="ru-RU" sz="2700" i="1" dirty="0" smtClean="0">
                <a:latin typeface="Times New Roman" charset="0"/>
              </a:rPr>
              <a:t>Мотивация (индивидуальный уровень)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kumimoji="0" lang="ru-RU" sz="2700" dirty="0">
                <a:latin typeface="Times New Roman" charset="0"/>
              </a:rPr>
              <a:t> </a:t>
            </a:r>
            <a:r>
              <a:rPr kumimoji="0" lang="ru-RU" sz="2700" dirty="0" smtClean="0">
                <a:latin typeface="Times New Roman" charset="0"/>
              </a:rPr>
              <a:t>-- </a:t>
            </a:r>
            <a:r>
              <a:rPr kumimoji="0" lang="ru-RU" sz="2800" dirty="0" smtClean="0">
                <a:latin typeface="Times New Roman" charset="0"/>
              </a:rPr>
              <a:t>уверенность </a:t>
            </a:r>
            <a:r>
              <a:rPr kumimoji="0" lang="ru-RU" sz="2800" dirty="0">
                <a:latin typeface="Times New Roman" charset="0"/>
              </a:rPr>
              <a:t>в </a:t>
            </a:r>
            <a:r>
              <a:rPr kumimoji="0" lang="ru-RU" sz="2800" dirty="0" smtClean="0">
                <a:latin typeface="Times New Roman" charset="0"/>
              </a:rPr>
              <a:t>себе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kumimoji="0" lang="ru-RU" sz="2800" dirty="0">
                <a:latin typeface="Times New Roman" charset="0"/>
              </a:rPr>
              <a:t> </a:t>
            </a:r>
            <a:r>
              <a:rPr kumimoji="0" lang="ru-RU" sz="2800" dirty="0" smtClean="0">
                <a:latin typeface="Times New Roman" charset="0"/>
              </a:rPr>
              <a:t>-- вера </a:t>
            </a:r>
            <a:r>
              <a:rPr kumimoji="0" lang="ru-RU" sz="2800" dirty="0">
                <a:latin typeface="Times New Roman" charset="0"/>
              </a:rPr>
              <a:t>человека в то, что его поведение приводит </a:t>
            </a:r>
            <a:r>
              <a:rPr kumimoji="0" lang="ru-RU" sz="2800" dirty="0" smtClean="0">
                <a:latin typeface="Times New Roman" charset="0"/>
              </a:rPr>
              <a:t>к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kumimoji="0" lang="ru-RU" sz="2800" dirty="0" smtClean="0">
                <a:latin typeface="Times New Roman" charset="0"/>
              </a:rPr>
              <a:t>     желаемому результату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kumimoji="0" lang="ru-RU" sz="2800" dirty="0">
                <a:latin typeface="Times New Roman" charset="0"/>
              </a:rPr>
              <a:t> </a:t>
            </a:r>
            <a:r>
              <a:rPr kumimoji="0" lang="ru-RU" sz="2800" dirty="0" smtClean="0">
                <a:latin typeface="Times New Roman" charset="0"/>
              </a:rPr>
              <a:t>-- наличие </a:t>
            </a:r>
            <a:r>
              <a:rPr kumimoji="0" lang="ru-RU" sz="2800" dirty="0">
                <a:latin typeface="Times New Roman" charset="0"/>
              </a:rPr>
              <a:t>готовности к сближению с </a:t>
            </a:r>
            <a:r>
              <a:rPr kumimoji="0" lang="ru-RU" sz="2800" dirty="0" smtClean="0">
                <a:latin typeface="Times New Roman" charset="0"/>
              </a:rPr>
              <a:t>другими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kumimoji="0" lang="ru-RU" sz="2800" dirty="0">
                <a:latin typeface="Times New Roman" charset="0"/>
              </a:rPr>
              <a:t> </a:t>
            </a:r>
            <a:r>
              <a:rPr kumimoji="0" lang="ru-RU" sz="2800" dirty="0" smtClean="0">
                <a:latin typeface="Times New Roman" charset="0"/>
              </a:rPr>
              <a:t>-- ценность ситуации, в которой происходит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kumimoji="0" lang="ru-RU" sz="2800" dirty="0">
                <a:latin typeface="Times New Roman" charset="0"/>
              </a:rPr>
              <a:t> </a:t>
            </a:r>
            <a:r>
              <a:rPr kumimoji="0" lang="ru-RU" sz="2800" dirty="0" smtClean="0">
                <a:latin typeface="Times New Roman" charset="0"/>
              </a:rPr>
              <a:t>    коммуникация, для конкретного индивида. </a:t>
            </a:r>
            <a:endParaRPr kumimoji="0" lang="ru-RU" sz="2800" dirty="0">
              <a:latin typeface="Times New Roman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kumimoji="0" lang="ru-RU" sz="2700" dirty="0">
              <a:latin typeface="Times New Roman" charset="0"/>
            </a:endParaRPr>
          </a:p>
        </p:txBody>
      </p:sp>
      <p:pic>
        <p:nvPicPr>
          <p:cNvPr id="7680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140325"/>
            <a:ext cx="31146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67637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Заголовок 1"/>
          <p:cNvSpPr>
            <a:spLocks noGrp="1"/>
          </p:cNvSpPr>
          <p:nvPr>
            <p:ph type="title"/>
          </p:nvPr>
        </p:nvSpPr>
        <p:spPr>
          <a:xfrm>
            <a:off x="714375" y="0"/>
            <a:ext cx="8429625" cy="1524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kumimoji="0" lang="ru-RU" sz="3200" b="1" i="1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3200">
                <a:latin typeface="Times New Roman" charset="0"/>
              </a:rPr>
              <a:t> </a:t>
            </a:r>
            <a:br>
              <a:rPr kumimoji="0" lang="ru-RU" sz="3200">
                <a:latin typeface="Times New Roman" charset="0"/>
              </a:rPr>
            </a:br>
            <a:r>
              <a:rPr kumimoji="0" lang="ru-RU" sz="3200">
                <a:latin typeface="Times New Roman" charset="0"/>
              </a:rPr>
              <a:t>(</a:t>
            </a:r>
            <a:r>
              <a:rPr kumimoji="0" lang="fr-CA" sz="3200" i="1">
                <a:latin typeface="Times New Roman" charset="0"/>
              </a:rPr>
              <a:t>I</a:t>
            </a:r>
            <a:r>
              <a:rPr kumimoji="0" lang="ru-RU" sz="3200" i="1">
                <a:latin typeface="Times New Roman" charset="0"/>
              </a:rPr>
              <a:t>ntegrative model of intercultural competence</a:t>
            </a:r>
            <a:r>
              <a:rPr kumimoji="0" lang="ru-RU" sz="3200">
                <a:latin typeface="Times New Roman" charset="0"/>
              </a:rPr>
              <a:t>)</a:t>
            </a:r>
          </a:p>
        </p:txBody>
      </p:sp>
      <p:sp>
        <p:nvSpPr>
          <p:cNvPr id="77826" name="Содержимое 2"/>
          <p:cNvSpPr>
            <a:spLocks noGrp="1"/>
          </p:cNvSpPr>
          <p:nvPr>
            <p:ph idx="1"/>
          </p:nvPr>
        </p:nvSpPr>
        <p:spPr>
          <a:xfrm>
            <a:off x="611188" y="1784350"/>
            <a:ext cx="8532812" cy="5073650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buFont typeface="Wingdings" charset="0"/>
              <a:buChar char="v"/>
            </a:pPr>
            <a:r>
              <a:rPr kumimoji="0" lang="ru-RU" sz="2700" i="1">
                <a:latin typeface="Times New Roman" charset="0"/>
              </a:rPr>
              <a:t>Знания (индивидуальный уровень)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800">
                <a:latin typeface="Times New Roman" charset="0"/>
              </a:rPr>
              <a:t> </a:t>
            </a:r>
            <a:r>
              <a:rPr kumimoji="0" lang="ru-RU" sz="2400">
                <a:latin typeface="Times New Roman" charset="0"/>
              </a:rPr>
              <a:t>-- «процедурные» знания (</a:t>
            </a:r>
            <a:r>
              <a:rPr kumimoji="0" lang="ru-RU" sz="2400" i="1">
                <a:latin typeface="Times New Roman" charset="0"/>
              </a:rPr>
              <a:t>как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взаимодействовать в межкультурном          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контексте)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 -- способность к овладению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стратегиями приобретения информации о новой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культуре (расспрашивание, наблюдение)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 -- способность к разнообразию ролей, соответствующий тип идентичности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sz="2400">
                <a:latin typeface="Times New Roman" charset="0"/>
              </a:rPr>
              <a:t>-- наличие личностных характеристик, способствующих овладению знаниями (интеллект, когнитивная сложность, самоконтроль, навыки слушания, эмпатия и др.).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kumimoji="0" lang="ru-RU" sz="2400">
              <a:latin typeface="Times New Roman" charset="0"/>
            </a:endParaRPr>
          </a:p>
        </p:txBody>
      </p:sp>
      <p:pic>
        <p:nvPicPr>
          <p:cNvPr id="7782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013" y="1784350"/>
            <a:ext cx="2820987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55732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Прямоугольник 14"/>
          <p:cNvSpPr>
            <a:spLocks noChangeArrowheads="1"/>
          </p:cNvSpPr>
          <p:nvPr/>
        </p:nvSpPr>
        <p:spPr bwMode="auto">
          <a:xfrm>
            <a:off x="4643438" y="2857500"/>
            <a:ext cx="4357687" cy="3643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>
              <a:spcBef>
                <a:spcPct val="20000"/>
              </a:spcBef>
            </a:pPr>
            <a:endParaRPr lang="ru-RU" sz="2400">
              <a:latin typeface="Times New Roman" charset="0"/>
            </a:endParaRPr>
          </a:p>
        </p:txBody>
      </p:sp>
      <p:sp>
        <p:nvSpPr>
          <p:cNvPr id="78850" name="Прямоугольник 13"/>
          <p:cNvSpPr>
            <a:spLocks noChangeArrowheads="1"/>
          </p:cNvSpPr>
          <p:nvPr/>
        </p:nvSpPr>
        <p:spPr bwMode="auto">
          <a:xfrm>
            <a:off x="857250" y="2857500"/>
            <a:ext cx="3571875" cy="3643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pPr>
              <a:spcBef>
                <a:spcPct val="20000"/>
              </a:spcBef>
            </a:pPr>
            <a:endParaRPr lang="ru-RU" sz="2400">
              <a:latin typeface="Times New Roman" charset="0"/>
            </a:endParaRPr>
          </a:p>
        </p:txBody>
      </p:sp>
      <p:sp>
        <p:nvSpPr>
          <p:cNvPr id="78851" name="Заголовок 1"/>
          <p:cNvSpPr>
            <a:spLocks noGrp="1"/>
          </p:cNvSpPr>
          <p:nvPr>
            <p:ph type="title"/>
          </p:nvPr>
        </p:nvSpPr>
        <p:spPr>
          <a:xfrm>
            <a:off x="714375" y="0"/>
            <a:ext cx="8429625" cy="1524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kumimoji="0" lang="ru-RU" sz="3200" b="1" i="1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3200">
                <a:latin typeface="Times New Roman" charset="0"/>
              </a:rPr>
              <a:t> </a:t>
            </a:r>
            <a:br>
              <a:rPr kumimoji="0" lang="ru-RU" sz="3200">
                <a:latin typeface="Times New Roman" charset="0"/>
              </a:rPr>
            </a:br>
            <a:r>
              <a:rPr kumimoji="0" lang="ru-RU" sz="3200">
                <a:latin typeface="Times New Roman" charset="0"/>
              </a:rPr>
              <a:t>(</a:t>
            </a:r>
            <a:r>
              <a:rPr kumimoji="0" lang="fr-CA" sz="3200" i="1">
                <a:latin typeface="Times New Roman" charset="0"/>
              </a:rPr>
              <a:t>I</a:t>
            </a:r>
            <a:r>
              <a:rPr kumimoji="0" lang="ru-RU" sz="3200" i="1">
                <a:latin typeface="Times New Roman" charset="0"/>
              </a:rPr>
              <a:t>ntegrative model of intercultural competence</a:t>
            </a:r>
            <a:r>
              <a:rPr kumimoji="0" lang="ru-RU" sz="3200">
                <a:latin typeface="Times New Roman" charset="0"/>
              </a:rPr>
              <a:t>)</a:t>
            </a:r>
          </a:p>
        </p:txBody>
      </p:sp>
      <p:sp>
        <p:nvSpPr>
          <p:cNvPr id="45060" name="Содержимое 2"/>
          <p:cNvSpPr>
            <a:spLocks noGrp="1"/>
          </p:cNvSpPr>
          <p:nvPr>
            <p:ph idx="1"/>
          </p:nvPr>
        </p:nvSpPr>
        <p:spPr>
          <a:xfrm>
            <a:off x="642938" y="1714500"/>
            <a:ext cx="8501062" cy="5143500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kumimoji="0" lang="ru-RU" sz="2700" i="1" dirty="0" smtClean="0">
                <a:latin typeface="Times New Roman" charset="0"/>
              </a:rPr>
              <a:t>Навыки (индивидуальный уровень)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kumimoji="0" lang="ru-RU" sz="2700" i="1" dirty="0">
              <a:latin typeface="Times New Roman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kumimoji="0" lang="ru-RU" sz="2800" dirty="0">
                <a:latin typeface="Times New Roman" charset="0"/>
              </a:rPr>
              <a:t>    </a:t>
            </a:r>
            <a:endParaRPr kumimoji="0" lang="ru-RU" sz="2700" dirty="0">
              <a:latin typeface="Times New Roman" charset="0"/>
            </a:endParaRPr>
          </a:p>
        </p:txBody>
      </p:sp>
      <p:cxnSp>
        <p:nvCxnSpPr>
          <p:cNvPr id="78853" name="Прямая со стрелкой 5"/>
          <p:cNvCxnSpPr>
            <a:cxnSpLocks noChangeShapeType="1"/>
          </p:cNvCxnSpPr>
          <p:nvPr/>
        </p:nvCxnSpPr>
        <p:spPr bwMode="auto">
          <a:xfrm rot="10800000" flipV="1">
            <a:off x="3429000" y="2286000"/>
            <a:ext cx="785813" cy="4286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8854" name="Прямая со стрелкой 7"/>
          <p:cNvCxnSpPr>
            <a:cxnSpLocks noChangeShapeType="1"/>
          </p:cNvCxnSpPr>
          <p:nvPr/>
        </p:nvCxnSpPr>
        <p:spPr bwMode="auto">
          <a:xfrm>
            <a:off x="5429250" y="2286000"/>
            <a:ext cx="642938" cy="50006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8855" name="TextBox 11"/>
          <p:cNvSpPr txBox="1">
            <a:spLocks noChangeArrowheads="1"/>
          </p:cNvSpPr>
          <p:nvPr/>
        </p:nvSpPr>
        <p:spPr bwMode="auto">
          <a:xfrm>
            <a:off x="1000125" y="2786063"/>
            <a:ext cx="34290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r>
              <a:rPr kumimoji="0" lang="ru-RU" i="1">
                <a:latin typeface="Times New Roman" charset="0"/>
              </a:rPr>
              <a:t>Специфические навыки:</a:t>
            </a:r>
          </a:p>
          <a:p>
            <a:endParaRPr kumimoji="0" lang="ru-RU" i="1">
              <a:latin typeface="Times New Roman" charset="0"/>
            </a:endParaRPr>
          </a:p>
          <a:p>
            <a:pPr>
              <a:buFont typeface="Times New Roman" charset="0"/>
              <a:buAutoNum type="arabicPeriod"/>
            </a:pPr>
            <a:r>
              <a:rPr kumimoji="0" lang="ru-RU" sz="2000">
                <a:latin typeface="Times New Roman" charset="0"/>
              </a:rPr>
              <a:t>ориентация на «другого» в процессе коммуникации</a:t>
            </a:r>
          </a:p>
          <a:p>
            <a:pPr>
              <a:buFont typeface="Times New Roman" charset="0"/>
              <a:buAutoNum type="arabicPeriod"/>
            </a:pPr>
            <a:r>
              <a:rPr kumimoji="0" lang="ru-RU" sz="2000">
                <a:latin typeface="Times New Roman" charset="0"/>
              </a:rPr>
              <a:t>умение направлять процесс коммуникации</a:t>
            </a:r>
          </a:p>
          <a:p>
            <a:pPr>
              <a:buFont typeface="Times New Roman" charset="0"/>
              <a:buAutoNum type="arabicPeriod"/>
            </a:pPr>
            <a:r>
              <a:rPr kumimoji="0" lang="ru-RU" sz="2000">
                <a:latin typeface="Times New Roman" charset="0"/>
              </a:rPr>
              <a:t>уравновешенность</a:t>
            </a:r>
          </a:p>
          <a:p>
            <a:pPr>
              <a:buFont typeface="Times New Roman" charset="0"/>
              <a:buAutoNum type="arabicPeriod"/>
            </a:pPr>
            <a:r>
              <a:rPr kumimoji="0" lang="ru-RU" sz="2000">
                <a:latin typeface="Times New Roman" charset="0"/>
              </a:rPr>
              <a:t> экспрессивность</a:t>
            </a:r>
          </a:p>
          <a:p>
            <a:endParaRPr kumimoji="0" lang="ru-RU" sz="1800">
              <a:latin typeface="Times New Roman" charset="0"/>
            </a:endParaRPr>
          </a:p>
        </p:txBody>
      </p:sp>
      <p:sp>
        <p:nvSpPr>
          <p:cNvPr id="78856" name="TextBox 12"/>
          <p:cNvSpPr txBox="1">
            <a:spLocks noChangeArrowheads="1"/>
          </p:cNvSpPr>
          <p:nvPr/>
        </p:nvSpPr>
        <p:spPr bwMode="auto">
          <a:xfrm>
            <a:off x="4643438" y="2857500"/>
            <a:ext cx="4500562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r>
              <a:rPr kumimoji="0" lang="ru-RU" i="1">
                <a:latin typeface="Times New Roman" charset="0"/>
              </a:rPr>
              <a:t>Общие </a:t>
            </a:r>
            <a:r>
              <a:rPr kumimoji="0" lang="ru-RU">
                <a:latin typeface="Times New Roman" charset="0"/>
              </a:rPr>
              <a:t>навыки:</a:t>
            </a:r>
          </a:p>
          <a:p>
            <a:endParaRPr kumimoji="0" lang="ru-RU">
              <a:latin typeface="Times New Roman" charset="0"/>
            </a:endParaRPr>
          </a:p>
          <a:p>
            <a:r>
              <a:rPr kumimoji="0" lang="ru-RU" sz="2000">
                <a:latin typeface="Times New Roman" charset="0"/>
              </a:rPr>
              <a:t>1.умение менять свое поведение в процессе коммуникации в зависимости от поведения другой стороны</a:t>
            </a:r>
          </a:p>
          <a:p>
            <a:r>
              <a:rPr kumimoji="0" lang="ru-RU" sz="2000">
                <a:latin typeface="Times New Roman" charset="0"/>
              </a:rPr>
              <a:t>2. умение находить баланс между собственными целями и намерениями партнера по общению, приспосабливая речь, жесты и тему разговора.</a:t>
            </a:r>
          </a:p>
        </p:txBody>
      </p:sp>
    </p:spTree>
    <p:extLst>
      <p:ext uri="{BB962C8B-B14F-4D97-AF65-F5344CB8AC3E}">
        <p14:creationId xmlns:p14="http://schemas.microsoft.com/office/powerpoint/2010/main" val="686841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sz="2800" b="1" i="1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2800">
                <a:latin typeface="Times New Roman" charset="0"/>
              </a:rPr>
              <a:t> </a:t>
            </a:r>
            <a:br>
              <a:rPr kumimoji="0" lang="ru-RU" sz="2800">
                <a:latin typeface="Times New Roman" charset="0"/>
              </a:rPr>
            </a:br>
            <a:r>
              <a:rPr kumimoji="0" lang="ru-RU" sz="2800">
                <a:latin typeface="Times New Roman" charset="0"/>
              </a:rPr>
              <a:t>(</a:t>
            </a:r>
            <a:r>
              <a:rPr kumimoji="0" lang="fr-CA" sz="2800" i="1">
                <a:latin typeface="Times New Roman" charset="0"/>
              </a:rPr>
              <a:t>I</a:t>
            </a:r>
            <a:r>
              <a:rPr kumimoji="0" lang="ru-RU" sz="2800" i="1">
                <a:latin typeface="Times New Roman" charset="0"/>
              </a:rPr>
              <a:t>ntegrative model of intercultural competence</a:t>
            </a:r>
            <a:r>
              <a:rPr kumimoji="0" lang="ru-RU" sz="2800">
                <a:latin typeface="Times New Roman" charset="0"/>
              </a:rPr>
              <a:t>)</a:t>
            </a:r>
            <a:endParaRPr lang="ru-RU" sz="2800">
              <a:latin typeface="Times New Roman" charset="0"/>
            </a:endParaRPr>
          </a:p>
        </p:txBody>
      </p:sp>
      <p:sp>
        <p:nvSpPr>
          <p:cNvPr id="7987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>
                <a:latin typeface="Times New Roman" charset="0"/>
              </a:rPr>
              <a:t>Факторы </a:t>
            </a:r>
            <a:r>
              <a:rPr lang="ru-RU" b="1">
                <a:latin typeface="Times New Roman" charset="0"/>
              </a:rPr>
              <a:t>эпизодического уровня </a:t>
            </a:r>
            <a:r>
              <a:rPr lang="ru-RU">
                <a:latin typeface="Times New Roman" charset="0"/>
              </a:rPr>
              <a:t>(восприятие партнерами друг друга как компетентных коммуникаторов)</a:t>
            </a:r>
          </a:p>
          <a:p>
            <a:r>
              <a:rPr lang="ru-RU">
                <a:latin typeface="Times New Roman" charset="0"/>
              </a:rPr>
              <a:t>Коммуникативный статус индивида</a:t>
            </a:r>
          </a:p>
          <a:p>
            <a:r>
              <a:rPr lang="ru-RU">
                <a:latin typeface="Times New Roman" charset="0"/>
              </a:rPr>
              <a:t>Его мотивация, знания, навыки</a:t>
            </a:r>
          </a:p>
          <a:p>
            <a:r>
              <a:rPr lang="ru-RU">
                <a:latin typeface="Times New Roman" charset="0"/>
              </a:rPr>
              <a:t>Соответствие поведения позитивным ожиданиям партнера</a:t>
            </a:r>
          </a:p>
          <a:p>
            <a:r>
              <a:rPr lang="ru-RU">
                <a:latin typeface="Times New Roman" charset="0"/>
              </a:rPr>
              <a:t>Развеивание негативных ожиданий…</a:t>
            </a:r>
          </a:p>
        </p:txBody>
      </p:sp>
    </p:spTree>
    <p:extLst>
      <p:ext uri="{BB962C8B-B14F-4D97-AF65-F5344CB8AC3E}">
        <p14:creationId xmlns:p14="http://schemas.microsoft.com/office/powerpoint/2010/main" val="48903434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sz="2800" b="1" i="1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2800">
                <a:latin typeface="Times New Roman" charset="0"/>
              </a:rPr>
              <a:t> </a:t>
            </a:r>
            <a:br>
              <a:rPr kumimoji="0" lang="ru-RU" sz="2800">
                <a:latin typeface="Times New Roman" charset="0"/>
              </a:rPr>
            </a:br>
            <a:r>
              <a:rPr kumimoji="0" lang="ru-RU" sz="2800">
                <a:latin typeface="Times New Roman" charset="0"/>
              </a:rPr>
              <a:t>(</a:t>
            </a:r>
            <a:r>
              <a:rPr kumimoji="0" lang="fr-CA" sz="2800" i="1">
                <a:latin typeface="Times New Roman" charset="0"/>
              </a:rPr>
              <a:t>I</a:t>
            </a:r>
            <a:r>
              <a:rPr kumimoji="0" lang="ru-RU" sz="2800" i="1">
                <a:latin typeface="Times New Roman" charset="0"/>
              </a:rPr>
              <a:t>ntegrative model of intercultural competence</a:t>
            </a:r>
            <a:r>
              <a:rPr kumimoji="0" lang="ru-RU" sz="2800">
                <a:latin typeface="Times New Roman" charset="0"/>
              </a:rPr>
              <a:t>)</a:t>
            </a:r>
            <a:endParaRPr lang="ru-RU" sz="2800">
              <a:latin typeface="Times New Roman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ru-RU" dirty="0" smtClean="0"/>
              <a:t>Факторы уровня </a:t>
            </a:r>
            <a:r>
              <a:rPr lang="ru-RU" b="1" dirty="0" smtClean="0"/>
              <a:t>системы отношений:</a:t>
            </a:r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r>
              <a:rPr lang="ru-RU" dirty="0" smtClean="0"/>
              <a:t>Обоюдная автономность</a:t>
            </a:r>
          </a:p>
          <a:p>
            <a:pPr>
              <a:defRPr/>
            </a:pPr>
            <a:r>
              <a:rPr lang="ru-RU" dirty="0" smtClean="0"/>
              <a:t>Потребность в более тесных отношениях</a:t>
            </a:r>
          </a:p>
          <a:p>
            <a:pPr>
              <a:defRPr/>
            </a:pPr>
            <a:r>
              <a:rPr lang="ru-RU" dirty="0" smtClean="0"/>
              <a:t>Взаимная привлекательность</a:t>
            </a:r>
          </a:p>
          <a:p>
            <a:pPr>
              <a:defRPr/>
            </a:pPr>
            <a:r>
              <a:rPr lang="ru-RU" dirty="0" smtClean="0"/>
              <a:t>Взаимное доверие</a:t>
            </a:r>
          </a:p>
          <a:p>
            <a:pPr marL="0" indent="0">
              <a:buFontTx/>
              <a:buNone/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41876674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sz="2800" b="1" i="1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2800">
                <a:latin typeface="Times New Roman" charset="0"/>
              </a:rPr>
              <a:t> </a:t>
            </a:r>
            <a:br>
              <a:rPr kumimoji="0" lang="ru-RU" sz="2800">
                <a:latin typeface="Times New Roman" charset="0"/>
              </a:rPr>
            </a:br>
            <a:r>
              <a:rPr kumimoji="0" lang="ru-RU" sz="2800">
                <a:latin typeface="Times New Roman" charset="0"/>
              </a:rPr>
              <a:t>(</a:t>
            </a:r>
            <a:r>
              <a:rPr kumimoji="0" lang="fr-CA" sz="2800" i="1">
                <a:latin typeface="Times New Roman" charset="0"/>
              </a:rPr>
              <a:t>I</a:t>
            </a:r>
            <a:r>
              <a:rPr kumimoji="0" lang="ru-RU" sz="2800" i="1">
                <a:latin typeface="Times New Roman" charset="0"/>
              </a:rPr>
              <a:t>ntegrative model of intercultural competence</a:t>
            </a:r>
            <a:r>
              <a:rPr kumimoji="0" lang="ru-RU" sz="2800">
                <a:latin typeface="Times New Roman" charset="0"/>
              </a:rPr>
              <a:t>)</a:t>
            </a:r>
            <a:endParaRPr lang="ru-RU" sz="2800">
              <a:latin typeface="Times New Roman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Tx/>
              <a:buNone/>
              <a:defRPr/>
            </a:pPr>
            <a:r>
              <a:rPr lang="ru-RU" dirty="0" smtClean="0"/>
              <a:t>Подчеркивается значимость </a:t>
            </a:r>
            <a:r>
              <a:rPr lang="ru-RU" b="1" dirty="0" smtClean="0"/>
              <a:t>контекста</a:t>
            </a:r>
            <a:r>
              <a:rPr lang="ru-RU" dirty="0" smtClean="0"/>
              <a:t>, а именно степень близости контекстуальных ожиданий индивида</a:t>
            </a:r>
          </a:p>
          <a:p>
            <a:pPr>
              <a:defRPr/>
            </a:pPr>
            <a:r>
              <a:rPr lang="ru-RU" dirty="0" smtClean="0"/>
              <a:t>Широкий культурный контекст (этническая группа, раса и др.)</a:t>
            </a:r>
          </a:p>
          <a:p>
            <a:pPr>
              <a:defRPr/>
            </a:pPr>
            <a:r>
              <a:rPr lang="ru-RU" dirty="0" smtClean="0"/>
              <a:t>Ситуационный контекст</a:t>
            </a:r>
          </a:p>
          <a:p>
            <a:pPr>
              <a:defRPr/>
            </a:pPr>
            <a:r>
              <a:rPr lang="ru-RU" dirty="0" smtClean="0"/>
              <a:t>Контекст межличностных отношений</a:t>
            </a:r>
          </a:p>
          <a:p>
            <a:pPr>
              <a:defRPr/>
            </a:pPr>
            <a:r>
              <a:rPr lang="ru-RU" dirty="0" smtClean="0"/>
              <a:t>Функциональный контекст (цели и предмет взаимодействия) </a:t>
            </a: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258000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2800" b="1">
                <a:latin typeface="Times New Roman" charset="0"/>
              </a:rPr>
              <a:t>Шпицберг: основные причины негативной оценки компетентности партнера по общению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kumimoji="0" lang="ru-RU" sz="2000" dirty="0" smtClean="0">
                <a:cs typeface="+mn-cs"/>
              </a:rPr>
              <a:t> </a:t>
            </a:r>
          </a:p>
          <a:p>
            <a:pPr>
              <a:defRPr/>
            </a:pPr>
            <a:r>
              <a:rPr kumimoji="0" lang="ru-RU" sz="2000" dirty="0" smtClean="0">
                <a:cs typeface="+mn-cs"/>
              </a:rPr>
              <a:t>недостаточность </a:t>
            </a:r>
            <a:r>
              <a:rPr kumimoji="0" lang="ru-RU" sz="2000" dirty="0">
                <a:cs typeface="+mn-cs"/>
              </a:rPr>
              <a:t>мотивации, которая необходима для компетентного </a:t>
            </a:r>
            <a:r>
              <a:rPr kumimoji="0" lang="ru-RU" sz="2000" dirty="0" err="1" smtClean="0">
                <a:cs typeface="+mn-cs"/>
              </a:rPr>
              <a:t>взаимодействия</a:t>
            </a:r>
            <a:endParaRPr kumimoji="0" lang="ru-RU" sz="2000" dirty="0" smtClean="0">
              <a:cs typeface="+mn-cs"/>
            </a:endParaRPr>
          </a:p>
          <a:p>
            <a:pPr>
              <a:defRPr/>
            </a:pPr>
            <a:r>
              <a:rPr kumimoji="0" lang="ru-RU" sz="2000" dirty="0" smtClean="0">
                <a:cs typeface="+mn-cs"/>
              </a:rPr>
              <a:t>недостаточность </a:t>
            </a:r>
            <a:r>
              <a:rPr kumimoji="0" lang="ru-RU" sz="2000" dirty="0">
                <a:cs typeface="+mn-cs"/>
              </a:rPr>
              <a:t>или отсутствие знаний об </a:t>
            </a:r>
            <a:r>
              <a:rPr kumimoji="0" lang="ru-RU" sz="2000" dirty="0" smtClean="0">
                <a:cs typeface="+mn-cs"/>
              </a:rPr>
              <a:t>особенностях </a:t>
            </a:r>
            <a:r>
              <a:rPr kumimoji="0" lang="ru-RU" sz="2000" dirty="0">
                <a:cs typeface="+mn-cs"/>
              </a:rPr>
              <a:t>коммуникации в конкретном эпизоде </a:t>
            </a:r>
            <a:r>
              <a:rPr kumimoji="0" lang="ru-RU" sz="2000" dirty="0" smtClean="0">
                <a:cs typeface="+mn-cs"/>
              </a:rPr>
              <a:t>межкультурного </a:t>
            </a:r>
            <a:r>
              <a:rPr kumimoji="0" lang="ru-RU" sz="2000" dirty="0" err="1" smtClean="0">
                <a:cs typeface="+mn-cs"/>
              </a:rPr>
              <a:t>взаимодействия</a:t>
            </a:r>
            <a:r>
              <a:rPr kumimoji="0" lang="ru-RU" sz="2000" dirty="0" smtClean="0">
                <a:cs typeface="+mn-cs"/>
              </a:rPr>
              <a:t> </a:t>
            </a:r>
          </a:p>
          <a:p>
            <a:pPr>
              <a:defRPr/>
            </a:pPr>
            <a:r>
              <a:rPr kumimoji="0" lang="ru-RU" sz="2000" dirty="0" smtClean="0">
                <a:cs typeface="+mn-cs"/>
              </a:rPr>
              <a:t>недостаточность </a:t>
            </a:r>
            <a:r>
              <a:rPr kumimoji="0" lang="ru-RU" sz="2000" dirty="0">
                <a:cs typeface="+mn-cs"/>
              </a:rPr>
              <a:t>коммуникативных навыков, </a:t>
            </a:r>
            <a:r>
              <a:rPr kumimoji="0" lang="ru-RU" sz="2000" dirty="0" smtClean="0">
                <a:cs typeface="+mn-cs"/>
              </a:rPr>
              <a:t>необходимых для эффективного </a:t>
            </a:r>
            <a:r>
              <a:rPr kumimoji="0" lang="ru-RU" sz="2000" dirty="0" err="1">
                <a:cs typeface="+mn-cs"/>
              </a:rPr>
              <a:t>взаимодействия</a:t>
            </a:r>
            <a:r>
              <a:rPr kumimoji="0" lang="ru-RU" sz="2000" dirty="0">
                <a:cs typeface="+mn-cs"/>
              </a:rPr>
              <a:t> на </a:t>
            </a:r>
            <a:r>
              <a:rPr kumimoji="0" lang="ru-RU" sz="2000" dirty="0" smtClean="0">
                <a:cs typeface="+mn-cs"/>
              </a:rPr>
              <a:t>межкультурном уровне </a:t>
            </a:r>
          </a:p>
          <a:p>
            <a:pPr>
              <a:defRPr/>
            </a:pPr>
            <a:r>
              <a:rPr kumimoji="0" lang="ru-RU" sz="2000" dirty="0" smtClean="0">
                <a:cs typeface="+mn-cs"/>
              </a:rPr>
              <a:t>Недостаточная реалистичность ожиданий одного </a:t>
            </a:r>
            <a:r>
              <a:rPr kumimoji="0" lang="ru-RU" sz="2000" dirty="0" err="1">
                <a:cs typeface="+mn-cs"/>
              </a:rPr>
              <a:t>партнёра</a:t>
            </a:r>
            <a:r>
              <a:rPr kumimoji="0" lang="ru-RU" sz="2000" dirty="0">
                <a:cs typeface="+mn-cs"/>
              </a:rPr>
              <a:t> по отношению к другому </a:t>
            </a:r>
            <a:r>
              <a:rPr kumimoji="0" lang="ru-RU" sz="2000" dirty="0" smtClean="0">
                <a:cs typeface="+mn-cs"/>
              </a:rPr>
              <a:t>партнеру или </a:t>
            </a:r>
            <a:r>
              <a:rPr kumimoji="0" lang="ru-RU" sz="2000" dirty="0">
                <a:cs typeface="+mn-cs"/>
              </a:rPr>
              <a:t>эпизоду </a:t>
            </a:r>
            <a:r>
              <a:rPr kumimoji="0" lang="ru-RU" sz="2000" dirty="0" err="1" smtClean="0">
                <a:cs typeface="+mn-cs"/>
              </a:rPr>
              <a:t>взаимодействия</a:t>
            </a:r>
            <a:r>
              <a:rPr kumimoji="0" lang="ru-RU" sz="2000" dirty="0">
                <a:cs typeface="+mn-cs"/>
              </a:rPr>
              <a:t>. </a:t>
            </a:r>
            <a:endParaRPr kumimoji="0" lang="ru-RU" sz="2000" dirty="0" smtClean="0">
              <a:cs typeface="+mn-cs"/>
            </a:endParaRPr>
          </a:p>
          <a:p>
            <a:pPr marL="0" indent="0">
              <a:buFontTx/>
              <a:buNone/>
              <a:defRPr/>
            </a:pPr>
            <a:endParaRPr kumimoji="0" lang="ru-RU" sz="2000" dirty="0" smtClean="0">
              <a:cs typeface="+mn-cs"/>
            </a:endParaRPr>
          </a:p>
          <a:p>
            <a:pPr>
              <a:defRPr/>
            </a:pPr>
            <a:endParaRPr kumimoji="0" lang="ru-RU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955967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sz="2800" b="1" i="1">
                <a:latin typeface="Times New Roman" charset="0"/>
              </a:rPr>
              <a:t>Интегральная модель межкультурной компетентности</a:t>
            </a:r>
            <a:r>
              <a:rPr kumimoji="0" lang="ru-RU" sz="2800">
                <a:latin typeface="Times New Roman" charset="0"/>
              </a:rPr>
              <a:t> </a:t>
            </a:r>
            <a:br>
              <a:rPr kumimoji="0" lang="ru-RU" sz="2800">
                <a:latin typeface="Times New Roman" charset="0"/>
              </a:rPr>
            </a:br>
            <a:r>
              <a:rPr kumimoji="0" lang="ru-RU" sz="2800">
                <a:latin typeface="Times New Roman" charset="0"/>
              </a:rPr>
              <a:t>(</a:t>
            </a:r>
            <a:r>
              <a:rPr kumimoji="0" lang="fr-CA" sz="2800" i="1">
                <a:latin typeface="Times New Roman" charset="0"/>
              </a:rPr>
              <a:t>I</a:t>
            </a:r>
            <a:r>
              <a:rPr kumimoji="0" lang="ru-RU" sz="2800" i="1">
                <a:latin typeface="Times New Roman" charset="0"/>
              </a:rPr>
              <a:t>ntegrative model of intercultural competence</a:t>
            </a:r>
            <a:r>
              <a:rPr kumimoji="0" lang="ru-RU" sz="2800">
                <a:latin typeface="Times New Roman" charset="0"/>
              </a:rPr>
              <a:t>)</a:t>
            </a:r>
            <a:endParaRPr lang="ru-RU" sz="2800">
              <a:latin typeface="Times New Roman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2000" dirty="0" smtClean="0"/>
              <a:t>Попытка </a:t>
            </a:r>
            <a:r>
              <a:rPr lang="ru-RU" sz="2000" dirty="0"/>
              <a:t>учесть все возможные факторы и разнообразные ситуации межкультурного </a:t>
            </a:r>
            <a:r>
              <a:rPr lang="ru-RU" sz="2000" dirty="0" smtClean="0"/>
              <a:t>взаимодействия</a:t>
            </a:r>
          </a:p>
          <a:p>
            <a:pPr>
              <a:defRPr/>
            </a:pPr>
            <a:r>
              <a:rPr lang="ru-RU" sz="2000" dirty="0" smtClean="0"/>
              <a:t>Существует много противоречий. </a:t>
            </a:r>
            <a:endParaRPr lang="ru-RU" sz="2000" dirty="0"/>
          </a:p>
          <a:p>
            <a:pPr marL="0" indent="0">
              <a:buFontTx/>
              <a:buNone/>
              <a:defRPr/>
            </a:pPr>
            <a:r>
              <a:rPr lang="ru-RU" sz="2000" dirty="0" smtClean="0"/>
              <a:t>Например:  </a:t>
            </a:r>
            <a:r>
              <a:rPr lang="ru-RU" sz="2000" dirty="0"/>
              <a:t>С одной стороны, </a:t>
            </a:r>
            <a:r>
              <a:rPr lang="ru-RU" sz="2000" dirty="0" err="1" smtClean="0"/>
              <a:t>Шпицберг</a:t>
            </a:r>
            <a:r>
              <a:rPr lang="ru-RU" sz="2000" dirty="0" smtClean="0"/>
              <a:t> утверждает</a:t>
            </a:r>
            <a:r>
              <a:rPr lang="ru-RU" sz="2000" dirty="0"/>
              <a:t>, что чем более развиты мотивация, знания и навыки, тем выше межкультурная компетентность личности, и кроме того, каждый из компонентов может компенсировать недостаток одного или двух из оставшихся. </a:t>
            </a:r>
            <a:r>
              <a:rPr lang="ru-RU" sz="2000" dirty="0" smtClean="0"/>
              <a:t>(Например</a:t>
            </a:r>
            <a:r>
              <a:rPr lang="ru-RU" sz="2000" dirty="0"/>
              <a:t>, личность с очень высокой мотивацией может оказаться компетентной в межкультурной коммуникации, даже если не обладает достаточными </a:t>
            </a:r>
            <a:r>
              <a:rPr lang="ru-RU" sz="2000" dirty="0" smtClean="0"/>
              <a:t>знаниями) </a:t>
            </a:r>
            <a:r>
              <a:rPr lang="ru-RU" sz="2000" dirty="0"/>
              <a:t>С другой стороны, автор приходит к выводу, что на коммуникации может негативно сказаться тот факт, что "кто-то может быть </a:t>
            </a:r>
            <a:r>
              <a:rPr lang="ru-RU" sz="2000" i="1" dirty="0"/>
              <a:t>слишком</a:t>
            </a:r>
            <a:r>
              <a:rPr lang="ru-RU" sz="2000" dirty="0"/>
              <a:t> мотивирован ... или </a:t>
            </a:r>
            <a:r>
              <a:rPr lang="ru-RU" sz="2000" i="1" dirty="0"/>
              <a:t>слишком</a:t>
            </a:r>
            <a:r>
              <a:rPr lang="ru-RU" sz="2000" dirty="0"/>
              <a:t> спокоен", и, таким образом, рост мотивации, знаний и навыков после достижения определенного порога приводит к обратному </a:t>
            </a:r>
            <a:r>
              <a:rPr lang="ru-RU" sz="2000" dirty="0" smtClean="0"/>
              <a:t>результату.</a:t>
            </a:r>
            <a:endParaRPr lang="ru-RU" sz="2000" dirty="0"/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858435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charset="0"/>
              </a:rPr>
              <a:t>Особенности</a:t>
            </a:r>
            <a:r>
              <a:rPr kumimoji="0" lang="ru-RU" sz="3600" b="1" dirty="0" smtClean="0">
                <a:latin typeface="Times New Roman" charset="0"/>
              </a:rPr>
              <a:t> </a:t>
            </a:r>
            <a:r>
              <a:rPr kumimoji="0" lang="ru-RU" sz="3600" b="1" dirty="0">
                <a:latin typeface="Times New Roman" charset="0"/>
              </a:rPr>
              <a:t>существующих подходов</a:t>
            </a:r>
          </a:p>
        </p:txBody>
      </p:sp>
      <p:sp>
        <p:nvSpPr>
          <p:cNvPr id="95234" name="Содержимое 2"/>
          <p:cNvSpPr>
            <a:spLocks noGrp="1"/>
          </p:cNvSpPr>
          <p:nvPr>
            <p:ph idx="1"/>
          </p:nvPr>
        </p:nvSpPr>
        <p:spPr>
          <a:xfrm>
            <a:off x="457200" y="1244286"/>
            <a:ext cx="8229600" cy="4856222"/>
          </a:xfrm>
        </p:spPr>
        <p:txBody>
          <a:bodyPr>
            <a:noAutofit/>
          </a:bodyPr>
          <a:lstStyle/>
          <a:p>
            <a:r>
              <a:rPr kumimoji="0" lang="ru-RU" sz="1400" b="1" dirty="0" smtClean="0">
                <a:latin typeface="Times New Roman"/>
                <a:cs typeface="Times New Roman"/>
              </a:rPr>
              <a:t>Обособленность концепций и разрозненность взглядов</a:t>
            </a:r>
            <a:r>
              <a:rPr kumimoji="0" lang="ru-RU" sz="1400" dirty="0" smtClean="0">
                <a:latin typeface="Times New Roman"/>
                <a:cs typeface="Times New Roman"/>
              </a:rPr>
              <a:t>. Каждая теория вносит определенный вклад в понимание процесса и результатов межкультурных коммуникаций – Но! Во-первых, основная цель по-прежнему не достигнута: не существует единого мнения о том, что в конечном счете определяет их эффективность и возможность успешного выхода из ситуации высокой межкультурной неопределенности. Во-вторых, каждый идет своим путем, не сопоставляя, не критикуя и не предпринимая совместных попыток приблизиться к разработке универсальной теории. </a:t>
            </a:r>
          </a:p>
          <a:p>
            <a:endParaRPr lang="ru-RU" sz="1400" b="1" dirty="0" smtClean="0">
              <a:latin typeface="Times New Roman"/>
              <a:cs typeface="Times New Roman"/>
            </a:endParaRPr>
          </a:p>
          <a:p>
            <a:r>
              <a:rPr lang="ru-RU" sz="1400" b="1" dirty="0" smtClean="0">
                <a:latin typeface="Times New Roman"/>
                <a:cs typeface="Times New Roman"/>
              </a:rPr>
              <a:t>Формализация теоретических представлений. </a:t>
            </a:r>
            <a:r>
              <a:rPr lang="ru-RU" sz="1400" dirty="0" smtClean="0"/>
              <a:t>Большинство </a:t>
            </a:r>
            <a:r>
              <a:rPr lang="ru-RU" sz="1400" dirty="0"/>
              <a:t>авторов при построении своих теорий и моделей традиционно используют специфический научный язык, объясняя свои взгляды посредством сведения их к перечню теорем, аксиом, следствий и т.д. В результате такого изложения взглядов, призванного облегчить их понимание и применение, сложный многоуровневый процесс межкультурного взаимодействия и его результаты сводятся к формализованным схемам, и приложение моделей на практике, напротив, затрудняется, так как учесть, к примеру, 50 разнородных переменных при формировании межкультурной компетентности кажется маловероятным.</a:t>
            </a:r>
            <a:r>
              <a:rPr lang="ru-RU" sz="1400" dirty="0" smtClean="0">
                <a:effectLst/>
              </a:rPr>
              <a:t> </a:t>
            </a:r>
          </a:p>
          <a:p>
            <a:endParaRPr lang="ru-RU" sz="1400" b="1" dirty="0" smtClean="0"/>
          </a:p>
          <a:p>
            <a:r>
              <a:rPr lang="ru-RU" sz="1400" b="1" dirty="0" smtClean="0"/>
              <a:t>Отрыв от прикладной сферы. </a:t>
            </a:r>
            <a:r>
              <a:rPr lang="ru-RU" sz="1400" dirty="0" smtClean="0"/>
              <a:t>Руководствуясь </a:t>
            </a:r>
            <a:r>
              <a:rPr lang="ru-RU" sz="1400" dirty="0"/>
              <a:t>созданными моделями, также сложно развить межкультурную компетентность, как и при их отсутствии. Б</a:t>
            </a:r>
            <a:r>
              <a:rPr lang="ru-RU" sz="1400" dirty="0" smtClean="0"/>
              <a:t>ольшинство </a:t>
            </a:r>
            <a:r>
              <a:rPr lang="ru-RU" sz="1400" dirty="0"/>
              <a:t>авторов пытаются учесть максимально возможное количество переменных, к тому же наблюдается общая тенденция постепенно добавлять все новые факторы, переменные, аксиомы, теоремы и т.д., в </a:t>
            </a:r>
            <a:r>
              <a:rPr lang="ru-RU" sz="1400" dirty="0" smtClean="0"/>
              <a:t>результате </a:t>
            </a:r>
            <a:r>
              <a:rPr lang="ru-RU" sz="1400" dirty="0"/>
              <a:t>возникают запутанные многофакторные модели, которые порой кажутся сложнее, чем сама жизнь. К примеру, если ранний вариант теории </a:t>
            </a:r>
            <a:r>
              <a:rPr lang="ru-RU" sz="1400" dirty="0" err="1"/>
              <a:t>Гудиканста</a:t>
            </a:r>
            <a:r>
              <a:rPr lang="ru-RU" sz="1400" dirty="0"/>
              <a:t> включал в себя 13 </a:t>
            </a:r>
            <a:r>
              <a:rPr lang="ru-RU" sz="1400" dirty="0" smtClean="0"/>
              <a:t>аксиом, </a:t>
            </a:r>
            <a:r>
              <a:rPr lang="ru-RU" sz="1400" dirty="0"/>
              <a:t>то окончательная версия разрослась до 47 </a:t>
            </a:r>
            <a:r>
              <a:rPr lang="ru-RU" sz="1400" dirty="0" smtClean="0"/>
              <a:t>аксиом. </a:t>
            </a:r>
            <a:r>
              <a:rPr lang="ru-RU" sz="1400" dirty="0"/>
              <a:t>То же самое характерно для теории </a:t>
            </a:r>
            <a:r>
              <a:rPr lang="ru-RU" sz="1400" dirty="0" err="1"/>
              <a:t>Тинг-Туми</a:t>
            </a:r>
            <a:r>
              <a:rPr lang="ru-RU" sz="1400" dirty="0"/>
              <a:t>, изначально сфокусированной на двух аспектах идентичности, а затем </a:t>
            </a:r>
            <a:r>
              <a:rPr lang="ru-RU" sz="1400" dirty="0" smtClean="0"/>
              <a:t>дополненной еще тремя дихотомиями.</a:t>
            </a:r>
            <a:r>
              <a:rPr lang="ru-RU" sz="1400" dirty="0" smtClean="0">
                <a:effectLst/>
              </a:rPr>
              <a:t> </a:t>
            </a:r>
            <a:endParaRPr kumimoji="0" lang="ru-RU" sz="1400" b="1" dirty="0" smtClean="0">
              <a:latin typeface="Times New Roman"/>
              <a:cs typeface="Times New Roman"/>
            </a:endParaRPr>
          </a:p>
          <a:p>
            <a:endParaRPr kumimoji="0" lang="ru-RU" sz="1400" dirty="0">
              <a:latin typeface="Times New Roman"/>
              <a:cs typeface="Times New Roman"/>
            </a:endParaRPr>
          </a:p>
          <a:p>
            <a:endParaRPr kumimoji="0" lang="ru-RU" sz="1400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20126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latin typeface="Times New Roman" charset="0"/>
              </a:rPr>
              <a:t>Особенности</a:t>
            </a:r>
            <a:r>
              <a:rPr kumimoji="0" lang="ru-RU" sz="3200" b="1" dirty="0" smtClean="0">
                <a:latin typeface="Times New Roman" charset="0"/>
              </a:rPr>
              <a:t> </a:t>
            </a:r>
            <a:r>
              <a:rPr kumimoji="0" lang="ru-RU" sz="3200" b="1" dirty="0">
                <a:latin typeface="Times New Roman" charset="0"/>
              </a:rPr>
              <a:t>существующих подходов</a:t>
            </a:r>
          </a:p>
        </p:txBody>
      </p:sp>
      <p:sp>
        <p:nvSpPr>
          <p:cNvPr id="84994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0" lang="ru-RU" sz="2000" b="1" dirty="0" smtClean="0">
                <a:latin typeface="Times New Roman" charset="0"/>
              </a:rPr>
              <a:t>Западноевропейский и североамериканский </a:t>
            </a:r>
            <a:r>
              <a:rPr kumimoji="0" lang="ru-RU" sz="2000" b="1" dirty="0" err="1" smtClean="0">
                <a:latin typeface="Times New Roman" charset="0"/>
              </a:rPr>
              <a:t>этноцентризм</a:t>
            </a:r>
            <a:r>
              <a:rPr kumimoji="0" lang="ru-RU" sz="2000" dirty="0" smtClean="0">
                <a:latin typeface="Times New Roman" charset="0"/>
              </a:rPr>
              <a:t>. На </a:t>
            </a:r>
            <a:r>
              <a:rPr kumimoji="0" lang="ru-RU" sz="2000" dirty="0">
                <a:latin typeface="Times New Roman" charset="0"/>
              </a:rPr>
              <a:t>всех уровнях подхода к проблеме межкультурного взаимодействия в западной науке преобладают </a:t>
            </a:r>
            <a:r>
              <a:rPr kumimoji="0" lang="ru-RU" sz="2000" b="1" dirty="0" err="1">
                <a:latin typeface="Times New Roman" charset="0"/>
              </a:rPr>
              <a:t>этноцентристские</a:t>
            </a:r>
            <a:r>
              <a:rPr kumimoji="0" lang="ru-RU" sz="2000" b="1" dirty="0">
                <a:latin typeface="Times New Roman" charset="0"/>
              </a:rPr>
              <a:t> </a:t>
            </a:r>
            <a:r>
              <a:rPr kumimoji="0" lang="ru-RU" sz="2000" dirty="0">
                <a:latin typeface="Times New Roman" charset="0"/>
              </a:rPr>
              <a:t>установки (на одном полюсе неизбежно рассматриваются индивид или группа, относящиеся к «другой культуре», в процессе приспособления, аккультурации и адаптации к находящемуся на противоположном полюсе англо-американскому окружению). Поэтому исследователи заведомо исходят из социокультурного контекста, навыков, знаний, личностных качеств, значимых в западноевропейском и североамериканском обществах: индивидуализм, мотивация достижения, и т.д. В результате, научные взгляды отражают ценности, установки и мнения, свойственные членам отдельно взятого общества, и не могут претендовать на универсальность и безусловную применимость в другом культурном контексте. </a:t>
            </a:r>
            <a:endParaRPr lang="ru-RU" sz="2000" dirty="0">
              <a:latin typeface="Times New Roman" charset="0"/>
            </a:endParaRPr>
          </a:p>
          <a:p>
            <a:r>
              <a:rPr lang="ru-RU" sz="2000" dirty="0" smtClean="0"/>
              <a:t>Лишь </a:t>
            </a:r>
            <a:r>
              <a:rPr lang="ru-RU" sz="2000" dirty="0"/>
              <a:t>совсем недавно появились работы, пытающиеся представить отличный от </a:t>
            </a:r>
            <a:r>
              <a:rPr lang="ru-RU" sz="2000" dirty="0" err="1"/>
              <a:t>евроцентристского</a:t>
            </a:r>
            <a:r>
              <a:rPr lang="ru-RU" sz="2000" dirty="0"/>
              <a:t> подход в области изучения культуры и </a:t>
            </a:r>
            <a:r>
              <a:rPr lang="ru-RU" sz="2000" dirty="0" smtClean="0"/>
              <a:t>коммуникации ( например</a:t>
            </a:r>
            <a:r>
              <a:rPr lang="ru-RU" sz="2000" dirty="0"/>
              <a:t>, сборник  </a:t>
            </a:r>
            <a:r>
              <a:rPr lang="ru-RU" sz="2000" dirty="0" err="1"/>
              <a:t>The</a:t>
            </a:r>
            <a:r>
              <a:rPr lang="ru-RU" sz="2000" dirty="0"/>
              <a:t> </a:t>
            </a:r>
            <a:r>
              <a:rPr lang="ru-RU" sz="2000" dirty="0" err="1"/>
              <a:t>Global</a:t>
            </a:r>
            <a:r>
              <a:rPr lang="ru-RU" sz="2000" dirty="0"/>
              <a:t> </a:t>
            </a:r>
            <a:r>
              <a:rPr lang="ru-RU" sz="2000" dirty="0" err="1"/>
              <a:t>Intercultural</a:t>
            </a:r>
            <a:r>
              <a:rPr lang="ru-RU" sz="2000" dirty="0"/>
              <a:t> </a:t>
            </a:r>
            <a:r>
              <a:rPr lang="ru-RU" sz="2000" dirty="0" err="1"/>
              <a:t>Communication</a:t>
            </a:r>
            <a:r>
              <a:rPr lang="ru-RU" sz="2000" dirty="0"/>
              <a:t> </a:t>
            </a:r>
            <a:r>
              <a:rPr lang="ru-RU" sz="2000" dirty="0" err="1"/>
              <a:t>Readeris</a:t>
            </a:r>
            <a:r>
              <a:rPr lang="ru-RU" sz="2000" dirty="0"/>
              <a:t> (2013), представляющий позиции ученых из разных стран и континентов по целому ряду тем, связанных с проблемами культуры и </a:t>
            </a:r>
            <a:r>
              <a:rPr lang="ru-RU" sz="2000" dirty="0" smtClean="0"/>
              <a:t>коммуникации) </a:t>
            </a:r>
            <a:endParaRPr lang="ru-RU" sz="2000" dirty="0"/>
          </a:p>
          <a:p>
            <a:endParaRPr kumimoji="0" lang="ru-RU" sz="2000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81248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charset="0"/>
              </a:rPr>
              <a:t>Особенности</a:t>
            </a:r>
            <a:r>
              <a:rPr kumimoji="0" lang="ru-RU" sz="3600" b="1" dirty="0" smtClean="0">
                <a:latin typeface="Times New Roman" charset="0"/>
              </a:rPr>
              <a:t> существующих подходов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latin typeface="Times New Roman"/>
                <a:cs typeface="Times New Roman"/>
              </a:rPr>
              <a:t>Недостаточное внимание к достижениям общей психологии, психологии личности, социальной психологии. </a:t>
            </a:r>
            <a:r>
              <a:rPr lang="ru-RU" dirty="0" smtClean="0">
                <a:latin typeface="Times New Roman"/>
                <a:cs typeface="Times New Roman"/>
              </a:rPr>
              <a:t>Поле изучения межкультурной коммуникации сформировалось и продолжило свое развитие, главным образом, на стыке культурной антропологии и лингвистики плюс применение ряда положений психоанализа, бихевиоризма, отдельных идей психотерапии и психиатрии. В то же время обращение к результатам психологических исследований стало более заметным только в 1980-1990 гг. Однако, в отсутствии общего методологического подхода содержательное наполнение психологических понятий и конструктов существенно варьирует в зависимости от авторской позиции. В том, что касается самой психологии, то сегодня специалисты приходят к осознанию того, что до сегодняшнего дня психология так и не смогла стать глобальной наукой, которая обеспечила бы общечеловеческое понимание поведения и соответствующую психологическую практику, и остается "культурно слепой", игнорируя влияние культуры на формирование человека и его поведение.</a:t>
            </a:r>
            <a:r>
              <a:rPr lang="ru-RU" dirty="0" smtClean="0">
                <a:effectLst/>
                <a:latin typeface="Times New Roman"/>
                <a:cs typeface="Times New Roman"/>
              </a:rPr>
              <a:t> </a:t>
            </a:r>
            <a:r>
              <a:rPr lang="ru-RU" dirty="0" smtClean="0">
                <a:latin typeface="Times New Roman"/>
                <a:cs typeface="Times New Roman"/>
              </a:rPr>
              <a:t>Важна опора на системный междисциплинарный подход – и одной из центральных дисциплин непременно должна стать не фрагментарная, а методологически целостная психология. </a:t>
            </a:r>
            <a:endParaRPr kumimoji="0" lang="ru-RU" dirty="0" smtClean="0">
              <a:latin typeface="Times New Roman"/>
              <a:cs typeface="Times New Roman"/>
            </a:endParaRPr>
          </a:p>
          <a:p>
            <a:endParaRPr kumimoji="0" lang="ru-RU" dirty="0" smtClean="0">
              <a:latin typeface="Times New Roman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440220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Таким образом, на сегодняшний день важной задачей в области межкультурной коммуникации остается создание единой, универсальной теории, основанной на методологических принципах науки, возможности применения которой не ограничивались бы отдельными специфическими сферами межкультурной коммуникации.</a:t>
            </a:r>
          </a:p>
          <a:p>
            <a:r>
              <a:rPr lang="ru-RU" dirty="0"/>
              <a:t>	Для того, чтобы преодолеть трудности, с которыми столкнулась западная психология межкультурной коммуникации, требуется новая концептуальная основа, основные положения и принципы построения которой мы можем найти в различных подходах отечественной психологии: культурно-исторической теории </a:t>
            </a:r>
            <a:r>
              <a:rPr lang="ru-RU" dirty="0" err="1"/>
              <a:t>Л.С.Выготского</a:t>
            </a:r>
            <a:r>
              <a:rPr lang="ru-RU" dirty="0"/>
              <a:t>, теории установки </a:t>
            </a:r>
            <a:r>
              <a:rPr lang="ru-RU" dirty="0" err="1"/>
              <a:t>Д.М.Узнадзе</a:t>
            </a:r>
            <a:r>
              <a:rPr lang="ru-RU" dirty="0"/>
              <a:t>, теории деятельности </a:t>
            </a:r>
            <a:r>
              <a:rPr lang="ru-RU" dirty="0" err="1"/>
              <a:t>А.Н.Леонтьева</a:t>
            </a:r>
            <a:r>
              <a:rPr lang="ru-RU" dirty="0"/>
              <a:t>, историко-эволюционном подходе </a:t>
            </a:r>
            <a:r>
              <a:rPr lang="ru-RU" dirty="0" err="1"/>
              <a:t>А.Г.Асмолова</a:t>
            </a:r>
            <a:r>
              <a:rPr lang="ru-RU" dirty="0"/>
              <a:t>, а также в концепции диалога </a:t>
            </a:r>
            <a:r>
              <a:rPr lang="ru-RU" dirty="0" err="1"/>
              <a:t>М.М.Бахтина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297214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4278</Words>
  <Application>Microsoft Macintosh PowerPoint</Application>
  <PresentationFormat>Экран (4:3)</PresentationFormat>
  <Paragraphs>400</Paragraphs>
  <Slides>68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68</vt:i4>
      </vt:variant>
    </vt:vector>
  </HeadingPairs>
  <TitlesOfParts>
    <vt:vector size="69" baseType="lpstr">
      <vt:lpstr>Тема Office</vt:lpstr>
      <vt:lpstr>«Теории межкультурной коммуникации: в поисках выхода из кризиса»</vt:lpstr>
      <vt:lpstr>а VUCA world: вызовы</vt:lpstr>
      <vt:lpstr>VUCA: возможности</vt:lpstr>
      <vt:lpstr>Основные группы моделей и концепций межкультурной коммуникации</vt:lpstr>
      <vt:lpstr>Теории идентичности</vt:lpstr>
      <vt:lpstr>Теория  соглашения об идентичности (Face-negotiation theory)</vt:lpstr>
      <vt:lpstr>Теория  соглашения об идентичности (Face-negotiation theory)</vt:lpstr>
      <vt:lpstr>Теория  соглашения об идентичности (Face-negotiation theory)</vt:lpstr>
      <vt:lpstr> Теория управления идентичностью (Identity Management Theory)</vt:lpstr>
      <vt:lpstr>Теория культурной идентичности (Cultural Identity Theory)</vt:lpstr>
      <vt:lpstr>Теории адаптации</vt:lpstr>
      <vt:lpstr>Интегративная теория коммуникации и кросс-культурной адаптации  (Integrative Theory of Communication and Cross-Cultural Adaptation)</vt:lpstr>
      <vt:lpstr>Интегративная теория коммуникации и кросс-культурной адаптации  (Integrative Theory of Communication and Cross-Cultural Adaptation)</vt:lpstr>
      <vt:lpstr>Теория культурного научения  (Culture Learning Theory)</vt:lpstr>
      <vt:lpstr>Теория культурного научения  (Culture Learning Theory)</vt:lpstr>
      <vt:lpstr>Теория коммуникации</vt:lpstr>
      <vt:lpstr>Теория коммуникации</vt:lpstr>
      <vt:lpstr>Теории, фокусирующиеся на результате межкультурной коммуникации </vt:lpstr>
      <vt:lpstr>Теории, фокусирующиеся на результате межкультурной коммуникации </vt:lpstr>
      <vt:lpstr>Теория  культурной конвергенции  (Cultural convergence theory) </vt:lpstr>
      <vt:lpstr>Теория  культурной конвергенции  (Cultural convergence theory) </vt:lpstr>
      <vt:lpstr>Теория контроля тревожности и неуверенности  (Anxiety/Uncertainty Management, AUM)</vt:lpstr>
      <vt:lpstr>Теория контроля тревожности и неуверенности  (Anxiety/Uncertainty Management, AUM)</vt:lpstr>
      <vt:lpstr>Теория контроля тревожности и неуверенности  (Anxiety/Uncertainty Management, AUM)</vt:lpstr>
      <vt:lpstr>Теория контроля тревожности и неуверенности  (Anxiety/Uncertainty Management, AUM)</vt:lpstr>
      <vt:lpstr>Теория контроля тревожности и неуверенности  (Anxiety/Uncertainty Management, AUM)</vt:lpstr>
      <vt:lpstr>Теории, фокусирующиеся на процессе развития межкультурной  компетентности</vt:lpstr>
      <vt:lpstr>Межкультурная компетентность</vt:lpstr>
      <vt:lpstr>   Вызовы современного общества:    PISA-2018 (Programme for International Student Assessment)</vt:lpstr>
      <vt:lpstr>     Что такое глобальная компетентность?</vt:lpstr>
      <vt:lpstr>Модель развития межкультурной сензитивности</vt:lpstr>
      <vt:lpstr>Модель развития межкультурной сензитивности</vt:lpstr>
      <vt:lpstr>Презентация PowerPoint</vt:lpstr>
      <vt:lpstr>Презентация PowerPoint</vt:lpstr>
      <vt:lpstr>Этноцентризм-Этнорелятивизм</vt:lpstr>
      <vt:lpstr>Этноцентристские стадии</vt:lpstr>
      <vt:lpstr>Этноцентристские стадии</vt:lpstr>
      <vt:lpstr>Этноцентристские стадии</vt:lpstr>
      <vt:lpstr>Этноцентристские стадии</vt:lpstr>
      <vt:lpstr>Этнорелятивистские стадии</vt:lpstr>
      <vt:lpstr>Этнорелятивистские стадии</vt:lpstr>
      <vt:lpstr>Этнорелятивистские стадии</vt:lpstr>
      <vt:lpstr>Этнорелятивистские стадии</vt:lpstr>
      <vt:lpstr>Этнорелятивистские стадии</vt:lpstr>
      <vt:lpstr>Процессуальная модель межкультурной компетентности (The Process Model) </vt:lpstr>
      <vt:lpstr>Процессуальная модель межкультурной компетентности (The Process Model) </vt:lpstr>
      <vt:lpstr>Презентация PowerPoint</vt:lpstr>
      <vt:lpstr>Процессуальная модель межкультурной компетентности (The Process Model) </vt:lpstr>
      <vt:lpstr>Модель глобальных компетенций</vt:lpstr>
      <vt:lpstr>Модель глобальных компетенций</vt:lpstr>
      <vt:lpstr>Модель глобальных компетенций</vt:lpstr>
      <vt:lpstr>Модель глобальных компетенций</vt:lpstr>
      <vt:lpstr>Интегральные концепции </vt:lpstr>
      <vt:lpstr>Интегральная модель межкультурной компетентности  (Integrative model of intercultural competence)</vt:lpstr>
      <vt:lpstr>Интегральная модель межкультурной компетентности  (Integrative model of intercultural competence)</vt:lpstr>
      <vt:lpstr>Интегральная модель межкультурной компетентности  (Integrative model of intercultural competence)</vt:lpstr>
      <vt:lpstr>Интегральная модель межкультурной компетентности  (Integrative model of intercultural competence)</vt:lpstr>
      <vt:lpstr>Интегральная модель межкультурной компетентности  (Integrative model of intercultural competence)</vt:lpstr>
      <vt:lpstr>Интегральная модель межкультурной компетентности  (Integrative model of intercultural competence)</vt:lpstr>
      <vt:lpstr>Интегральная модель межкультурной компетентности  (Integrative model of intercultural competence)</vt:lpstr>
      <vt:lpstr>Интегральная модель межкультурной компетентности  (Integrative model of intercultural competence)</vt:lpstr>
      <vt:lpstr>Интегральная модель межкультурной компетентности  (Integrative model of intercultural competence)</vt:lpstr>
      <vt:lpstr>Шпицберг: основные причины негативной оценки компетентности партнера по общению</vt:lpstr>
      <vt:lpstr>Интегральная модель межкультурной компетентности  (Integrative model of intercultural competence)</vt:lpstr>
      <vt:lpstr>Особенности существующих подходов</vt:lpstr>
      <vt:lpstr>Особенности существующих подходов</vt:lpstr>
      <vt:lpstr>Особенности существующих подходов</vt:lpstr>
      <vt:lpstr>Заключение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«Теории межкультурной коммуникации: в поисках выхода из кризиса»</dc:title>
  <dc:creator>Galina</dc:creator>
  <cp:lastModifiedBy>Galina</cp:lastModifiedBy>
  <cp:revision>18</cp:revision>
  <dcterms:created xsi:type="dcterms:W3CDTF">2015-11-19T16:11:03Z</dcterms:created>
  <dcterms:modified xsi:type="dcterms:W3CDTF">2015-11-19T21:28:19Z</dcterms:modified>
</cp:coreProperties>
</file>