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sldIdLst>
    <p:sldId id="256" r:id="rId2"/>
    <p:sldId id="458" r:id="rId3"/>
    <p:sldId id="472" r:id="rId4"/>
    <p:sldId id="463" r:id="rId5"/>
    <p:sldId id="267" r:id="rId6"/>
    <p:sldId id="471" r:id="rId7"/>
    <p:sldId id="473" r:id="rId8"/>
    <p:sldId id="479" r:id="rId9"/>
    <p:sldId id="480" r:id="rId10"/>
    <p:sldId id="481" r:id="rId11"/>
    <p:sldId id="474" r:id="rId12"/>
    <p:sldId id="475" r:id="rId13"/>
    <p:sldId id="462" r:id="rId14"/>
    <p:sldId id="476" r:id="rId15"/>
    <p:sldId id="477" r:id="rId16"/>
    <p:sldId id="478" r:id="rId17"/>
    <p:sldId id="461" r:id="rId18"/>
    <p:sldId id="464" r:id="rId19"/>
    <p:sldId id="465" r:id="rId20"/>
    <p:sldId id="466" r:id="rId21"/>
    <p:sldId id="467" r:id="rId22"/>
    <p:sldId id="468" r:id="rId23"/>
    <p:sldId id="469" r:id="rId24"/>
    <p:sldId id="470" r:id="rId25"/>
    <p:sldId id="407" r:id="rId26"/>
    <p:sldId id="441" r:id="rId27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57" autoAdjust="0"/>
    <p:restoredTop sz="87599" autoAdjust="0"/>
  </p:normalViewPr>
  <p:slideViewPr>
    <p:cSldViewPr>
      <p:cViewPr varScale="1">
        <p:scale>
          <a:sx n="98" d="100"/>
          <a:sy n="98" d="100"/>
        </p:scale>
        <p:origin x="312" y="2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0F1E85B-76EC-4BF9-B15E-40D1D6D37550}" type="datetimeFigureOut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73C330-F353-4532-AAA9-15E77AC4018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  <p:sp>
        <p:nvSpPr>
          <p:cNvPr id="17412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00F848-93F7-44DF-AFA9-7D86615F469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478338"/>
            <a:ext cx="9144000" cy="66516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9"/>
          <p:cNvSpPr/>
          <p:nvPr/>
        </p:nvSpPr>
        <p:spPr>
          <a:xfrm>
            <a:off x="-9525" y="4540250"/>
            <a:ext cx="2249488" cy="5349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0"/>
          <p:cNvSpPr/>
          <p:nvPr/>
        </p:nvSpPr>
        <p:spPr>
          <a:xfrm>
            <a:off x="2359025" y="4533900"/>
            <a:ext cx="6784975" cy="5334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ru-RU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/>
          <a:lstStyle>
            <a:lvl1pPr eaLnBrk="1" latinLnBrk="0" hangingPunct="1">
              <a:defRPr kumimoji="0" lang="ru-RU" cap="all" baseline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363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ru-RU" sz="20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DEF5457-3BFA-449F-A665-4F7DCBE76A22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177800"/>
            <a:ext cx="5867400" cy="273050"/>
          </a:xfrm>
        </p:spPr>
        <p:txBody>
          <a:bodyPr/>
          <a:lstStyle>
            <a:lvl1pPr algn="r"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10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3FBC347-1097-4A1A-9FB7-12977BB7F05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45664-8B9E-4B9E-A32E-43D33A7D5FB1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31DA6-DE81-4D90-A2D0-632D9F938BC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/>
          <a:lstStyle>
            <a:lvl1pPr eaLnBrk="1" latinLnBrk="0" hangingPunct="1">
              <a:buNone/>
              <a:defRPr kumimoji="0" lang="ru-RU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ru-RU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88D688-C117-492E-BEFA-A9D8600499EE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7050"/>
          </a:xfrm>
        </p:spPr>
        <p:txBody>
          <a:bodyPr>
            <a:noAutofit/>
          </a:bodyPr>
          <a:lstStyle>
            <a:lvl1pPr eaLnBrk="1" latinLnBrk="0" hangingPunct="1">
              <a:defRPr kumimoji="0" lang="ru-RU" sz="24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8056705-C21D-4C20-ACE5-3F1736EBF15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F8B16215-4D5C-4E0D-80E1-9FCA13D38087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D8F02487-9797-443A-867A-6A89E58D8DD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/>
          <a:lstStyle>
            <a:lvl1pPr eaLnBrk="1" latinLnBrk="0" hangingPunct="1">
              <a:defRPr kumimoji="0" lang="ru-RU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58B47C40-6B04-42C5-A116-736E377742E8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9D5602AF-423E-45C0-935A-65092B204FE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22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CCFA1-BA65-44CB-8E7F-96A7387908EB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0AF68-0A5C-4C0F-9EF4-CBAD5F9CB36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44767E-8A95-48E7-9F0C-38D81A9E8E8B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EF9C9C01-1BEC-47A3-9A01-81A0EC92E35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/>
          <a:lstStyle>
            <a:lvl1pPr algn="l" eaLnBrk="1" latinLnBrk="0" hangingPunct="1">
              <a:buNone/>
              <a:defRPr kumimoji="0" lang="ru-RU" sz="4200" b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ru-RU" sz="1800"/>
            </a:lvl1pPr>
            <a:lvl2pPr eaLnBrk="1" latinLnBrk="0" hangingPunct="1">
              <a:buNone/>
              <a:defRPr kumimoji="0" lang="ru-RU" sz="1200"/>
            </a:lvl2pPr>
            <a:lvl3pPr eaLnBrk="1" latinLnBrk="0" hangingPunct="1">
              <a:buNone/>
              <a:defRPr kumimoji="0" lang="ru-RU" sz="1000"/>
            </a:lvl3pPr>
            <a:lvl4pPr eaLnBrk="1" latinLnBrk="0" hangingPunct="1">
              <a:buNone/>
              <a:defRPr kumimoji="0" lang="ru-RU" sz="900"/>
            </a:lvl4pPr>
            <a:lvl5pPr eaLnBrk="1" latinLnBrk="0" hangingPunct="1"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5C061-47FC-4BAB-84D1-CBE84C499D89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EE41-81ED-4FD8-8FCE-77FF8595FC4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-9525" y="3429000"/>
            <a:ext cx="9144000" cy="6651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-9525" y="3497263"/>
            <a:ext cx="1463675" cy="5349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Rectangle 9"/>
          <p:cNvSpPr/>
          <p:nvPr/>
        </p:nvSpPr>
        <p:spPr>
          <a:xfrm>
            <a:off x="1544638" y="3490913"/>
            <a:ext cx="7589837" cy="5349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10"/>
          <p:cNvSpPr/>
          <p:nvPr/>
        </p:nvSpPr>
        <p:spPr>
          <a:xfrm>
            <a:off x="1447800" y="0"/>
            <a:ext cx="100013" cy="51498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>
            <a:normAutofit/>
          </a:bodyPr>
          <a:lstStyle>
            <a:lvl1pPr eaLnBrk="1" latinLnBrk="0" hangingPunct="1">
              <a:buNone/>
              <a:defRPr kumimoji="0" lang="ru-RU"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ru-RU" sz="1700"/>
            </a:lvl1pPr>
            <a:lvl2pPr eaLnBrk="1" latinLnBrk="0" hangingPunct="1">
              <a:buFontTx/>
              <a:buNone/>
              <a:defRPr kumimoji="0" lang="ru-RU" sz="1200"/>
            </a:lvl2pPr>
            <a:lvl3pPr eaLnBrk="1" latinLnBrk="0" hangingPunct="1">
              <a:buFontTx/>
              <a:buNone/>
              <a:defRPr kumimoji="0" lang="ru-RU" sz="1000"/>
            </a:lvl3pPr>
            <a:lvl4pPr eaLnBrk="1" latinLnBrk="0" hangingPunct="1">
              <a:buFontTx/>
              <a:buNone/>
              <a:defRPr kumimoji="0" lang="ru-RU" sz="900"/>
            </a:lvl4pPr>
            <a:lvl5pPr eaLnBrk="1" latinLnBrk="0" hangingPunct="1">
              <a:buFontTx/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ru-RU"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4638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2C7E137D-C316-4067-B8FF-C17FD4A1C5C2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8"/>
            <a:ext cx="1447800" cy="498475"/>
          </a:xfrm>
        </p:spPr>
        <p:txBody>
          <a:bodyPr rtlCol="0"/>
          <a:lstStyle>
            <a:lvl1pPr eaLnBrk="1" latinLnBrk="0" hangingPunct="1">
              <a:defRPr kumimoji="0" lang="ru-RU" sz="2800"/>
            </a:lvl1pPr>
            <a:extLst/>
          </a:lstStyle>
          <a:p>
            <a:pPr>
              <a:defRPr/>
            </a:pPr>
            <a:fld id="{DDCBA99D-488C-4572-B5E7-906D96107525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300"/>
            <a:ext cx="4572000" cy="273050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352550"/>
            <a:ext cx="8153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4638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1EC8DC7-1B0A-4A1D-A5A6-27F109673396}" type="datetime1">
              <a:rPr lang="ru-RU"/>
              <a:pPr>
                <a:defRPr/>
              </a:pPr>
              <a:t>12.03.2020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4686300"/>
            <a:ext cx="5421313" cy="273050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950"/>
            <a:ext cx="533400" cy="182563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 b="1">
                <a:solidFill>
                  <a:srgbClr val="FFFF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72BF25A-0069-4E5E-BD8D-987A54240A8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033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117475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1" r:id="rId2"/>
    <p:sldLayoutId id="2147483735" r:id="rId3"/>
    <p:sldLayoutId id="2147483736" r:id="rId4"/>
    <p:sldLayoutId id="2147483737" r:id="rId5"/>
    <p:sldLayoutId id="2147483732" r:id="rId6"/>
    <p:sldLayoutId id="2147483738" r:id="rId7"/>
    <p:sldLayoutId id="2147483733" r:id="rId8"/>
    <p:sldLayoutId id="2147483739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ru-RU"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9pPr>
      <a:extLst/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lang="ru-RU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lang="ru-RU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lang="ru-RU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Мотивация </a:t>
            </a:r>
            <a:r>
              <a:rPr lang="ja-JP" altLang="en-US"/>
              <a:t>动机</a:t>
            </a:r>
            <a:endParaRPr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>
            <a:off x="2362200" y="4537075"/>
            <a:ext cx="6515100" cy="514350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pic>
        <p:nvPicPr>
          <p:cNvPr id="14" name="Content Placeholder 13" descr="249676_html_m4bb1a20b.png"/>
          <p:cNvPicPr>
            <a:picLocks noGrp="1" noChangeAspect="1"/>
          </p:cNvPicPr>
          <p:nvPr>
            <p:ph sz="quarter" idx="4294967295"/>
          </p:nvPr>
        </p:nvPicPr>
        <p:blipFill>
          <a:blip r:embed="rId10" cstate="print"/>
          <a:stretch>
            <a:fillRect/>
          </a:stretch>
        </p:blipFill>
        <p:spPr>
          <a:xfrm>
            <a:off x="1115616" y="339502"/>
            <a:ext cx="7488832" cy="436428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2026518"/>
          </a:xfrm>
        </p:spPr>
        <p:txBody>
          <a:bodyPr/>
          <a:lstStyle/>
          <a:p>
            <a:r>
              <a:rPr lang="ru-RU" dirty="0"/>
              <a:t>Потребность - </a:t>
            </a:r>
            <a:r>
              <a:rPr lang="ja-JP" altLang="en-US"/>
              <a:t>需要 </a:t>
            </a:r>
            <a:r>
              <a:rPr lang="en-US" dirty="0" err="1"/>
              <a:t>xūyào</a:t>
            </a:r>
            <a:endParaRPr lang="ru-RU" dirty="0"/>
          </a:p>
          <a:p>
            <a:r>
              <a:rPr lang="ru-RU" dirty="0"/>
              <a:t>Удовлетворение - </a:t>
            </a:r>
            <a:r>
              <a:rPr lang="ja-JP" altLang="en-US"/>
              <a:t>供需	</a:t>
            </a:r>
            <a:r>
              <a:rPr lang="en-US" dirty="0" err="1"/>
              <a:t>gōngxū</a:t>
            </a:r>
            <a:endParaRPr lang="ru-RU" dirty="0"/>
          </a:p>
          <a:p>
            <a:r>
              <a:rPr lang="ru-RU" dirty="0"/>
              <a:t>Действие - </a:t>
            </a:r>
            <a:r>
              <a:rPr lang="ja-JP" altLang="en-US"/>
              <a:t>活动 </a:t>
            </a:r>
            <a:r>
              <a:rPr lang="en-US" dirty="0" err="1"/>
              <a:t>huódòng</a:t>
            </a:r>
            <a:endParaRPr lang="ru-RU" dirty="0"/>
          </a:p>
          <a:p>
            <a:r>
              <a:rPr lang="ru-RU" dirty="0"/>
              <a:t>Цель - </a:t>
            </a:r>
            <a:r>
              <a:rPr lang="ja-JP" altLang="en-US"/>
              <a:t>目标 </a:t>
            </a:r>
            <a:r>
              <a:rPr lang="en-US" dirty="0" err="1"/>
              <a:t>mùbiāo</a:t>
            </a:r>
            <a:endParaRPr lang="ru-RU" dirty="0"/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>
                <a:latin typeface="Calibri" pitchFamily="34" charset="0"/>
              </a:rPr>
              <a:t>Мотивация: простая модель (</a:t>
            </a:r>
            <a:r>
              <a:rPr lang="ja-JP" altLang="en-US" sz="2800"/>
              <a:t>模型 </a:t>
            </a:r>
            <a:r>
              <a:rPr lang="en-US" sz="2800" dirty="0" err="1"/>
              <a:t>móxíng</a:t>
            </a:r>
            <a:r>
              <a:rPr lang="ru-RU" sz="2800" dirty="0"/>
              <a:t>)</a:t>
            </a:r>
            <a:endParaRPr sz="2800"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466_html_m677a46c4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1874" b="14570"/>
          <a:stretch>
            <a:fillRect/>
          </a:stretch>
        </p:blipFill>
        <p:spPr>
          <a:xfrm>
            <a:off x="539553" y="1635645"/>
            <a:ext cx="8300350" cy="289192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pic>
        <p:nvPicPr>
          <p:cNvPr id="5" name="Content Placeholder 4" descr="motivaciya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861840" y="1428750"/>
            <a:ext cx="5401519" cy="32004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>
          <a:xfrm>
            <a:off x="323528" y="118110"/>
            <a:ext cx="8568952" cy="1005840"/>
          </a:xfrm>
        </p:spPr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Мотивация: развитие потребностей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image049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r="1539" b="17241"/>
          <a:stretch>
            <a:fillRect/>
          </a:stretch>
        </p:blipFill>
        <p:spPr>
          <a:xfrm>
            <a:off x="611560" y="2067694"/>
            <a:ext cx="7992888" cy="2304256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259632" y="2057400"/>
            <a:ext cx="7235081" cy="1234430"/>
          </a:xfrm>
        </p:spPr>
        <p:txBody>
          <a:bodyPr/>
          <a:lstStyle/>
          <a:p>
            <a:r>
              <a:rPr lang="ru-RU" dirty="0"/>
              <a:t>Потребность – </a:t>
            </a:r>
            <a:r>
              <a:rPr lang="ru-RU" altLang="ja-JP" dirty="0"/>
              <a:t>необходимость во внешнем благе, в том, что нужно человеку для жизни.</a:t>
            </a:r>
            <a:endParaRPr lang="ru-RU" dirty="0"/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310376"/>
            <a:ext cx="5759299" cy="463763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Потребности зависят </a:t>
            </a:r>
            <a:r>
              <a:rPr lang="ja-JP" altLang="en-US" sz="3200"/>
              <a:t>依恃	</a:t>
            </a:r>
            <a:r>
              <a:rPr lang="en-US" sz="3200" dirty="0" err="1"/>
              <a:t>yīshì</a:t>
            </a:r>
            <a:r>
              <a:rPr lang="ru-RU" sz="3200" dirty="0"/>
              <a:t> от личности</a:t>
            </a:r>
          </a:p>
        </p:txBody>
      </p:sp>
      <p:pic>
        <p:nvPicPr>
          <p:cNvPr id="9" name="Content Placeholder 8" descr="i (2)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683568" y="1833517"/>
            <a:ext cx="3676880" cy="2754457"/>
          </a:xfrm>
        </p:spPr>
      </p:pic>
      <p:pic>
        <p:nvPicPr>
          <p:cNvPr id="10" name="Content Placeholder 9" descr="9703.jpg"/>
          <p:cNvPicPr>
            <a:picLocks noGrp="1" noChangeAspect="1"/>
          </p:cNvPicPr>
          <p:nvPr>
            <p:ph sz="quarter" idx="14"/>
          </p:nvPr>
        </p:nvPicPr>
        <p:blipFill>
          <a:blip r:embed="rId3" cstate="print"/>
          <a:stretch>
            <a:fillRect/>
          </a:stretch>
        </p:blipFill>
        <p:spPr>
          <a:xfrm>
            <a:off x="5649556" y="1924050"/>
            <a:ext cx="2305764" cy="2628900"/>
          </a:xfrm>
        </p:spPr>
      </p:pic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ru-RU" dirty="0"/>
              <a:t>Потребности подростка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ru-RU" dirty="0"/>
              <a:t>Потребности любителя поесть…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Потребности зависят </a:t>
            </a:r>
            <a:r>
              <a:rPr lang="ja-JP" altLang="en-US" sz="3200"/>
              <a:t>依恃	</a:t>
            </a:r>
            <a:r>
              <a:rPr lang="en-US" sz="3200" dirty="0" err="1"/>
              <a:t>yīshì</a:t>
            </a:r>
            <a:r>
              <a:rPr lang="ru-RU" sz="3200" dirty="0"/>
              <a:t> от личности</a:t>
            </a:r>
          </a:p>
        </p:txBody>
      </p:sp>
      <p:pic>
        <p:nvPicPr>
          <p:cNvPr id="11" name="Content Placeholder 10" descr="o-POVERTY-facebook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313520"/>
            <a:ext cx="6768752" cy="338437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259632" y="2057400"/>
            <a:ext cx="7235081" cy="1234430"/>
          </a:xfrm>
        </p:spPr>
        <p:txBody>
          <a:bodyPr/>
          <a:lstStyle/>
          <a:p>
            <a:r>
              <a:rPr lang="ru-RU" dirty="0"/>
              <a:t>Мотив – это предмет потребности.</a:t>
            </a:r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259632" y="2057400"/>
            <a:ext cx="7235081" cy="1234430"/>
          </a:xfrm>
        </p:spPr>
        <p:txBody>
          <a:bodyPr/>
          <a:lstStyle/>
          <a:p>
            <a:r>
              <a:rPr lang="ru-RU" dirty="0"/>
              <a:t>Цель – образ желаемого результата действий по достижению мотива. </a:t>
            </a:r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Цели: образ желаемого будущего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-1203191445340-L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909886" y="1036076"/>
            <a:ext cx="5550546" cy="3911938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Цели: образ желаемого будущего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dirty="0"/>
              <a:t>Какие цели есть на рисунке?</a:t>
            </a: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-1203191445340-L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909886" y="1036076"/>
            <a:ext cx="5550546" cy="391193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Цели: образ желаемого будущего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Нарисуйте свой образ будущего через 5-10 лет (2026-2030 годы).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Цели: образ желаемого будущего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Напишите на обороте, какие цели вы нарисовали, каких целей вы хотите достичь.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0004-004-Motiv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429000" y="1428750"/>
            <a:ext cx="4267200" cy="32004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394959040_4.gif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271837" y="1538287"/>
            <a:ext cx="4581525" cy="298132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detail_qqq.gif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9549" t="10965" r="8552" b="34750"/>
          <a:stretch>
            <a:fillRect/>
          </a:stretch>
        </p:blipFill>
        <p:spPr>
          <a:xfrm>
            <a:off x="2555776" y="1203596"/>
            <a:ext cx="5969084" cy="3600401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f16087-1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619375" y="2147887"/>
            <a:ext cx="5886450" cy="1762125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i (3)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131840" y="2005012"/>
            <a:ext cx="4335760" cy="2330471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9" name="Content Placeholder 8" descr="i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4214812" y="2005012"/>
            <a:ext cx="2695575" cy="2047875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struktura-lichnostijpg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429000" y="1428750"/>
            <a:ext cx="4267200" cy="32004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img1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429000" y="1428750"/>
            <a:ext cx="4267200" cy="32004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Возьмите бланк у преподавателя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Нарисуйте свой внутренний мир </a:t>
            </a:r>
            <a:r>
              <a:rPr lang="ja-JP" altLang="en-US"/>
              <a:t>内在世界</a:t>
            </a:r>
            <a:r>
              <a:rPr lang="ru-RU" dirty="0"/>
              <a:t>. </a:t>
            </a:r>
            <a:r>
              <a:rPr lang="en-US" dirty="0" err="1"/>
              <a:t>nèizài</a:t>
            </a:r>
            <a:r>
              <a:rPr lang="en-US" dirty="0"/>
              <a:t> </a:t>
            </a:r>
            <a:r>
              <a:rPr lang="en-US" dirty="0" err="1"/>
              <a:t>shìjiè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 dirty="0">
                <a:solidFill>
                  <a:srgbClr val="000060"/>
                </a:solidFill>
              </a:rPr>
              <a:t>Юношеский возраст</a:t>
            </a:r>
            <a:br>
              <a:rPr lang="ru-RU" sz="900" dirty="0"/>
            </a:br>
            <a:r>
              <a:rPr lang="ru-RU" dirty="0">
                <a:hlinkClick r:id="rId2"/>
              </a:rPr>
              <a:t>  </a:t>
            </a:r>
            <a:r>
              <a:rPr lang="ru-RU" dirty="0"/>
              <a:t>        </a:t>
            </a:r>
            <a:br>
              <a:rPr lang="ru-RU" dirty="0"/>
            </a:br>
            <a:r>
              <a:rPr lang="ru-RU" dirty="0"/>
              <a:t>  </a:t>
            </a:r>
            <a:r>
              <a:rPr lang="ru-RU" sz="18000" dirty="0"/>
              <a:t> </a:t>
            </a:r>
            <a:r>
              <a:rPr lang="ru-RU" sz="15900" dirty="0"/>
              <a:t> </a:t>
            </a:r>
            <a:r>
              <a:rPr lang="ru-RU" dirty="0"/>
              <a:t>                  </a:t>
            </a:r>
            <a:endParaRPr lang="ru-RU" sz="15900" dirty="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Пишите на обратной стороне листа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sz="2400" dirty="0"/>
              <a:t>Что вы нарисовали?</a:t>
            </a:r>
          </a:p>
          <a:p>
            <a:pPr marL="514350" indent="-514350">
              <a:buAutoNum type="arabicPeriod"/>
            </a:pPr>
            <a:r>
              <a:rPr lang="ru-RU" sz="2400" dirty="0"/>
              <a:t>Что есть в вашем внутреннем мире?</a:t>
            </a:r>
          </a:p>
          <a:p>
            <a:pPr marL="514350" indent="-514350">
              <a:buAutoNum type="arabicPeriod"/>
            </a:pPr>
            <a:r>
              <a:rPr lang="ru-RU" sz="2400" dirty="0"/>
              <a:t>Какие эмоции и настроения есть в вашем внутреннем мире?</a:t>
            </a:r>
          </a:p>
          <a:p>
            <a:pPr marL="514350" indent="-514350">
              <a:buFont typeface="Wingdings" pitchFamily="2" charset="2"/>
              <a:buAutoNum type="arabicPeriod"/>
            </a:pPr>
            <a:r>
              <a:rPr lang="ru-RU" sz="2400" dirty="0"/>
              <a:t>Чем ваш внутренний мир похож</a:t>
            </a:r>
            <a:r>
              <a:rPr lang="en-US" sz="2400" dirty="0"/>
              <a:t> (</a:t>
            </a:r>
            <a:r>
              <a:rPr lang="en-US" sz="2400" dirty="0" err="1"/>
              <a:t>xiang</a:t>
            </a:r>
            <a:r>
              <a:rPr lang="en-US" sz="2400" dirty="0"/>
              <a:t>)</a:t>
            </a:r>
            <a:r>
              <a:rPr lang="ru-RU" sz="2400" dirty="0"/>
              <a:t> на внутренний мир других людей?</a:t>
            </a:r>
          </a:p>
          <a:p>
            <a:pPr marL="514350" indent="-514350">
              <a:buAutoNum type="arabicPeriod"/>
            </a:pPr>
            <a:endParaRPr lang="ru-RU" sz="2400" dirty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0</TotalTime>
  <Words>231</Words>
  <Application>Microsoft Office PowerPoint</Application>
  <PresentationFormat>Экран (16:9)</PresentationFormat>
  <Paragraphs>57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Tw Cen MT</vt:lpstr>
      <vt:lpstr>Wingdings</vt:lpstr>
      <vt:lpstr>Wingdings 2</vt:lpstr>
      <vt:lpstr>WidescreenPresentation</vt:lpstr>
      <vt:lpstr>Мотивация 动机</vt:lpstr>
      <vt:lpstr>Эмоции</vt:lpstr>
      <vt:lpstr>Словарь </vt:lpstr>
      <vt:lpstr>Мотивация: простая модель (模型 móxíng)</vt:lpstr>
      <vt:lpstr>Мотивация</vt:lpstr>
      <vt:lpstr>Мотивация: развитие потребностей</vt:lpstr>
      <vt:lpstr>Словарь </vt:lpstr>
      <vt:lpstr>Презентация PowerPoint</vt:lpstr>
      <vt:lpstr>Потребности зависят 依恃 yīshì от личности</vt:lpstr>
      <vt:lpstr>Потребности зависят 依恃 yīshì от личности</vt:lpstr>
      <vt:lpstr>Словарь </vt:lpstr>
      <vt:lpstr>Словарь </vt:lpstr>
      <vt:lpstr>Цели: образ желаемого будущего</vt:lpstr>
      <vt:lpstr>Цели: образ желаемого будущего</vt:lpstr>
      <vt:lpstr>Цели: образ желаемого будущего</vt:lpstr>
      <vt:lpstr>Цели: образ желаемого будущего</vt:lpstr>
      <vt:lpstr>Мотивация</vt:lpstr>
      <vt:lpstr>Мотивация</vt:lpstr>
      <vt:lpstr>Мотивация</vt:lpstr>
      <vt:lpstr>Мотивация</vt:lpstr>
      <vt:lpstr>Мотивация</vt:lpstr>
      <vt:lpstr>Мотивация</vt:lpstr>
      <vt:lpstr>Мотивация</vt:lpstr>
      <vt:lpstr>Мотивация</vt:lpstr>
      <vt:lpstr>Возьмите бланк у преподавателя</vt:lpstr>
      <vt:lpstr>Пишите на обратной стороне листа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2009-11-06T02:22:18Z</dcterms:created>
  <dcterms:modified xsi:type="dcterms:W3CDTF">2020-03-12T11:24:50Z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