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35"/>
  </p:notesMasterIdLst>
  <p:handoutMasterIdLst>
    <p:handoutMasterId r:id="rId36"/>
  </p:handoutMasterIdLst>
  <p:sldIdLst>
    <p:sldId id="320" r:id="rId3"/>
    <p:sldId id="256" r:id="rId4"/>
    <p:sldId id="316" r:id="rId5"/>
    <p:sldId id="258" r:id="rId6"/>
    <p:sldId id="317" r:id="rId7"/>
    <p:sldId id="319" r:id="rId8"/>
    <p:sldId id="289" r:id="rId9"/>
    <p:sldId id="290" r:id="rId10"/>
    <p:sldId id="291" r:id="rId11"/>
    <p:sldId id="321" r:id="rId12"/>
    <p:sldId id="322" r:id="rId13"/>
    <p:sldId id="323" r:id="rId14"/>
    <p:sldId id="324" r:id="rId15"/>
    <p:sldId id="300" r:id="rId16"/>
    <p:sldId id="325" r:id="rId17"/>
    <p:sldId id="309" r:id="rId18"/>
    <p:sldId id="313" r:id="rId19"/>
    <p:sldId id="326" r:id="rId20"/>
    <p:sldId id="311" r:id="rId21"/>
    <p:sldId id="302" r:id="rId22"/>
    <p:sldId id="312" r:id="rId23"/>
    <p:sldId id="328" r:id="rId24"/>
    <p:sldId id="310" r:id="rId25"/>
    <p:sldId id="314" r:id="rId26"/>
    <p:sldId id="327" r:id="rId27"/>
    <p:sldId id="330" r:id="rId28"/>
    <p:sldId id="292" r:id="rId29"/>
    <p:sldId id="329" r:id="rId30"/>
    <p:sldId id="297" r:id="rId31"/>
    <p:sldId id="333" r:id="rId32"/>
    <p:sldId id="331" r:id="rId33"/>
    <p:sldId id="332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06" autoAdjust="0"/>
    <p:restoredTop sz="96820" autoAdjust="0"/>
  </p:normalViewPr>
  <p:slideViewPr>
    <p:cSldViewPr>
      <p:cViewPr>
        <p:scale>
          <a:sx n="100" d="100"/>
          <a:sy n="100" d="100"/>
        </p:scale>
        <p:origin x="-78" y="-78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4/6/2016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4/6/2016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4/6/2016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4/6/2016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desarrollo_0_18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09494" y="1600200"/>
            <a:ext cx="3334011" cy="4525963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Соотнесите описание и картинку</a:t>
            </a:r>
            <a:endParaRPr lang="ru-RU" dirty="0"/>
          </a:p>
        </p:txBody>
      </p:sp>
      <p:pic>
        <p:nvPicPr>
          <p:cNvPr id="7" name="Content Placeholder 6" descr="_012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684560"/>
            <a:ext cx="4038600" cy="43572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Лекция по дисциплине «Психология»</a:t>
            </a:r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Развитие мышления </a:t>
            </a:r>
            <a:r>
              <a:rPr lang="ru-RU" dirty="0" smtClean="0"/>
              <a:t>ребенка </a:t>
            </a:r>
            <a:endParaRPr lang="ru-RU" noProof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Умственное развитие ребенка изучал</a:t>
            </a:r>
            <a:endParaRPr lang="ru-RU" dirty="0"/>
          </a:p>
        </p:txBody>
      </p:sp>
      <p:pic>
        <p:nvPicPr>
          <p:cNvPr id="7" name="Content Placeholder 6" descr="jean-piaget-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Умственное развитие </a:t>
            </a:r>
            <a:r>
              <a:rPr lang="ru-RU" b="1" i="1" dirty="0" smtClean="0"/>
              <a:t>ребенка </a:t>
            </a:r>
            <a:r>
              <a:rPr lang="ru-RU" b="1" i="1" dirty="0" smtClean="0"/>
              <a:t> изучал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6" name="Content Placeholder 5" descr="56c7c81aa279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b="40501"/>
          <a:stretch>
            <a:fillRect/>
          </a:stretch>
        </p:blipFill>
        <p:spPr>
          <a:xfrm>
            <a:off x="1554691" y="1600200"/>
            <a:ext cx="6034617" cy="26928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Жан Пиаже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6" name="Content Placeholder 5" descr="56c7c81aa279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57908" b="29364"/>
          <a:stretch>
            <a:fillRect/>
          </a:stretch>
        </p:blipFill>
        <p:spPr>
          <a:xfrm>
            <a:off x="179512" y="2924944"/>
            <a:ext cx="8640960" cy="2592288"/>
          </a:xfrm>
        </p:spPr>
      </p:pic>
      <p:pic>
        <p:nvPicPr>
          <p:cNvPr id="4" name="Content Placeholder 5" descr="56c7c81aa279b.jpg"/>
          <p:cNvPicPr>
            <a:picLocks noChangeAspect="1"/>
          </p:cNvPicPr>
          <p:nvPr/>
        </p:nvPicPr>
        <p:blipFill>
          <a:blip r:embed="rId3" cstate="print"/>
          <a:srcRect l="64319" b="56411"/>
          <a:stretch>
            <a:fillRect/>
          </a:stretch>
        </p:blipFill>
        <p:spPr>
          <a:xfrm>
            <a:off x="6228184" y="836712"/>
            <a:ext cx="2153212" cy="197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Жан Пиаже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4" name="Content Placeholder 5" descr="56c7c81aa279b.jpg"/>
          <p:cNvPicPr>
            <a:picLocks noChangeAspect="1"/>
          </p:cNvPicPr>
          <p:nvPr/>
        </p:nvPicPr>
        <p:blipFill>
          <a:blip r:embed="rId3" cstate="print"/>
          <a:srcRect l="64319" b="56411"/>
          <a:stretch>
            <a:fillRect/>
          </a:stretch>
        </p:blipFill>
        <p:spPr>
          <a:xfrm>
            <a:off x="6300192" y="332656"/>
            <a:ext cx="2153212" cy="1972816"/>
          </a:xfrm>
          <a:prstGeom prst="rect">
            <a:avLst/>
          </a:prstGeom>
        </p:spPr>
      </p:pic>
      <p:pic>
        <p:nvPicPr>
          <p:cNvPr id="7" name="Content Placeholder 6" descr="56c7c81aa279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84713" b="6509"/>
          <a:stretch>
            <a:fillRect/>
          </a:stretch>
        </p:blipFill>
        <p:spPr>
          <a:xfrm>
            <a:off x="0" y="2420888"/>
            <a:ext cx="8489916" cy="22322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Исследование развития мышления</a:t>
            </a:r>
            <a:endParaRPr lang="ru-RU" dirty="0"/>
          </a:p>
        </p:txBody>
      </p:sp>
      <p:pic>
        <p:nvPicPr>
          <p:cNvPr id="7" name="Content Placeholder 6" descr="rilikybe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043608" y="1484784"/>
            <a:ext cx="6851104" cy="45046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Интеллект – средство адаптации организма к окружающей среде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мышления ребенка (Ж.Пиаже)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8" name="Content Placeholder 7" descr="780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t="14188"/>
          <a:stretch>
            <a:fillRect/>
          </a:stretch>
        </p:blipFill>
        <p:spPr>
          <a:xfrm>
            <a:off x="3707904" y="2420887"/>
            <a:ext cx="4978896" cy="314516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075240" cy="89269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Ассимиляция и аккомодация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мышления ребенка (Ж.Пиаже)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7" name="Content Placeholder 6" descr="738a8f622ec7b90ae1c3d5b52a200d97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827583" y="2348880"/>
            <a:ext cx="7595187" cy="36750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5157192"/>
            <a:ext cx="8075240" cy="9361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Стучать – ведущая </a:t>
            </a:r>
            <a:r>
              <a:rPr lang="ru-RU" b="1" dirty="0" smtClean="0"/>
              <a:t>схема</a:t>
            </a:r>
            <a:r>
              <a:rPr lang="ru-RU" dirty="0" smtClean="0"/>
              <a:t>, которую использует ребенок для изучения мира.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мышления ребенка (Ж.Пиаже)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7" name="Content Placeholder 6" descr="738a8f622ec7b90ae1c3d5b52a200d97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827584" y="1556792"/>
            <a:ext cx="7595187" cy="36750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5157192"/>
            <a:ext cx="8075240" cy="9361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И </a:t>
            </a:r>
            <a:r>
              <a:rPr lang="ru-RU" b="1" dirty="0" smtClean="0"/>
              <a:t>ассимиляция</a:t>
            </a:r>
            <a:r>
              <a:rPr lang="ru-RU" dirty="0" smtClean="0"/>
              <a:t> происходит, когда ребенок включает новые объекты в эту же схему.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мышления ребенка (Ж.Пиаже)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7" name="Content Placeholder 6" descr="738a8f622ec7b90ae1c3d5b52a200d97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827584" y="1556792"/>
            <a:ext cx="7595187" cy="36750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5157192"/>
            <a:ext cx="8075240" cy="9361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Аккомодация </a:t>
            </a:r>
            <a:r>
              <a:rPr lang="ru-RU" dirty="0" smtClean="0"/>
              <a:t>происходит, когда новый объект не вписывается в имеющуюся схему.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мышления ребенка (Ж.Пиаже)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7" name="Content Placeholder 6" descr="738a8f622ec7b90ae1c3d5b52a200d97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827584" y="1556792"/>
            <a:ext cx="7595187" cy="36750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4581129"/>
            <a:ext cx="8075240" cy="1224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Аккомодация </a:t>
            </a:r>
            <a:r>
              <a:rPr lang="ru-RU" dirty="0" smtClean="0"/>
              <a:t>происходит, когда создается новая </a:t>
            </a:r>
            <a:r>
              <a:rPr lang="ru-RU" b="1" dirty="0" smtClean="0"/>
              <a:t>схема</a:t>
            </a:r>
            <a:r>
              <a:rPr lang="ru-RU" dirty="0" smtClean="0"/>
              <a:t> для </a:t>
            </a:r>
            <a:r>
              <a:rPr lang="ru-RU" b="1" dirty="0" smtClean="0"/>
              <a:t>действия</a:t>
            </a:r>
            <a:r>
              <a:rPr lang="ru-RU" dirty="0" smtClean="0"/>
              <a:t> с объектом.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мышления ребенка (Ж.Пиаже)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7" name="Content Placeholder 6" descr="738a8f622ec7b90ae1c3d5b52a200d97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69209" b="31423"/>
          <a:stretch>
            <a:fillRect/>
          </a:stretch>
        </p:blipFill>
        <p:spPr>
          <a:xfrm>
            <a:off x="3059832" y="1700808"/>
            <a:ext cx="2338603" cy="2520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Развитие мышления ребенка - механизмы</a:t>
            </a:r>
            <a:endParaRPr lang="ru-RU" dirty="0"/>
          </a:p>
        </p:txBody>
      </p:sp>
      <p:pic>
        <p:nvPicPr>
          <p:cNvPr id="7" name="Content Placeholder 6" descr="piaget-adaptation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84784"/>
            <a:ext cx="2819400" cy="4219575"/>
          </a:xfrm>
        </p:spPr>
      </p:pic>
      <p:pic>
        <p:nvPicPr>
          <p:cNvPr id="8" name="Content Placeholder 6" descr="piaget-adaptation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484784"/>
            <a:ext cx="2819400" cy="42195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508104" y="2060848"/>
            <a:ext cx="17281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Ассимиляция</a:t>
            </a:r>
            <a:endParaRPr lang="ru-RU" dirty="0"/>
          </a:p>
        </p:txBody>
      </p:sp>
      <p:sp>
        <p:nvSpPr>
          <p:cNvPr id="10" name="Rectangle 9"/>
          <p:cNvSpPr/>
          <p:nvPr/>
        </p:nvSpPr>
        <p:spPr>
          <a:xfrm>
            <a:off x="5580112" y="4725144"/>
            <a:ext cx="17281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Аккомодация</a:t>
            </a:r>
            <a:endParaRPr lang="ru-RU" dirty="0"/>
          </a:p>
        </p:txBody>
      </p:sp>
      <p:sp>
        <p:nvSpPr>
          <p:cNvPr id="11" name="Rectangle 10"/>
          <p:cNvSpPr/>
          <p:nvPr/>
        </p:nvSpPr>
        <p:spPr>
          <a:xfrm>
            <a:off x="5508104" y="2924944"/>
            <a:ext cx="172819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Равновесие </a:t>
            </a:r>
            <a:endParaRPr lang="ru-RU" dirty="0"/>
          </a:p>
        </p:txBody>
      </p:sp>
      <p:sp>
        <p:nvSpPr>
          <p:cNvPr id="12" name="Rectangle 11"/>
          <p:cNvSpPr/>
          <p:nvPr/>
        </p:nvSpPr>
        <p:spPr>
          <a:xfrm>
            <a:off x="5508104" y="3356992"/>
            <a:ext cx="172819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Новая ситуация</a:t>
            </a:r>
            <a:endParaRPr lang="ru-RU" dirty="0"/>
          </a:p>
        </p:txBody>
      </p:sp>
      <p:sp>
        <p:nvSpPr>
          <p:cNvPr id="13" name="Rectangle 12"/>
          <p:cNvSpPr/>
          <p:nvPr/>
        </p:nvSpPr>
        <p:spPr>
          <a:xfrm>
            <a:off x="5508104" y="4077072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Нарушение равновесия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Развитие мышления ребенка - механизмы</a:t>
            </a:r>
            <a:endParaRPr lang="ru-RU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4525963"/>
          </a:xfrm>
        </p:spPr>
        <p:txBody>
          <a:bodyPr/>
          <a:lstStyle/>
          <a:p>
            <a:r>
              <a:rPr lang="ru-RU" dirty="0" smtClean="0"/>
              <a:t>Уравновешивание – основной фактор развития мышления ребенка.</a:t>
            </a:r>
          </a:p>
          <a:p>
            <a:r>
              <a:rPr lang="ru-RU" dirty="0" smtClean="0"/>
              <a:t>Наследственность, среда, созревание задают границы развития на данной стадии.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2000" y="1600200"/>
            <a:ext cx="4114800" cy="48531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Сенсомоторная стадия</a:t>
            </a:r>
          </a:p>
          <a:p>
            <a:r>
              <a:rPr lang="ru-RU" dirty="0" smtClean="0"/>
              <a:t>Происходит развитие в основном </a:t>
            </a:r>
            <a:r>
              <a:rPr lang="ru-RU" dirty="0" err="1" smtClean="0"/>
              <a:t>сенсорики</a:t>
            </a:r>
            <a:r>
              <a:rPr lang="ru-RU" dirty="0" smtClean="0"/>
              <a:t> (ощущений и восприятий) и моторики (двигательных навыков), в частности - зрения, осязания, вкуса, перемещений, манипуляций  предметом руками и ртом (</a:t>
            </a:r>
            <a:r>
              <a:rPr lang="ru-RU" dirty="0" err="1" smtClean="0"/>
              <a:t>кусание</a:t>
            </a:r>
            <a:r>
              <a:rPr lang="ru-RU" dirty="0" smtClean="0"/>
              <a:t>, жевание  </a:t>
            </a:r>
            <a:r>
              <a:rPr lang="ru-RU" dirty="0" smtClean="0"/>
              <a:t>и так </a:t>
            </a:r>
            <a:r>
              <a:rPr lang="ru-RU" dirty="0" smtClean="0"/>
              <a:t>далее).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мышления ребенка </a:t>
            </a:r>
            <a:r>
              <a:rPr lang="ru-RU" dirty="0" smtClean="0"/>
              <a:t>- </a:t>
            </a:r>
            <a:r>
              <a:rPr lang="ru-RU" dirty="0" smtClean="0"/>
              <a:t>стадии</a:t>
            </a:r>
            <a:endParaRPr lang="ru-RU" dirty="0"/>
          </a:p>
        </p:txBody>
      </p:sp>
      <p:pic>
        <p:nvPicPr>
          <p:cNvPr id="6" name="Content Placeholder 5" descr="9224937_orig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r="75375"/>
          <a:stretch>
            <a:fillRect/>
          </a:stretch>
        </p:blipFill>
        <p:spPr>
          <a:xfrm>
            <a:off x="755576" y="1484784"/>
            <a:ext cx="3059832" cy="51125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Сенсомоторный интеллект</a:t>
            </a:r>
            <a:endParaRPr lang="ru-RU" dirty="0"/>
          </a:p>
        </p:txBody>
      </p:sp>
      <p:pic>
        <p:nvPicPr>
          <p:cNvPr id="6" name="Content Placeholder 5" descr="i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62637" y="2564904"/>
            <a:ext cx="7406537" cy="2592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3851920" y="1600200"/>
            <a:ext cx="4834880" cy="4525963"/>
          </a:xfrm>
        </p:spPr>
        <p:txBody>
          <a:bodyPr>
            <a:normAutofit/>
          </a:bodyPr>
          <a:lstStyle/>
          <a:p>
            <a:r>
              <a:rPr lang="ru-RU" dirty="0" err="1" smtClean="0"/>
              <a:t>Дооперациональный</a:t>
            </a:r>
            <a:r>
              <a:rPr lang="ru-RU" dirty="0" smtClean="0"/>
              <a:t> интеллект</a:t>
            </a:r>
          </a:p>
          <a:p>
            <a:r>
              <a:rPr lang="ru-RU" dirty="0" smtClean="0"/>
              <a:t>Умственные способности детей на этой стадии позволяет им представлять </a:t>
            </a:r>
            <a:r>
              <a:rPr lang="ru-RU" dirty="0" smtClean="0"/>
              <a:t>события и объекты </a:t>
            </a:r>
            <a:r>
              <a:rPr lang="ru-RU" dirty="0" smtClean="0"/>
              <a:t>с </a:t>
            </a:r>
            <a:r>
              <a:rPr lang="ru-RU" dirty="0" smtClean="0"/>
              <a:t>помощью </a:t>
            </a:r>
            <a:r>
              <a:rPr lang="ru-RU" dirty="0" smtClean="0"/>
              <a:t>символов и  образов.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Развитие мышления ребенка </a:t>
            </a:r>
            <a:r>
              <a:rPr lang="ru-RU" dirty="0" smtClean="0"/>
              <a:t>- </a:t>
            </a:r>
            <a:r>
              <a:rPr lang="ru-RU" dirty="0" smtClean="0"/>
              <a:t>стадии</a:t>
            </a:r>
            <a:endParaRPr lang="ru-RU" dirty="0"/>
          </a:p>
        </p:txBody>
      </p:sp>
      <p:pic>
        <p:nvPicPr>
          <p:cNvPr id="6" name="Content Placeholder 5" descr="9224937_orig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l="24625" r="50000"/>
          <a:stretch>
            <a:fillRect/>
          </a:stretch>
        </p:blipFill>
        <p:spPr>
          <a:xfrm>
            <a:off x="1043608" y="1700808"/>
            <a:ext cx="2089150" cy="4475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Дооперациональный</a:t>
            </a:r>
            <a:r>
              <a:rPr lang="ru-RU" dirty="0" smtClean="0"/>
              <a:t> интеллект</a:t>
            </a:r>
            <a:endParaRPr lang="ru-RU" dirty="0"/>
          </a:p>
        </p:txBody>
      </p:sp>
      <p:pic>
        <p:nvPicPr>
          <p:cNvPr id="6" name="Content Placeholder 5" descr="10083116512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8327" y="2348880"/>
            <a:ext cx="7109650" cy="28083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на сохранение Ж.Пиаже</a:t>
            </a:r>
            <a:endParaRPr lang="ru-RU" dirty="0"/>
          </a:p>
        </p:txBody>
      </p:sp>
      <p:pic>
        <p:nvPicPr>
          <p:cNvPr id="7" name="Content Placeholder 6" descr="1038867-_1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2911" y="1600200"/>
            <a:ext cx="463817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на сохранение объема</a:t>
            </a:r>
            <a:endParaRPr lang="ru-RU" dirty="0"/>
          </a:p>
        </p:txBody>
      </p:sp>
      <p:pic>
        <p:nvPicPr>
          <p:cNvPr id="7" name="Content Placeholder 6" descr="conserv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2772569"/>
            <a:ext cx="6096000" cy="2181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Стадия конкретных операций</a:t>
            </a:r>
          </a:p>
          <a:p>
            <a:r>
              <a:rPr lang="ru-RU" dirty="0" smtClean="0"/>
              <a:t>На этой стадии ребенок может производить логические операции, выделяя отдельные признаки.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мышления ребенка </a:t>
            </a:r>
            <a:r>
              <a:rPr lang="ru-RU" dirty="0" smtClean="0"/>
              <a:t>- </a:t>
            </a:r>
            <a:r>
              <a:rPr lang="ru-RU" dirty="0" smtClean="0"/>
              <a:t>стадии</a:t>
            </a:r>
            <a:endParaRPr lang="ru-RU" dirty="0"/>
          </a:p>
        </p:txBody>
      </p:sp>
      <p:pic>
        <p:nvPicPr>
          <p:cNvPr id="6" name="Content Placeholder 5" descr="9224937_orig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l="50000" r="25500"/>
          <a:stretch>
            <a:fillRect/>
          </a:stretch>
        </p:blipFill>
        <p:spPr>
          <a:xfrm>
            <a:off x="1187624" y="1556792"/>
            <a:ext cx="2016125" cy="4475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Стадия конкретных операций</a:t>
            </a:r>
            <a:endParaRPr lang="ru-RU" dirty="0"/>
          </a:p>
        </p:txBody>
      </p:sp>
      <p:pic>
        <p:nvPicPr>
          <p:cNvPr id="7" name="Content Placeholder 6" descr="743776399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0" y="2148681"/>
            <a:ext cx="4572000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Стадия конкретных операций</a:t>
            </a:r>
            <a:endParaRPr lang="ru-RU" dirty="0"/>
          </a:p>
        </p:txBody>
      </p:sp>
      <p:pic>
        <p:nvPicPr>
          <p:cNvPr id="9" name="Content Placeholder 8" descr="1307486188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185906"/>
            <a:ext cx="5968072" cy="34753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dirty="0" smtClean="0"/>
              <a:t>Стадия формальных операций.</a:t>
            </a:r>
          </a:p>
          <a:p>
            <a:r>
              <a:rPr lang="ru-RU" dirty="0" smtClean="0"/>
              <a:t>Ребенок может совершать действия с абстрактными понятиями</a:t>
            </a:r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мышления ребенка </a:t>
            </a:r>
            <a:r>
              <a:rPr lang="ru-RU" dirty="0" smtClean="0"/>
              <a:t>- </a:t>
            </a:r>
            <a:r>
              <a:rPr lang="ru-RU" dirty="0" smtClean="0"/>
              <a:t>стадии</a:t>
            </a:r>
            <a:endParaRPr lang="ru-RU" dirty="0"/>
          </a:p>
        </p:txBody>
      </p:sp>
      <p:pic>
        <p:nvPicPr>
          <p:cNvPr id="6" name="Content Placeholder 5" descr="9224937_orig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l="74500"/>
          <a:stretch>
            <a:fillRect/>
          </a:stretch>
        </p:blipFill>
        <p:spPr>
          <a:xfrm>
            <a:off x="5796136" y="1556792"/>
            <a:ext cx="2098675" cy="4475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</a:t>
            </a:r>
            <a:r>
              <a:rPr lang="ru-RU" b="1" i="1" dirty="0" smtClean="0"/>
              <a:t>я </a:t>
            </a:r>
            <a:r>
              <a:rPr lang="ru-RU" b="1" i="1" dirty="0" smtClean="0"/>
              <a:t>ребенка </a:t>
            </a:r>
            <a:r>
              <a:rPr lang="ru-RU" b="1" i="1" dirty="0" smtClean="0"/>
              <a:t>– </a:t>
            </a:r>
            <a:r>
              <a:rPr lang="ru-RU" b="1" i="1" dirty="0" smtClean="0"/>
              <a:t>стадии</a:t>
            </a:r>
            <a:endParaRPr lang="ru-RU" dirty="0"/>
          </a:p>
        </p:txBody>
      </p:sp>
      <p:pic>
        <p:nvPicPr>
          <p:cNvPr id="8" name="Content Placeholder 7" descr="91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5893" y="1916832"/>
            <a:ext cx="7800867" cy="3744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</a:t>
            </a:r>
            <a:r>
              <a:rPr lang="ru-RU" b="1" i="1" dirty="0" smtClean="0"/>
              <a:t>я </a:t>
            </a:r>
            <a:r>
              <a:rPr lang="ru-RU" b="1" i="1" dirty="0" smtClean="0"/>
              <a:t>ребенка </a:t>
            </a:r>
            <a:r>
              <a:rPr lang="ru-RU" b="1" i="1" dirty="0" smtClean="0"/>
              <a:t>– </a:t>
            </a:r>
            <a:r>
              <a:rPr lang="ru-RU" b="1" i="1" dirty="0" smtClean="0"/>
              <a:t>стадии</a:t>
            </a:r>
            <a:endParaRPr lang="ru-RU" dirty="0"/>
          </a:p>
        </p:txBody>
      </p:sp>
      <p:pic>
        <p:nvPicPr>
          <p:cNvPr id="8" name="Content Placeholder 7" descr="91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2329" t="28846" b="44231"/>
          <a:stretch>
            <a:fillRect/>
          </a:stretch>
        </p:blipFill>
        <p:spPr>
          <a:xfrm>
            <a:off x="536597" y="2132856"/>
            <a:ext cx="7790163" cy="2880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Развитие </a:t>
            </a:r>
            <a:r>
              <a:rPr lang="ru-RU" b="1" i="1" dirty="0" smtClean="0"/>
              <a:t>мышлени</a:t>
            </a:r>
            <a:r>
              <a:rPr lang="ru-RU" b="1" i="1" dirty="0" smtClean="0"/>
              <a:t>я </a:t>
            </a:r>
            <a:r>
              <a:rPr lang="ru-RU" b="1" i="1" dirty="0" smtClean="0"/>
              <a:t>ребенка </a:t>
            </a:r>
            <a:r>
              <a:rPr lang="ru-RU" b="1" i="1" dirty="0" smtClean="0"/>
              <a:t>– </a:t>
            </a:r>
            <a:r>
              <a:rPr lang="ru-RU" b="1" i="1" dirty="0" smtClean="0"/>
              <a:t>стадии</a:t>
            </a:r>
            <a:endParaRPr lang="ru-RU" dirty="0"/>
          </a:p>
        </p:txBody>
      </p:sp>
      <p:pic>
        <p:nvPicPr>
          <p:cNvPr id="8" name="Content Placeholder 7" descr="91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5893" y="1916832"/>
            <a:ext cx="7800867" cy="3744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02832" cy="4525963"/>
          </a:xfrm>
        </p:spPr>
        <p:txBody>
          <a:bodyPr/>
          <a:lstStyle/>
          <a:p>
            <a:r>
              <a:rPr lang="ru-RU" dirty="0" smtClean="0"/>
              <a:t>Это ассимиляция или аккомодация? Почему?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Проверьте себя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8" name="Content Placeholder 7" descr="7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48300" y="2043465"/>
            <a:ext cx="2438400" cy="363943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02832" cy="4525963"/>
          </a:xfrm>
        </p:spPr>
        <p:txBody>
          <a:bodyPr/>
          <a:lstStyle/>
          <a:p>
            <a:r>
              <a:rPr lang="ru-RU" dirty="0" smtClean="0"/>
              <a:t>Это ассимиляция.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Проверьте себя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8" name="Content Placeholder 7" descr="7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48300" y="2043465"/>
            <a:ext cx="2438400" cy="363943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216" cy="4525963"/>
          </a:xfrm>
        </p:spPr>
        <p:txBody>
          <a:bodyPr/>
          <a:lstStyle/>
          <a:p>
            <a:r>
              <a:rPr lang="ru-RU" dirty="0" smtClean="0"/>
              <a:t>Что это за стадия развития интеллекта?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Проверьте себя</a:t>
            </a:r>
            <a:endParaRPr lang="ru-RU" dirty="0"/>
          </a:p>
        </p:txBody>
      </p:sp>
      <p:pic>
        <p:nvPicPr>
          <p:cNvPr id="8" name="Content Placeholder 7" descr="91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2651" t="7692" b="71154"/>
          <a:stretch>
            <a:fillRect/>
          </a:stretch>
        </p:blipFill>
        <p:spPr>
          <a:xfrm>
            <a:off x="539552" y="2348880"/>
            <a:ext cx="7884960" cy="23762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216" cy="4525963"/>
          </a:xfrm>
        </p:spPr>
        <p:txBody>
          <a:bodyPr/>
          <a:lstStyle/>
          <a:p>
            <a:r>
              <a:rPr lang="ru-RU" dirty="0" smtClean="0"/>
              <a:t>Сенсомоторный интеллект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Проверьте себя</a:t>
            </a:r>
            <a:endParaRPr lang="ru-RU" dirty="0"/>
          </a:p>
        </p:txBody>
      </p:sp>
      <p:pic>
        <p:nvPicPr>
          <p:cNvPr id="8" name="Content Placeholder 7" descr="91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2651" t="7692" b="71154"/>
          <a:stretch>
            <a:fillRect/>
          </a:stretch>
        </p:blipFill>
        <p:spPr>
          <a:xfrm>
            <a:off x="539552" y="2348880"/>
            <a:ext cx="7884960" cy="23762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349</Words>
  <Application>Microsoft Office PowerPoint</Application>
  <PresentationFormat>On-screen Show (4:3)</PresentationFormat>
  <Paragraphs>76</Paragraphs>
  <Slides>32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DesignTemplate</vt:lpstr>
      <vt:lpstr>Соотнесите описание и картинку</vt:lpstr>
      <vt:lpstr>Развитие мышления ребенка </vt:lpstr>
      <vt:lpstr>Умственное развитие ребенка изучал</vt:lpstr>
      <vt:lpstr>Умственное развитие ребенка  изучал </vt:lpstr>
      <vt:lpstr>Жан Пиаже </vt:lpstr>
      <vt:lpstr>Жан Пиаже </vt:lpstr>
      <vt:lpstr>Исследование развития мышления</vt:lpstr>
      <vt:lpstr>Развитие мышления ребенка (Ж.Пиаже) </vt:lpstr>
      <vt:lpstr>Развитие мышления ребенка (Ж.Пиаже)  </vt:lpstr>
      <vt:lpstr>Развитие мышления ребенка (Ж.Пиаже)  </vt:lpstr>
      <vt:lpstr>Развитие мышления ребенка (Ж.Пиаже)  </vt:lpstr>
      <vt:lpstr>Развитие мышления ребенка (Ж.Пиаже)  </vt:lpstr>
      <vt:lpstr>Развитие мышления ребенка (Ж.Пиаже)  </vt:lpstr>
      <vt:lpstr>Развитие мышления ребенка - механизмы</vt:lpstr>
      <vt:lpstr>Развитие мышления ребенка - механизмы</vt:lpstr>
      <vt:lpstr>Развитие мышления ребенка - стадии</vt:lpstr>
      <vt:lpstr>Сенсомоторный интеллект</vt:lpstr>
      <vt:lpstr>Развитие мышления ребенка - стадии</vt:lpstr>
      <vt:lpstr>Дооперациональный интеллект</vt:lpstr>
      <vt:lpstr>Задачи на сохранение Ж.Пиаже</vt:lpstr>
      <vt:lpstr>Задача на сохранение объема</vt:lpstr>
      <vt:lpstr>Развитие мышления ребенка - стадии</vt:lpstr>
      <vt:lpstr>Стадия конкретных операций</vt:lpstr>
      <vt:lpstr>Стадия конкретных операций</vt:lpstr>
      <vt:lpstr>Развитие мышления ребенка - стадии</vt:lpstr>
      <vt:lpstr>Развитие мышления ребенка – стадии</vt:lpstr>
      <vt:lpstr>Развитие мышления ребенка – стадии</vt:lpstr>
      <vt:lpstr>Развитие мышления ребенка – стадии</vt:lpstr>
      <vt:lpstr>Проверьте себя </vt:lpstr>
      <vt:lpstr>Проверьте себя </vt:lpstr>
      <vt:lpstr>Проверьте себя</vt:lpstr>
      <vt:lpstr>Проверьте себя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2013-03-19T15:21:15Z</dcterms:created>
  <dcterms:modified xsi:type="dcterms:W3CDTF">2016-04-06T07:22:03Z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