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6" r:id="rId3"/>
    <p:sldId id="257" r:id="rId5"/>
    <p:sldId id="258" r:id="rId6"/>
    <p:sldId id="300" r:id="rId7"/>
    <p:sldId id="290" r:id="rId8"/>
    <p:sldId id="262" r:id="rId9"/>
    <p:sldId id="287" r:id="rId10"/>
    <p:sldId id="291" r:id="rId11"/>
    <p:sldId id="259" r:id="rId12"/>
    <p:sldId id="261" r:id="rId13"/>
    <p:sldId id="292" r:id="rId14"/>
    <p:sldId id="263" r:id="rId15"/>
    <p:sldId id="293" r:id="rId16"/>
    <p:sldId id="288" r:id="rId17"/>
    <p:sldId id="294" r:id="rId18"/>
    <p:sldId id="264" r:id="rId19"/>
    <p:sldId id="295" r:id="rId20"/>
    <p:sldId id="265" r:id="rId21"/>
    <p:sldId id="296" r:id="rId22"/>
    <p:sldId id="266" r:id="rId23"/>
    <p:sldId id="289" r:id="rId24"/>
    <p:sldId id="267" r:id="rId25"/>
    <p:sldId id="268" r:id="rId26"/>
    <p:sldId id="269" r:id="rId27"/>
    <p:sldId id="270" r:id="rId28"/>
    <p:sldId id="271" r:id="rId29"/>
    <p:sldId id="298" r:id="rId30"/>
    <p:sldId id="272" r:id="rId31"/>
    <p:sldId id="273" r:id="rId32"/>
    <p:sldId id="299" r:id="rId33"/>
    <p:sldId id="297" r:id="rId34"/>
    <p:sldId id="274" r:id="rId35"/>
    <p:sldId id="275" r:id="rId36"/>
    <p:sldId id="277" r:id="rId37"/>
    <p:sldId id="278" r:id="rId38"/>
    <p:sldId id="279" r:id="rId39"/>
    <p:sldId id="280" r:id="rId40"/>
    <p:sldId id="281" r:id="rId41"/>
    <p:sldId id="282" r:id="rId42"/>
    <p:sldId id="283" r:id="rId43"/>
    <p:sldId id="284" r:id="rId44"/>
    <p:sldId id="285"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957" autoAdjust="0"/>
  </p:normalViewPr>
  <p:slideViewPr>
    <p:cSldViewPr>
      <p:cViewPr varScale="1">
        <p:scale>
          <a:sx n="81" d="100"/>
          <a:sy n="81" d="100"/>
        </p:scale>
        <p:origin x="10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EBD891-5543-4B57-98C8-1E97EBDE32D5}" type="datetimeFigureOut">
              <a:rPr lang="en-US" smtClean="0"/>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D64B13-F637-48F7-A6A9-3E448B13556F}"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en-US" sz="1200" dirty="0"/>
          </a:p>
        </p:txBody>
      </p:sp>
      <p:sp>
        <p:nvSpPr>
          <p:cNvPr id="5" name="Slide Image Placeholder 4"/>
          <p:cNvSpPr>
            <a:spLocks noGrp="1" noRot="1" noChangeAspect="1"/>
          </p:cNvSpPr>
          <p:nvPr>
            <p:ph type="sldImg"/>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ru-RU"/>
              <a:t>Образец заголовка</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a:p>
        </p:txBody>
      </p:sp>
      <p:sp>
        <p:nvSpPr>
          <p:cNvPr id="4" name="Date Placeholder 3"/>
          <p:cNvSpPr>
            <a:spLocks noGrp="1"/>
          </p:cNvSpPr>
          <p:nvPr>
            <p:ph type="dt" sz="half" idx="10"/>
          </p:nvPr>
        </p:nvSpPr>
        <p:spPr/>
        <p:txBody>
          <a:bodyPr/>
          <a:lstStyle/>
          <a:p>
            <a:fld id="{F5EF05EF-6168-407F-8025-E41839E1250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1C692C-4F2D-45F6-A9A8-8A3A8FE27806}"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endParaRPr lang="ru-RU"/>
          </a:p>
          <a:p>
            <a:pPr lvl="1"/>
            <a:r>
              <a:rPr lang="ru-RU"/>
              <a:t>Второй уровень</a:t>
            </a:r>
            <a:endParaRPr lang="ru-RU"/>
          </a:p>
          <a:p>
            <a:pPr lvl="2"/>
            <a:r>
              <a:rPr lang="ru-RU"/>
              <a:t>Третий уровень</a:t>
            </a:r>
            <a:endParaRPr lang="ru-RU"/>
          </a:p>
          <a:p>
            <a:pPr lvl="3"/>
            <a:r>
              <a:rPr lang="ru-RU"/>
              <a:t>Четвертый уровень</a:t>
            </a:r>
            <a:endParaRPr lang="ru-RU"/>
          </a:p>
          <a:p>
            <a:pPr lvl="4"/>
            <a:r>
              <a:rPr lang="ru-RU"/>
              <a:t>Пятый уровень</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EF05EF-6168-407F-8025-E41839E12504}"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1C692C-4F2D-45F6-A9A8-8A3A8FE27806}"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3.jpe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6.jpeg"/><Relationship Id="rId1"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jpeg"/><Relationship Id="rId1"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5.jpeg"/><Relationship Id="rId1" Type="http://schemas.openxmlformats.org/officeDocument/2006/relationships/image" Target="../media/image24.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6.jpe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0.jpeg"/><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2.jpeg"/><Relationship Id="rId1" Type="http://schemas.openxmlformats.org/officeDocument/2006/relationships/image" Target="../media/image31.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image" Target="../media/image36.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9.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9.jpeg"/></Relationships>
</file>

<file path=ppt/slides/_rels/slide28.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image" Target="../media/image4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7.jpeg"/><Relationship Id="rId1" Type="http://schemas.openxmlformats.org/officeDocument/2006/relationships/image" Target="../media/image46.jpe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image" Target="../media/image48.jpe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image" Target="../media/image51.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4.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5.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7.jpeg"/><Relationship Id="rId1" Type="http://schemas.openxmlformats.org/officeDocument/2006/relationships/image" Target="../media/image56.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8.jpe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9.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0.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1.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tint val="40000"/>
                <a:satMod val="350000"/>
              </a:schemeClr>
            </a:gs>
            <a:gs pos="40000">
              <a:schemeClr val="bg1">
                <a:tint val="45000"/>
                <a:shade val="99000"/>
                <a:satMod val="350000"/>
              </a:schemeClr>
            </a:gs>
            <a:gs pos="100000">
              <a:srgbClr val="E8E3D8"/>
            </a:gs>
          </a:gsLst>
          <a:path path="circle">
            <a:fillToRect l="50000" t="-80000" r="50000" b="180000"/>
          </a:path>
        </a:gradFill>
        <a:effectLst/>
      </p:bgPr>
    </p:bg>
    <p:spTree>
      <p:nvGrpSpPr>
        <p:cNvPr id="1" name=""/>
        <p:cNvGrpSpPr/>
        <p:nvPr/>
      </p:nvGrpSpPr>
      <p:grpSpPr>
        <a:xfrm>
          <a:off x="0" y="0"/>
          <a:ext cx="0" cy="0"/>
          <a:chOff x="0" y="0"/>
          <a:chExt cx="0" cy="0"/>
        </a:xfrm>
      </p:grpSpPr>
      <p:pic>
        <p:nvPicPr>
          <p:cNvPr id="28" name="Picture 27" descr="2691115301_f3b8699d5a_b.jpg"/>
          <p:cNvPicPr>
            <a:picLocks noChangeAspect="1"/>
          </p:cNvPicPr>
          <p:nvPr/>
        </p:nvPicPr>
        <p:blipFill>
          <a:blip r:embed="rId1" cstate="print">
            <a:lum bright="70000" contrast="-70000"/>
          </a:blip>
          <a:srcRect b="-1457"/>
          <a:stretch>
            <a:fillRect/>
          </a:stretch>
        </p:blipFill>
        <p:spPr>
          <a:xfrm>
            <a:off x="914400" y="4645742"/>
            <a:ext cx="2386584" cy="2235094"/>
          </a:xfrm>
          <a:prstGeom prst="rect">
            <a:avLst/>
          </a:prstGeom>
          <a:ln>
            <a:noFill/>
          </a:ln>
          <a:effectLst/>
        </p:spPr>
      </p:pic>
      <p:sp>
        <p:nvSpPr>
          <p:cNvPr id="17" name="Rectangle 16"/>
          <p:cNvSpPr/>
          <p:nvPr/>
        </p:nvSpPr>
        <p:spPr>
          <a:xfrm>
            <a:off x="0" y="1512125"/>
            <a:ext cx="8686800" cy="2895600"/>
          </a:xfrm>
          <a:prstGeom prst="rect">
            <a:avLst/>
          </a:prstGeom>
          <a:gradFill flip="none" rotWithShape="1">
            <a:gsLst>
              <a:gs pos="0">
                <a:schemeClr val="accent6">
                  <a:lumMod val="50000"/>
                </a:schemeClr>
              </a:gs>
              <a:gs pos="100000">
                <a:schemeClr val="accent6">
                  <a:lumMod val="7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23" name="Picture 22" descr="2691115301_f3b8699d5a_b.jpg"/>
          <p:cNvPicPr>
            <a:picLocks noChangeAspect="1"/>
          </p:cNvPicPr>
          <p:nvPr/>
        </p:nvPicPr>
        <p:blipFill>
          <a:blip r:embed="rId2" cstate="print">
            <a:lum bright="5000" contrast="5000"/>
          </a:blip>
          <a:srcRect/>
          <a:stretch>
            <a:fillRect/>
          </a:stretch>
        </p:blipFill>
        <p:spPr>
          <a:xfrm>
            <a:off x="914400" y="0"/>
            <a:ext cx="2390503" cy="4648200"/>
          </a:xfrm>
          <a:prstGeom prst="rect">
            <a:avLst/>
          </a:prstGeom>
          <a:effectLst>
            <a:glow rad="101600">
              <a:schemeClr val="bg1">
                <a:alpha val="40000"/>
              </a:schemeClr>
            </a:glow>
          </a:effectLst>
        </p:spPr>
      </p:pic>
      <p:sp>
        <p:nvSpPr>
          <p:cNvPr id="25" name="TextBox 24"/>
          <p:cNvSpPr txBox="1"/>
          <p:nvPr/>
        </p:nvSpPr>
        <p:spPr>
          <a:xfrm>
            <a:off x="3635896" y="2197925"/>
            <a:ext cx="4669904" cy="1261884"/>
          </a:xfrm>
          <a:prstGeom prst="rect">
            <a:avLst/>
          </a:prstGeom>
          <a:noFill/>
        </p:spPr>
        <p:txBody>
          <a:bodyPr wrap="square" lIns="0" tIns="0" rIns="0" bIns="0" rtlCol="0">
            <a:spAutoFit/>
          </a:bodyPr>
          <a:lstStyle/>
          <a:p>
            <a:pPr algn="ctr">
              <a:spcAft>
                <a:spcPts val="1200"/>
              </a:spcAft>
            </a:pPr>
            <a:r>
              <a:rPr lang="ru-RU" sz="3600" b="1" dirty="0">
                <a:solidFill>
                  <a:prstClr val="white"/>
                </a:solidFill>
                <a:cs typeface="Arial" panose="020B0604020202020204" pitchFamily="34" charset="0"/>
              </a:rPr>
              <a:t>Русская литература </a:t>
            </a:r>
            <a:endParaRPr lang="ru-RU" sz="3600" b="1" dirty="0">
              <a:solidFill>
                <a:prstClr val="white"/>
              </a:solidFill>
              <a:cs typeface="Arial" panose="020B0604020202020204" pitchFamily="34" charset="0"/>
            </a:endParaRPr>
          </a:p>
          <a:p>
            <a:pPr algn="ctr">
              <a:spcAft>
                <a:spcPts val="1200"/>
              </a:spcAft>
            </a:pPr>
            <a:r>
              <a:rPr lang="ru-RU" sz="3600" b="1" dirty="0">
                <a:solidFill>
                  <a:prstClr val="white"/>
                </a:solidFill>
                <a:cs typeface="Arial" panose="020B0604020202020204" pitchFamily="34" charset="0"/>
              </a:rPr>
              <a:t>20 века</a:t>
            </a:r>
            <a:endParaRPr lang="en-US" sz="3600" b="1" dirty="0">
              <a:solidFill>
                <a:prstClr val="white"/>
              </a:solidFill>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5000"/>
                                  </p:iterate>
                                  <p:childTnLst>
                                    <p:set>
                                      <p:cBhvr>
                                        <p:cTn id="6" dur="1" fill="hold">
                                          <p:stCondLst>
                                            <p:cond delay="0"/>
                                          </p:stCondLst>
                                        </p:cTn>
                                        <p:tgtEl>
                                          <p:spTgt spid="25">
                                            <p:txEl>
                                              <p:pRg st="0" end="0"/>
                                            </p:txEl>
                                          </p:spTgt>
                                        </p:tgtEl>
                                        <p:attrNameLst>
                                          <p:attrName>style.visibility</p:attrName>
                                        </p:attrNameLst>
                                      </p:cBhvr>
                                      <p:to>
                                        <p:strVal val="visible"/>
                                      </p:to>
                                    </p:set>
                                    <p:animEffect transition="in" filter="fade">
                                      <p:cBhvr>
                                        <p:cTn id="7" dur="500"/>
                                        <p:tgtEl>
                                          <p:spTgt spid="25">
                                            <p:txEl>
                                              <p:pRg st="0" end="0"/>
                                            </p:txEl>
                                          </p:spTgt>
                                        </p:tgtEl>
                                      </p:cBhvr>
                                    </p:animEffect>
                                  </p:childTnLst>
                                </p:cTn>
                              </p:par>
                            </p:childTnLst>
                          </p:cTn>
                        </p:par>
                        <p:par>
                          <p:cTn id="8" fill="hold">
                            <p:stCondLst>
                              <p:cond delay="949"/>
                            </p:stCondLst>
                            <p:childTnLst>
                              <p:par>
                                <p:cTn id="9" presetID="10" presetClass="entr" presetSubtype="0" fill="hold" grpId="0" nodeType="afterEffect">
                                  <p:stCondLst>
                                    <p:cond delay="0"/>
                                  </p:stCondLst>
                                  <p:iterate type="lt">
                                    <p:tmPct val="5000"/>
                                  </p:iterate>
                                  <p:childTnLst>
                                    <p:set>
                                      <p:cBhvr>
                                        <p:cTn id="10" dur="1" fill="hold">
                                          <p:stCondLst>
                                            <p:cond delay="0"/>
                                          </p:stCondLst>
                                        </p:cTn>
                                        <p:tgtEl>
                                          <p:spTgt spid="25">
                                            <p:txEl>
                                              <p:pRg st="1" end="1"/>
                                            </p:txEl>
                                          </p:spTgt>
                                        </p:tgtEl>
                                        <p:attrNameLst>
                                          <p:attrName>style.visibility</p:attrName>
                                        </p:attrNameLst>
                                      </p:cBhvr>
                                      <p:to>
                                        <p:strVal val="visible"/>
                                      </p:to>
                                    </p:set>
                                    <p:animEffect transition="in" filter="fade">
                                      <p:cBhvr>
                                        <p:cTn id="11" dur="500"/>
                                        <p:tgtEl>
                                          <p:spTgt spid="2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260648"/>
            <a:ext cx="3888432" cy="3416320"/>
          </a:xfrm>
          <a:prstGeom prst="rect">
            <a:avLst/>
          </a:prstGeom>
          <a:noFill/>
        </p:spPr>
        <p:txBody>
          <a:bodyPr wrap="square" rtlCol="0">
            <a:spAutoFit/>
          </a:bodyPr>
          <a:lstStyle/>
          <a:p>
            <a:r>
              <a:rPr lang="ru-RU" dirty="0"/>
              <a:t>План</a:t>
            </a:r>
            <a:endParaRPr lang="ru-RU" dirty="0"/>
          </a:p>
          <a:p>
            <a:pPr marL="342900" indent="-342900">
              <a:buAutoNum type="arabicPeriod"/>
            </a:pPr>
            <a:r>
              <a:rPr lang="ru-RU" dirty="0"/>
              <a:t>Конец 19 начало 20 века.</a:t>
            </a:r>
            <a:endParaRPr lang="ru-RU" dirty="0"/>
          </a:p>
          <a:p>
            <a:pPr marL="342900" indent="-342900">
              <a:buAutoNum type="arabicPeriod"/>
            </a:pPr>
            <a:r>
              <a:rPr lang="ru-RU" dirty="0"/>
              <a:t>Модернистские направления.</a:t>
            </a:r>
            <a:endParaRPr lang="ru-RU" dirty="0"/>
          </a:p>
          <a:p>
            <a:pPr marL="342900" indent="-342900">
              <a:buAutoNum type="arabicPeriod"/>
            </a:pPr>
            <a:r>
              <a:rPr lang="ru-RU" dirty="0"/>
              <a:t>10-е и 20-е годы ХХ века.</a:t>
            </a:r>
            <a:endParaRPr lang="ru-RU" dirty="0"/>
          </a:p>
          <a:p>
            <a:pPr marL="342900" indent="-342900">
              <a:buAutoNum type="arabicPeriod"/>
            </a:pPr>
            <a:r>
              <a:rPr lang="ru-RU" dirty="0"/>
              <a:t>30-е 60-е годы ХХ века.</a:t>
            </a:r>
            <a:endParaRPr lang="ru-RU" dirty="0"/>
          </a:p>
          <a:p>
            <a:pPr marL="342900" indent="-342900">
              <a:buFontTx/>
              <a:buAutoNum type="arabicPeriod"/>
            </a:pPr>
            <a:r>
              <a:rPr lang="ru-RU" dirty="0"/>
              <a:t>1955 – 1985 годы в России</a:t>
            </a:r>
            <a:endParaRPr lang="ru-RU" dirty="0"/>
          </a:p>
          <a:p>
            <a:pPr marL="342900" indent="-342900">
              <a:buFontTx/>
              <a:buAutoNum type="arabicPeriod"/>
            </a:pPr>
            <a:r>
              <a:rPr lang="ru-RU" dirty="0"/>
              <a:t>Военная литература</a:t>
            </a:r>
            <a:endParaRPr lang="ru-RU" dirty="0"/>
          </a:p>
          <a:p>
            <a:pPr marL="342900" indent="-342900">
              <a:buFontTx/>
              <a:buAutoNum type="arabicPeriod"/>
            </a:pPr>
            <a:endParaRPr lang="ru-RU" dirty="0"/>
          </a:p>
          <a:p>
            <a:pPr marL="342900" indent="-342900">
              <a:buAutoNum type="arabicPeriod"/>
            </a:pPr>
            <a:endParaRPr lang="ru-RU" dirty="0"/>
          </a:p>
          <a:p>
            <a:pPr marL="342900" indent="-342900">
              <a:buAutoNum type="arabicPeriod"/>
            </a:pPr>
            <a:endParaRPr lang="ru-RU" dirty="0"/>
          </a:p>
          <a:p>
            <a:pPr marL="342900" indent="-342900">
              <a:buAutoNum type="arabicPeriod"/>
            </a:pPr>
            <a:endParaRPr lang="ru-RU" dirty="0"/>
          </a:p>
          <a:p>
            <a:pPr marL="342900" indent="-342900">
              <a:buAutoNum type="arabicPeriod"/>
            </a:pPr>
            <a:endParaRPr lang="ru-RU" dirty="0"/>
          </a:p>
        </p:txBody>
      </p:sp>
      <p:sp>
        <p:nvSpPr>
          <p:cNvPr id="5" name="TextBox 4"/>
          <p:cNvSpPr txBox="1"/>
          <p:nvPr/>
        </p:nvSpPr>
        <p:spPr>
          <a:xfrm>
            <a:off x="324674" y="5924748"/>
            <a:ext cx="8424936" cy="677108"/>
          </a:xfrm>
          <a:prstGeom prst="rect">
            <a:avLst/>
          </a:prstGeom>
          <a:noFill/>
        </p:spPr>
        <p:txBody>
          <a:bodyPr wrap="square" rtlCol="0">
            <a:spAutoFit/>
          </a:bodyPr>
          <a:lstStyle/>
          <a:p>
            <a:r>
              <a:rPr lang="ru-RU" sz="2000" b="1" dirty="0">
                <a:solidFill>
                  <a:srgbClr val="00B050"/>
                </a:solidFill>
              </a:rPr>
              <a:t>Новые слова: </a:t>
            </a:r>
            <a:r>
              <a:rPr lang="ru-RU" dirty="0" err="1"/>
              <a:t>декадантство</a:t>
            </a:r>
            <a:r>
              <a:rPr lang="ru-RU" dirty="0"/>
              <a:t>, реализм, неореализм, символизм, акмеизм, антиутопия, социалистический реализм</a:t>
            </a:r>
            <a:endParaRPr lang="ru-RU" dirty="0"/>
          </a:p>
        </p:txBody>
      </p:sp>
      <p:pic>
        <p:nvPicPr>
          <p:cNvPr id="24578" name="Picture 2" descr="Похожее изображение"/>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31840" y="2132856"/>
            <a:ext cx="5744381" cy="3592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99792" y="620688"/>
            <a:ext cx="4524012" cy="52322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ru-RU" sz="2800" b="1" dirty="0"/>
              <a:t>Конец 19 – начало 20 веков</a:t>
            </a:r>
            <a:endParaRPr lang="ru-RU" sz="2800" b="1" dirty="0"/>
          </a:p>
        </p:txBody>
      </p:sp>
      <p:sp>
        <p:nvSpPr>
          <p:cNvPr id="3" name="Прямоугольник 2"/>
          <p:cNvSpPr/>
          <p:nvPr/>
        </p:nvSpPr>
        <p:spPr>
          <a:xfrm>
            <a:off x="224716" y="1556792"/>
            <a:ext cx="8694567" cy="3970318"/>
          </a:xfrm>
          <a:prstGeom prst="rect">
            <a:avLst/>
          </a:prstGeom>
        </p:spPr>
        <p:txBody>
          <a:bodyPr wrap="square">
            <a:spAutoFit/>
          </a:bodyPr>
          <a:lstStyle/>
          <a:p>
            <a:pPr algn="just"/>
            <a:r>
              <a:rPr lang="ru-RU" sz="2800" dirty="0">
                <a:latin typeface="Times New Roman" panose="02020603050405020304" pitchFamily="18" charset="0"/>
                <a:cs typeface="Times New Roman" panose="02020603050405020304" pitchFamily="18" charset="0"/>
              </a:rPr>
              <a:t>	В 90-х гг. 19 в. в литературе и искусстве вообще появляются модернистские направления, </a:t>
            </a:r>
            <a:r>
              <a:rPr lang="ru-RU" sz="2800" b="1" dirty="0">
                <a:latin typeface="Times New Roman" panose="02020603050405020304" pitchFamily="18" charset="0"/>
                <a:cs typeface="Times New Roman" panose="02020603050405020304" pitchFamily="18" charset="0"/>
              </a:rPr>
              <a:t>отвергающие реализм </a:t>
            </a:r>
            <a:r>
              <a:rPr lang="ru-RU" sz="2800" dirty="0">
                <a:latin typeface="Times New Roman" panose="02020603050405020304" pitchFamily="18" charset="0"/>
                <a:cs typeface="Times New Roman" panose="02020603050405020304" pitchFamily="18" charset="0"/>
              </a:rPr>
              <a:t>– </a:t>
            </a:r>
            <a:r>
              <a:rPr lang="ru-RU" sz="2800" b="1" u="sng" dirty="0">
                <a:latin typeface="Times New Roman" panose="02020603050405020304" pitchFamily="18" charset="0"/>
                <a:cs typeface="Times New Roman" panose="02020603050405020304" pitchFamily="18" charset="0"/>
              </a:rPr>
              <a:t>декадентство</a:t>
            </a:r>
            <a:r>
              <a:rPr lang="ru-RU" sz="2800" dirty="0">
                <a:latin typeface="Times New Roman" panose="02020603050405020304" pitchFamily="18" charset="0"/>
                <a:cs typeface="Times New Roman" panose="02020603050405020304" pitchFamily="18" charset="0"/>
              </a:rPr>
              <a:t> и </a:t>
            </a:r>
            <a:r>
              <a:rPr lang="ru-RU" sz="2800" b="1" u="sng" dirty="0">
                <a:latin typeface="Times New Roman" panose="02020603050405020304" pitchFamily="18" charset="0"/>
                <a:cs typeface="Times New Roman" panose="02020603050405020304" pitchFamily="18" charset="0"/>
              </a:rPr>
              <a:t>символизм</a:t>
            </a:r>
            <a:r>
              <a:rPr lang="ru-RU"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algn="just"/>
            <a:r>
              <a:rPr lang="ru-RU" sz="2800" dirty="0">
                <a:latin typeface="Times New Roman" panose="02020603050405020304" pitchFamily="18" charset="0"/>
                <a:cs typeface="Times New Roman" panose="02020603050405020304" pitchFamily="18" charset="0"/>
              </a:rPr>
              <a:t>	Символизм приносит новое развитие поэзии, считается одной из вершин русской литературы, обозначается как </a:t>
            </a:r>
            <a:r>
              <a:rPr lang="ru-RU" sz="2800" b="1" i="1" dirty="0">
                <a:latin typeface="Times New Roman" panose="02020603050405020304" pitchFamily="18" charset="0"/>
                <a:cs typeface="Times New Roman" panose="02020603050405020304" pitchFamily="18" charset="0"/>
              </a:rPr>
              <a:t>серебряный век русской литературы</a:t>
            </a:r>
            <a:r>
              <a:rPr lang="ru-RU"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algn="just"/>
            <a:r>
              <a:rPr lang="ru-RU" sz="2800" dirty="0">
                <a:latin typeface="Times New Roman" panose="02020603050405020304" pitchFamily="18" charset="0"/>
                <a:cs typeface="Times New Roman" panose="02020603050405020304" pitchFamily="18" charset="0"/>
              </a:rPr>
              <a:t>	Однако продолжаются и реалистические традиции, иногда именуемые как </a:t>
            </a:r>
            <a:r>
              <a:rPr lang="ru-RU" sz="2800" b="1" dirty="0">
                <a:latin typeface="Times New Roman" panose="02020603050405020304" pitchFamily="18" charset="0"/>
                <a:cs typeface="Times New Roman" panose="02020603050405020304" pitchFamily="18" charset="0"/>
              </a:rPr>
              <a:t>„неореализм“</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1"/>
          <a:stretch>
            <a:fillRect/>
          </a:stretch>
        </p:blipFill>
        <p:spPr>
          <a:xfrm>
            <a:off x="179512" y="166530"/>
            <a:ext cx="8856984" cy="657842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022648" y="188640"/>
            <a:ext cx="5098702" cy="523220"/>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lvl="0"/>
            <a:r>
              <a:rPr lang="ru-RU" sz="2800" b="1" dirty="0">
                <a:solidFill>
                  <a:schemeClr val="bg1"/>
                </a:solidFill>
                <a:latin typeface="Times New Roman" panose="02020603050405020304" pitchFamily="18" charset="0"/>
                <a:cs typeface="Times New Roman" panose="02020603050405020304" pitchFamily="18" charset="0"/>
              </a:rPr>
              <a:t>Модернистские направления</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224715" y="856357"/>
            <a:ext cx="8694567" cy="5262979"/>
          </a:xfrm>
          <a:prstGeom prst="rect">
            <a:avLst/>
          </a:prstGeom>
        </p:spPr>
        <p:txBody>
          <a:bodyPr wrap="square">
            <a:spAutoFit/>
          </a:bodyPr>
          <a:lstStyle/>
          <a:p>
            <a:pPr algn="ctr"/>
            <a:r>
              <a:rPr lang="ru-RU" sz="2400" b="1" dirty="0">
                <a:solidFill>
                  <a:srgbClr val="FF0000"/>
                </a:solidFill>
                <a:latin typeface="Times New Roman" panose="02020603050405020304" pitchFamily="18" charset="0"/>
                <a:cs typeface="Times New Roman" panose="02020603050405020304" pitchFamily="18" charset="0"/>
              </a:rPr>
              <a:t>Декадентство</a:t>
            </a:r>
            <a:endParaRPr lang="ru-RU" sz="2400" b="1" dirty="0">
              <a:solidFill>
                <a:srgbClr val="FF0000"/>
              </a:solidFill>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Декадентское искусство выражает „усталость от конца столетия“, депрессивные настроения, разочарование, напрасность жизни.</a:t>
            </a:r>
            <a:endParaRPr lang="ru-RU" sz="2400" dirty="0">
              <a:latin typeface="Times New Roman" panose="02020603050405020304" pitchFamily="18" charset="0"/>
              <a:cs typeface="Times New Roman" panose="02020603050405020304" pitchFamily="18" charset="0"/>
            </a:endParaRPr>
          </a:p>
          <a:p>
            <a:pPr algn="ctr"/>
            <a:r>
              <a:rPr lang="ru-RU" sz="2400" b="1" dirty="0">
                <a:solidFill>
                  <a:srgbClr val="FF0000"/>
                </a:solidFill>
                <a:latin typeface="Times New Roman" panose="02020603050405020304" pitchFamily="18" charset="0"/>
                <a:cs typeface="Times New Roman" panose="02020603050405020304" pitchFamily="18" charset="0"/>
              </a:rPr>
              <a:t>Символизм</a:t>
            </a:r>
            <a:endParaRPr lang="ru-RU" sz="2400" b="1" dirty="0">
              <a:solidFill>
                <a:srgbClr val="FF0000"/>
              </a:solidFill>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Символизм изображает действительность посредством многозначного </a:t>
            </a:r>
            <a:r>
              <a:rPr lang="ru-RU" sz="2400" b="1" dirty="0">
                <a:latin typeface="Times New Roman" panose="02020603050405020304" pitchFamily="18" charset="0"/>
                <a:cs typeface="Times New Roman" panose="02020603050405020304" pitchFamily="18" charset="0"/>
              </a:rPr>
              <a:t>символа</a:t>
            </a:r>
            <a:r>
              <a:rPr lang="ru-RU" sz="2400" dirty="0">
                <a:latin typeface="Times New Roman" panose="02020603050405020304" pitchFamily="18" charset="0"/>
                <a:cs typeface="Times New Roman" panose="02020603050405020304" pitchFamily="18" charset="0"/>
              </a:rPr>
              <a:t>, сложных метафор, художников интересует скрытый смысл. Искусство проникнуто </a:t>
            </a:r>
            <a:r>
              <a:rPr lang="ru-RU" sz="2400" b="1" dirty="0">
                <a:latin typeface="Times New Roman" panose="02020603050405020304" pitchFamily="18" charset="0"/>
                <a:cs typeface="Times New Roman" panose="02020603050405020304" pitchFamily="18" charset="0"/>
              </a:rPr>
              <a:t>мистицизмом, религиозностью</a:t>
            </a:r>
            <a:r>
              <a:rPr lang="ru-RU"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Символисты по-новому подходят к поэтическому языку, подчеркивают мелодичность стиха, сближаются с его музыкой.</a:t>
            </a:r>
            <a:endParaRPr lang="ru-RU" sz="2400" dirty="0">
              <a:latin typeface="Times New Roman" panose="02020603050405020304" pitchFamily="18" charset="0"/>
              <a:cs typeface="Times New Roman" panose="02020603050405020304" pitchFamily="18" charset="0"/>
            </a:endParaRPr>
          </a:p>
          <a:p>
            <a:pPr algn="just"/>
            <a:r>
              <a:rPr lang="ru-RU" sz="2400" b="1" dirty="0">
                <a:latin typeface="Times New Roman" panose="02020603050405020304" pitchFamily="18" charset="0"/>
                <a:cs typeface="Times New Roman" panose="02020603050405020304" pitchFamily="18" charset="0"/>
              </a:rPr>
              <a:t>Д. Мережковский, А. Блок</a:t>
            </a:r>
            <a:r>
              <a:rPr lang="ru-RU" sz="2400"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А. Белый</a:t>
            </a:r>
            <a:r>
              <a:rPr lang="ru-RU" sz="2400" dirty="0">
                <a:latin typeface="Times New Roman" panose="02020603050405020304" pitchFamily="18" charset="0"/>
                <a:cs typeface="Times New Roman" panose="02020603050405020304" pitchFamily="18" charset="0"/>
              </a:rPr>
              <a:t> – развивают, кроме поэзии, и прозаические жанры (экспериментальный роман Белого «</a:t>
            </a:r>
            <a:r>
              <a:rPr lang="ru-RU" sz="2400" b="1" i="1" dirty="0">
                <a:latin typeface="Times New Roman" panose="02020603050405020304" pitchFamily="18" charset="0"/>
                <a:cs typeface="Times New Roman" panose="02020603050405020304" pitchFamily="18" charset="0"/>
              </a:rPr>
              <a:t>Петербург»</a:t>
            </a:r>
            <a:r>
              <a:rPr lang="ru-RU" sz="2400" dirty="0">
                <a:latin typeface="Times New Roman" panose="02020603050405020304" pitchFamily="18" charset="0"/>
                <a:cs typeface="Times New Roman" panose="02020603050405020304" pitchFamily="18" charset="0"/>
              </a:rPr>
              <a:t>), драматические жанры и эссе.</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47764" y="241800"/>
            <a:ext cx="4248472" cy="461665"/>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ru-RU" sz="2400" dirty="0">
                <a:latin typeface="Times New Roman" panose="02020603050405020304" pitchFamily="18" charset="0"/>
                <a:cs typeface="Times New Roman" panose="02020603050405020304" pitchFamily="18" charset="0"/>
              </a:rPr>
              <a:t>10-е и 20-е годы 20 столетия </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1052736"/>
            <a:ext cx="8424936" cy="5170646"/>
          </a:xfrm>
          <a:prstGeom prst="rect">
            <a:avLst/>
          </a:prstGeom>
        </p:spPr>
        <p:txBody>
          <a:bodyPr wrap="square">
            <a:spAutoFit/>
          </a:bodyPr>
          <a:lstStyle/>
          <a:p>
            <a:pPr indent="182880" algn="just"/>
            <a:r>
              <a:rPr lang="ru-RU" sz="2200" b="1" dirty="0">
                <a:latin typeface="Times New Roman" panose="02020603050405020304" pitchFamily="18" charset="0"/>
                <a:cs typeface="Times New Roman" panose="02020603050405020304" pitchFamily="18" charset="0"/>
              </a:rPr>
              <a:t>	10-е гг.</a:t>
            </a:r>
            <a:r>
              <a:rPr lang="ru-RU" sz="2200" dirty="0">
                <a:latin typeface="Times New Roman" panose="02020603050405020304" pitchFamily="18" charset="0"/>
                <a:cs typeface="Times New Roman" panose="02020603050405020304" pitchFamily="18" charset="0"/>
              </a:rPr>
              <a:t> в литературе отличаются большим разнообразием художественных направлений (</a:t>
            </a:r>
            <a:r>
              <a:rPr lang="ru-RU" sz="2200" b="1" dirty="0">
                <a:latin typeface="Times New Roman" panose="02020603050405020304" pitchFamily="18" charset="0"/>
                <a:cs typeface="Times New Roman" panose="02020603050405020304" pitchFamily="18" charset="0"/>
              </a:rPr>
              <a:t>акмеизм, футуризм</a:t>
            </a:r>
            <a:r>
              <a:rPr lang="ru-RU" sz="2200" dirty="0">
                <a:latin typeface="Times New Roman" panose="02020603050405020304" pitchFamily="18" charset="0"/>
                <a:cs typeface="Times New Roman" panose="02020603050405020304" pitchFamily="18" charset="0"/>
              </a:rPr>
              <a:t>). Некоторые из них продолжали существовать еще несколько лет после революции.</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	В </a:t>
            </a:r>
            <a:r>
              <a:rPr lang="ru-RU" sz="2200" b="1" dirty="0">
                <a:latin typeface="Times New Roman" panose="02020603050405020304" pitchFamily="18" charset="0"/>
                <a:cs typeface="Times New Roman" panose="02020603050405020304" pitchFamily="18" charset="0"/>
              </a:rPr>
              <a:t>20-е гг.</a:t>
            </a:r>
            <a:r>
              <a:rPr lang="ru-RU" sz="2200" dirty="0">
                <a:latin typeface="Times New Roman" panose="02020603050405020304" pitchFamily="18" charset="0"/>
                <a:cs typeface="Times New Roman" panose="02020603050405020304" pitchFamily="18" charset="0"/>
              </a:rPr>
              <a:t> еще можно говорить об относительно большой свободе творчества. Наряду с литературными направлениями, возникают многие литературные группы. Подъем переживают сатирические жанры.</a:t>
            </a:r>
            <a:endParaRPr lang="ru-RU" sz="2200" dirty="0">
              <a:latin typeface="Times New Roman" panose="02020603050405020304" pitchFamily="18" charset="0"/>
              <a:cs typeface="Times New Roman" panose="02020603050405020304" pitchFamily="18" charset="0"/>
            </a:endParaRPr>
          </a:p>
          <a:p>
            <a:pPr indent="182880" algn="just"/>
            <a:r>
              <a:rPr lang="ru-RU" sz="2200" dirty="0">
                <a:latin typeface="Times New Roman" panose="02020603050405020304" pitchFamily="18" charset="0"/>
                <a:cs typeface="Times New Roman" panose="02020603050405020304" pitchFamily="18" charset="0"/>
              </a:rPr>
              <a:t>	Однако влияние идеологии тоталитарного государства на литературу становится все более выразительным, постепенно ужесточается. Некоторые писатели эмигрируют, некоторые вынуждены писать в „подполье“, без надежды на публикацию своих произведений.</a:t>
            </a:r>
            <a:endParaRPr lang="ru-RU" sz="2200" dirty="0">
              <a:latin typeface="Times New Roman" panose="02020603050405020304" pitchFamily="18" charset="0"/>
              <a:cs typeface="Times New Roman" panose="02020603050405020304" pitchFamily="18" charset="0"/>
            </a:endParaRPr>
          </a:p>
          <a:p>
            <a:pPr indent="182880" algn="just"/>
            <a:r>
              <a:rPr lang="ru-RU" sz="2200" dirty="0">
                <a:latin typeface="Times New Roman" panose="02020603050405020304" pitchFamily="18" charset="0"/>
                <a:cs typeface="Times New Roman" panose="02020603050405020304" pitchFamily="18" charset="0"/>
              </a:rPr>
              <a:t>	Важным моментом в культурной жизни 20 гг. становится разделение русской литературы на </a:t>
            </a:r>
            <a:r>
              <a:rPr lang="ru-RU" sz="2200" b="1" dirty="0">
                <a:latin typeface="Times New Roman" panose="02020603050405020304" pitchFamily="18" charset="0"/>
                <a:cs typeface="Times New Roman" panose="02020603050405020304" pitchFamily="18" charset="0"/>
              </a:rPr>
              <a:t>отечественную</a:t>
            </a:r>
            <a:r>
              <a:rPr lang="ru-RU" sz="2200" dirty="0">
                <a:latin typeface="Times New Roman" panose="02020603050405020304" pitchFamily="18" charset="0"/>
                <a:cs typeface="Times New Roman" panose="02020603050405020304" pitchFamily="18" charset="0"/>
              </a:rPr>
              <a:t> и </a:t>
            </a:r>
            <a:r>
              <a:rPr lang="ru-RU" sz="2200" b="1" dirty="0">
                <a:latin typeface="Times New Roman" panose="02020603050405020304" pitchFamily="18" charset="0"/>
                <a:cs typeface="Times New Roman" panose="02020603050405020304" pitchFamily="18" charset="0"/>
              </a:rPr>
              <a:t>эмигрантскую.</a:t>
            </a:r>
            <a:endParaRPr lang="ru-RU" sz="2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79912" y="245756"/>
            <a:ext cx="3312368" cy="107721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3200" b="1" dirty="0">
                <a:latin typeface="Times New Roman" panose="02020603050405020304" pitchFamily="18" charset="0"/>
                <a:cs typeface="Times New Roman" panose="02020603050405020304" pitchFamily="18" charset="0"/>
              </a:rPr>
              <a:t>Иван Бунин (1870-1953</a:t>
            </a:r>
            <a:r>
              <a:rPr lang="ru-RU" sz="3200" b="1" dirty="0"/>
              <a:t>)</a:t>
            </a:r>
            <a:endParaRPr lang="ru-RU" sz="3200" b="1" dirty="0"/>
          </a:p>
        </p:txBody>
      </p:sp>
      <p:sp>
        <p:nvSpPr>
          <p:cNvPr id="5" name="Прямоугольник 4"/>
          <p:cNvSpPr/>
          <p:nvPr/>
        </p:nvSpPr>
        <p:spPr>
          <a:xfrm>
            <a:off x="271886" y="1322974"/>
            <a:ext cx="6696744" cy="5139869"/>
          </a:xfrm>
          <a:prstGeom prst="rect">
            <a:avLst/>
          </a:prstGeom>
        </p:spPr>
        <p:txBody>
          <a:bodyPr wrap="square">
            <a:spAutoFit/>
          </a:bodyPr>
          <a:lstStyle/>
          <a:p>
            <a:pPr indent="263525" algn="just"/>
            <a:endParaRPr lang="ru-RU" sz="2000" dirty="0">
              <a:latin typeface="Times New Roman" panose="02020603050405020304" pitchFamily="18" charset="0"/>
              <a:cs typeface="Times New Roman" panose="02020603050405020304" pitchFamily="18" charset="0"/>
            </a:endParaRPr>
          </a:p>
          <a:p>
            <a:pPr indent="263525" algn="just"/>
            <a:r>
              <a:rPr lang="ru-RU" sz="2200" dirty="0">
                <a:latin typeface="Times New Roman" panose="02020603050405020304" pitchFamily="18" charset="0"/>
                <a:cs typeface="Times New Roman" panose="02020603050405020304" pitchFamily="18" charset="0"/>
              </a:rPr>
              <a:t>В творчестве Бунина сочетаются </a:t>
            </a:r>
            <a:r>
              <a:rPr lang="ru-RU" sz="2200" b="1" i="1" dirty="0">
                <a:latin typeface="Times New Roman" panose="02020603050405020304" pitchFamily="18" charset="0"/>
                <a:cs typeface="Times New Roman" panose="02020603050405020304" pitchFamily="18" charset="0"/>
              </a:rPr>
              <a:t>реализм, натурализм, импрессионизм и декадентство</a:t>
            </a:r>
            <a:r>
              <a:rPr lang="ru-RU" sz="2200" dirty="0">
                <a:latin typeface="Times New Roman" panose="02020603050405020304" pitchFamily="18" charset="0"/>
                <a:cs typeface="Times New Roman" panose="02020603050405020304" pitchFamily="18" charset="0"/>
              </a:rPr>
              <a:t>. Бунин - выдающийся рассказчик (лирические, социально-критические рассказы, истории любви, описания природы) и блестящий стилист. Из-за тем его проз (жизнь в деревне и дворянских деревенских усадьбах) автора называли „певцом уходящей патриархальной России“. Бунин не принял революцию и эмигрировал из России.</a:t>
            </a:r>
            <a:endParaRPr lang="ru-RU" sz="2200" dirty="0">
              <a:latin typeface="Times New Roman" panose="02020603050405020304" pitchFamily="18" charset="0"/>
              <a:cs typeface="Times New Roman" panose="02020603050405020304" pitchFamily="18" charset="0"/>
            </a:endParaRPr>
          </a:p>
          <a:p>
            <a:pPr indent="263525" algn="just"/>
            <a:endParaRPr lang="ru-RU" sz="2200" dirty="0">
              <a:latin typeface="Times New Roman" panose="02020603050405020304" pitchFamily="18" charset="0"/>
              <a:cs typeface="Times New Roman" panose="02020603050405020304" pitchFamily="18" charset="0"/>
            </a:endParaRPr>
          </a:p>
          <a:p>
            <a:pPr indent="182880" algn="just"/>
            <a:r>
              <a:rPr lang="ru-RU" sz="2200" b="1" i="1" dirty="0">
                <a:latin typeface="Times New Roman" panose="02020603050405020304" pitchFamily="18" charset="0"/>
                <a:cs typeface="Times New Roman" panose="02020603050405020304" pitchFamily="18" charset="0"/>
              </a:rPr>
              <a:t>Темные аллеи</a:t>
            </a:r>
            <a:r>
              <a:rPr lang="ru-RU" sz="2200" dirty="0">
                <a:latin typeface="Times New Roman" panose="02020603050405020304" pitchFamily="18" charset="0"/>
                <a:cs typeface="Times New Roman" panose="02020603050405020304" pitchFamily="18" charset="0"/>
              </a:rPr>
              <a:t> - цикл рассказов, </a:t>
            </a:r>
            <a:r>
              <a:rPr lang="ru-RU" sz="2200" b="1" i="1" dirty="0">
                <a:latin typeface="Times New Roman" panose="02020603050405020304" pitchFamily="18" charset="0"/>
                <a:cs typeface="Times New Roman" panose="02020603050405020304" pitchFamily="18" charset="0"/>
              </a:rPr>
              <a:t>Жизнь Арсеньева</a:t>
            </a:r>
            <a:r>
              <a:rPr lang="ru-RU" sz="2200" dirty="0">
                <a:latin typeface="Times New Roman" panose="02020603050405020304" pitchFamily="18" charset="0"/>
                <a:cs typeface="Times New Roman" panose="02020603050405020304" pitchFamily="18" charset="0"/>
              </a:rPr>
              <a:t> - автобиографический роман, за который был Бунин первым из русских писателей был удостоен Нобелевской премии.</a:t>
            </a:r>
            <a:endParaRPr lang="ru-RU" sz="2200" dirty="0">
              <a:latin typeface="Times New Roman" panose="02020603050405020304" pitchFamily="18" charset="0"/>
              <a:cs typeface="Times New Roman" panose="02020603050405020304" pitchFamily="18" charset="0"/>
            </a:endParaRPr>
          </a:p>
        </p:txBody>
      </p:sp>
      <p:pic>
        <p:nvPicPr>
          <p:cNvPr id="7" name="Picture 2" descr="Похожее изображение"/>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968630" y="207001"/>
            <a:ext cx="2046328" cy="2717944"/>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6289858" y="6297245"/>
            <a:ext cx="2654188" cy="369332"/>
          </a:xfrm>
          <a:prstGeom prst="rect">
            <a:avLst/>
          </a:prstGeom>
        </p:spPr>
        <p:txBody>
          <a:bodyPr wrap="none">
            <a:spAutoFit/>
          </a:bodyPr>
          <a:lstStyle/>
          <a:p>
            <a:r>
              <a:rPr lang="en-US" dirty="0"/>
              <a:t>http://www.lib.ru/BUNIN/</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79912" y="245756"/>
            <a:ext cx="3312368" cy="40011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000" b="1" dirty="0">
                <a:latin typeface="Times New Roman" panose="02020603050405020304" pitchFamily="18" charset="0"/>
                <a:cs typeface="Times New Roman" panose="02020603050405020304" pitchFamily="18" charset="0"/>
              </a:rPr>
              <a:t>Иван Бунин (1870-1953</a:t>
            </a:r>
            <a:r>
              <a:rPr lang="ru-RU" sz="2000" b="1" dirty="0"/>
              <a:t>)</a:t>
            </a:r>
            <a:endParaRPr lang="ru-RU" sz="2000" b="1" dirty="0"/>
          </a:p>
        </p:txBody>
      </p:sp>
      <p:sp>
        <p:nvSpPr>
          <p:cNvPr id="6" name="Прямоугольник 5"/>
          <p:cNvSpPr/>
          <p:nvPr/>
        </p:nvSpPr>
        <p:spPr>
          <a:xfrm>
            <a:off x="395536" y="709239"/>
            <a:ext cx="6336704" cy="5632311"/>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	Биография Бунина почти вся состоит из переездов, путешествий (Европа, Азия, Африка). В эмиграции Бунин пишет лучшие свои произведения:</a:t>
            </a:r>
            <a:endParaRPr lang="ru-RU" sz="20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a:t>
            </a:r>
            <a:r>
              <a:rPr lang="ru-RU" sz="2000" b="1" dirty="0">
                <a:latin typeface="Times New Roman" panose="02020603050405020304" pitchFamily="18" charset="0"/>
                <a:cs typeface="Times New Roman" panose="02020603050405020304" pitchFamily="18" charset="0"/>
              </a:rPr>
              <a:t>Митина любовь» (1924), </a:t>
            </a:r>
            <a:endParaRPr lang="ru-RU" sz="2000" b="1"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ru-RU" sz="2000" b="1" dirty="0">
                <a:latin typeface="Times New Roman" panose="02020603050405020304" pitchFamily="18" charset="0"/>
                <a:cs typeface="Times New Roman" panose="02020603050405020304" pitchFamily="18" charset="0"/>
              </a:rPr>
              <a:t>«Солнечный удар» (1925), </a:t>
            </a:r>
            <a:endParaRPr lang="ru-RU" sz="2000" b="1"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ru-RU" sz="2000" b="1" dirty="0">
                <a:latin typeface="Times New Roman" panose="02020603050405020304" pitchFamily="18" charset="0"/>
                <a:cs typeface="Times New Roman" panose="02020603050405020304" pitchFamily="18" charset="0"/>
              </a:rPr>
              <a:t>«Жизнь Арсеньева» (1927—1929, 1933),</a:t>
            </a:r>
            <a:r>
              <a:rPr lang="ru-RU" sz="2000" dirty="0">
                <a:latin typeface="Times New Roman" panose="02020603050405020304" pitchFamily="18" charset="0"/>
                <a:cs typeface="Times New Roman" panose="02020603050405020304" pitchFamily="18" charset="0"/>
              </a:rPr>
              <a:t> который приносит Бунину Нобелевскую премию в 1933 году. </a:t>
            </a:r>
            <a:endParaRPr lang="ru-RU" sz="20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В 1944 году Иван Алексеевич пишет рассказ «</a:t>
            </a:r>
            <a:r>
              <a:rPr lang="ru-RU" sz="2000" b="1" dirty="0">
                <a:latin typeface="Times New Roman" panose="02020603050405020304" pitchFamily="18" charset="0"/>
                <a:cs typeface="Times New Roman" panose="02020603050405020304" pitchFamily="18" charset="0"/>
              </a:rPr>
              <a:t>Чистый понедельник». </a:t>
            </a:r>
            <a:endParaRPr lang="ru-RU" sz="2000" b="1"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Перед смертью писатель часто болел, но при этом не переставал работать и творить. В последние несколько месяцев жизни Бунин был занят работой над литературным портретом А. П. Чехова, но работа так и осталась незаконченной</a:t>
            </a:r>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Умер Иван Алексеевич Бунин 8 ноября 1953 года. Его похоронили на кладбище Сент-Женевьев-де-</a:t>
            </a:r>
            <a:r>
              <a:rPr lang="ru-RU" sz="2000" dirty="0" err="1">
                <a:latin typeface="Times New Roman" panose="02020603050405020304" pitchFamily="18" charset="0"/>
                <a:cs typeface="Times New Roman" panose="02020603050405020304" pitchFamily="18" charset="0"/>
              </a:rPr>
              <a:t>Буа</a:t>
            </a:r>
            <a:r>
              <a:rPr lang="ru-RU" sz="2000" dirty="0">
                <a:latin typeface="Times New Roman" panose="02020603050405020304" pitchFamily="18" charset="0"/>
                <a:cs typeface="Times New Roman" panose="02020603050405020304" pitchFamily="18" charset="0"/>
              </a:rPr>
              <a:t> в Париже.</a:t>
            </a:r>
            <a:endParaRPr lang="ru-RU" sz="2000" dirty="0">
              <a:latin typeface="Times New Roman" panose="02020603050405020304" pitchFamily="18" charset="0"/>
              <a:cs typeface="Times New Roman" panose="02020603050405020304" pitchFamily="18" charset="0"/>
            </a:endParaRPr>
          </a:p>
        </p:txBody>
      </p:sp>
      <p:pic>
        <p:nvPicPr>
          <p:cNvPr id="7" name="Picture 2" descr="Похожее изображение"/>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968630" y="207001"/>
            <a:ext cx="2046328" cy="2717944"/>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6289858" y="6297245"/>
            <a:ext cx="2654188" cy="369332"/>
          </a:xfrm>
          <a:prstGeom prst="rect">
            <a:avLst/>
          </a:prstGeom>
        </p:spPr>
        <p:txBody>
          <a:bodyPr wrap="none">
            <a:spAutoFit/>
          </a:bodyPr>
          <a:lstStyle/>
          <a:p>
            <a:r>
              <a:rPr lang="en-US" dirty="0"/>
              <a:t>http://www.lib.ru/BUNIN/</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57174" y="109812"/>
            <a:ext cx="4207114" cy="461665"/>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400" b="1" dirty="0">
                <a:latin typeface="Times New Roman" panose="02020603050405020304" pitchFamily="18" charset="0"/>
                <a:cs typeface="Times New Roman" panose="02020603050405020304" pitchFamily="18" charset="0"/>
              </a:rPr>
              <a:t>Максим Горький (1868-1936)</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50952" y="692696"/>
            <a:ext cx="7013336" cy="3139321"/>
          </a:xfrm>
          <a:prstGeom prst="rect">
            <a:avLst/>
          </a:prstGeom>
        </p:spPr>
        <p:txBody>
          <a:bodyPr wrap="square">
            <a:spAutoFit/>
          </a:bodyPr>
          <a:lstStyle/>
          <a:p>
            <a:pPr indent="182880" algn="just"/>
            <a:r>
              <a:rPr lang="ru-RU" dirty="0">
                <a:latin typeface="Times New Roman" panose="02020603050405020304" pitchFamily="18" charset="0"/>
                <a:cs typeface="Times New Roman" panose="02020603050405020304" pitchFamily="18" charset="0"/>
              </a:rPr>
              <a:t>Максим Горький - это тип писателя, который всегда принимал участие в общественной работе. В своих ранних произведениях описал повседневность России, жизнь простых людей.</a:t>
            </a:r>
            <a:endParaRPr lang="ru-RU" dirty="0">
              <a:latin typeface="Times New Roman" panose="02020603050405020304" pitchFamily="18" charset="0"/>
              <a:cs typeface="Times New Roman" panose="02020603050405020304" pitchFamily="18" charset="0"/>
            </a:endParaRPr>
          </a:p>
          <a:p>
            <a:pPr indent="182880" algn="just"/>
            <a:r>
              <a:rPr lang="ru-RU" b="1" i="1" dirty="0">
                <a:latin typeface="Times New Roman" panose="02020603050405020304" pitchFamily="18" charset="0"/>
                <a:cs typeface="Times New Roman" panose="02020603050405020304" pitchFamily="18" charset="0"/>
              </a:rPr>
              <a:t>«На дне»</a:t>
            </a:r>
            <a:r>
              <a:rPr lang="ru-RU" dirty="0">
                <a:latin typeface="Times New Roman" panose="02020603050405020304" pitchFamily="18" charset="0"/>
                <a:cs typeface="Times New Roman" panose="02020603050405020304" pitchFamily="18" charset="0"/>
              </a:rPr>
              <a:t> - пьеса, действие происходит в ночлежном доме. В символистических образах воспевал сильных героических личностей.</a:t>
            </a:r>
            <a:endParaRPr lang="ru-RU" dirty="0">
              <a:latin typeface="Times New Roman" panose="02020603050405020304" pitchFamily="18" charset="0"/>
              <a:cs typeface="Times New Roman" panose="02020603050405020304" pitchFamily="18" charset="0"/>
            </a:endParaRPr>
          </a:p>
          <a:p>
            <a:pPr indent="182880" algn="just"/>
            <a:r>
              <a:rPr lang="ru-RU" dirty="0">
                <a:latin typeface="Times New Roman" panose="02020603050405020304" pitchFamily="18" charset="0"/>
                <a:cs typeface="Times New Roman" panose="02020603050405020304" pitchFamily="18" charset="0"/>
              </a:rPr>
              <a:t>После революции помогал не только Ленину и Сталину с формированием нового социалистического искусства, но и многим писателям, которые попали в трудное жизненное положение.</a:t>
            </a:r>
            <a:endParaRPr lang="ru-RU" dirty="0">
              <a:latin typeface="Times New Roman" panose="02020603050405020304" pitchFamily="18" charset="0"/>
              <a:cs typeface="Times New Roman" panose="02020603050405020304" pitchFamily="18" charset="0"/>
            </a:endParaRPr>
          </a:p>
          <a:p>
            <a:pPr indent="182880" algn="just"/>
            <a:r>
              <a:rPr lang="ru-RU" b="1" i="1" dirty="0">
                <a:latin typeface="Times New Roman" panose="02020603050405020304" pitchFamily="18" charset="0"/>
                <a:cs typeface="Times New Roman" panose="02020603050405020304" pitchFamily="18" charset="0"/>
              </a:rPr>
              <a:t>«Жизнь Клима Самгина»</a:t>
            </a:r>
            <a:r>
              <a:rPr lang="ru-RU" dirty="0">
                <a:latin typeface="Times New Roman" panose="02020603050405020304" pitchFamily="18" charset="0"/>
                <a:cs typeface="Times New Roman" panose="02020603050405020304" pitchFamily="18" charset="0"/>
              </a:rPr>
              <a:t> - эпопея. Горький возвращается к широкому полотну дореволюционной России.</a:t>
            </a:r>
            <a:endParaRPr lang="ru-RU" dirty="0">
              <a:latin typeface="Times New Roman" panose="02020603050405020304" pitchFamily="18" charset="0"/>
              <a:cs typeface="Times New Roman" panose="02020603050405020304" pitchFamily="18" charset="0"/>
            </a:endParaRPr>
          </a:p>
        </p:txBody>
      </p:sp>
      <p:pic>
        <p:nvPicPr>
          <p:cNvPr id="4" name="Picture 2" descr="Похожее изображение"/>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244259" y="109812"/>
            <a:ext cx="17145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Максим горький на дн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1" y="3501008"/>
            <a:ext cx="2290564" cy="324718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www.peremeny.ru/UserFiles/Image/narrativ/Gork/Kukriniksi_Mat_00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51194" y="4109100"/>
            <a:ext cx="1440160" cy="203099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s://data.fantlab.ru/images/editions/orig/1270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5977" y="3711797"/>
            <a:ext cx="1882562" cy="303639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s://www.onetwotrip.com/ru/blog/wp-content/uploads/2018/03/maxim-gorky-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9886" y="3798353"/>
            <a:ext cx="2059494" cy="136750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Фото: Максим Горький"/>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75656" y="4841031"/>
            <a:ext cx="2061804" cy="19888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3112" y="173911"/>
            <a:ext cx="4681855" cy="52197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800" b="1" dirty="0">
                <a:latin typeface="Times New Roman" panose="02020603050405020304" pitchFamily="18" charset="0"/>
                <a:cs typeface="Times New Roman" panose="02020603050405020304" pitchFamily="18" charset="0"/>
              </a:rPr>
              <a:t>Александр Блок (1</a:t>
            </a:r>
            <a:r>
              <a:rPr lang="en-US" altLang="ru-RU" sz="2800" b="1" dirty="0">
                <a:latin typeface="Times New Roman" panose="02020603050405020304" pitchFamily="18" charset="0"/>
                <a:cs typeface="Times New Roman" panose="02020603050405020304" pitchFamily="18" charset="0"/>
              </a:rPr>
              <a:t>8</a:t>
            </a:r>
            <a:r>
              <a:rPr lang="ru-RU" sz="2800" b="1" dirty="0">
                <a:latin typeface="Times New Roman" panose="02020603050405020304" pitchFamily="18" charset="0"/>
                <a:cs typeface="Times New Roman" panose="02020603050405020304" pitchFamily="18" charset="0"/>
              </a:rPr>
              <a:t>80-1921)</a:t>
            </a:r>
            <a:endParaRPr lang="ru-RU" sz="28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243748" y="697131"/>
            <a:ext cx="6660232" cy="6001643"/>
          </a:xfrm>
          <a:prstGeom prst="rect">
            <a:avLst/>
          </a:prstGeom>
        </p:spPr>
        <p:txBody>
          <a:bodyPr wrap="square">
            <a:spAutoFit/>
          </a:bodyPr>
          <a:lstStyle/>
          <a:p>
            <a:pPr indent="182880" algn="just"/>
            <a:r>
              <a:rPr lang="ru-RU" sz="2400" dirty="0">
                <a:latin typeface="Times New Roman" panose="02020603050405020304" pitchFamily="18" charset="0"/>
                <a:cs typeface="Times New Roman" panose="02020603050405020304" pitchFamily="18" charset="0"/>
              </a:rPr>
              <a:t>Блок - талантливый наследник Пушкина и Лермонтова. Свои символистские стихи посвящал Петербургу, любви и женщине.</a:t>
            </a:r>
            <a:endParaRPr lang="ru-RU" sz="2400" dirty="0">
              <a:latin typeface="Times New Roman" panose="02020603050405020304" pitchFamily="18" charset="0"/>
              <a:cs typeface="Times New Roman" panose="02020603050405020304" pitchFamily="18" charset="0"/>
            </a:endParaRPr>
          </a:p>
          <a:p>
            <a:pPr indent="182880" algn="just"/>
            <a:endParaRPr lang="ru-RU" sz="2400" b="1" i="1" dirty="0">
              <a:latin typeface="Times New Roman" panose="02020603050405020304" pitchFamily="18" charset="0"/>
              <a:cs typeface="Times New Roman" panose="02020603050405020304" pitchFamily="18" charset="0"/>
            </a:endParaRPr>
          </a:p>
          <a:p>
            <a:pPr indent="182880" algn="just"/>
            <a:r>
              <a:rPr lang="ru-RU" sz="2400" b="1" i="1" dirty="0">
                <a:latin typeface="Times New Roman" panose="02020603050405020304" pitchFamily="18" charset="0"/>
                <a:cs typeface="Times New Roman" panose="02020603050405020304" pitchFamily="18" charset="0"/>
              </a:rPr>
              <a:t>«Стихи о прекрасной даме»</a:t>
            </a:r>
            <a:r>
              <a:rPr lang="ru-RU" sz="2400" dirty="0">
                <a:latin typeface="Times New Roman" panose="02020603050405020304" pitchFamily="18" charset="0"/>
                <a:cs typeface="Times New Roman" panose="02020603050405020304" pitchFamily="18" charset="0"/>
              </a:rPr>
              <a:t> - сборник стихов, где создан образ женщины как таинственного, неземного существа.</a:t>
            </a:r>
            <a:endParaRPr lang="ru-RU" sz="2400" dirty="0">
              <a:latin typeface="Times New Roman" panose="02020603050405020304" pitchFamily="18" charset="0"/>
              <a:cs typeface="Times New Roman" panose="02020603050405020304" pitchFamily="18" charset="0"/>
            </a:endParaRPr>
          </a:p>
          <a:p>
            <a:pPr indent="182880" algn="just"/>
            <a:endParaRPr lang="ru-RU" sz="2400" dirty="0">
              <a:latin typeface="Times New Roman" panose="02020603050405020304" pitchFamily="18" charset="0"/>
              <a:cs typeface="Times New Roman" panose="02020603050405020304" pitchFamily="18" charset="0"/>
            </a:endParaRPr>
          </a:p>
          <a:p>
            <a:pPr indent="182880" algn="just"/>
            <a:r>
              <a:rPr lang="ru-RU" sz="2400" dirty="0">
                <a:latin typeface="Times New Roman" panose="02020603050405020304" pitchFamily="18" charset="0"/>
                <a:cs typeface="Times New Roman" panose="02020603050405020304" pitchFamily="18" charset="0"/>
              </a:rPr>
              <a:t>В отличие от других символистов, Блок отнесся к революции положительно. </a:t>
            </a:r>
            <a:endParaRPr lang="ru-RU" sz="2400" dirty="0">
              <a:latin typeface="Times New Roman" panose="02020603050405020304" pitchFamily="18" charset="0"/>
              <a:cs typeface="Times New Roman" panose="02020603050405020304" pitchFamily="18" charset="0"/>
            </a:endParaRPr>
          </a:p>
          <a:p>
            <a:pPr indent="182880" algn="just"/>
            <a:endParaRPr lang="ru-RU" sz="2400" dirty="0">
              <a:latin typeface="Times New Roman" panose="02020603050405020304" pitchFamily="18" charset="0"/>
              <a:cs typeface="Times New Roman" panose="02020603050405020304" pitchFamily="18" charset="0"/>
            </a:endParaRPr>
          </a:p>
          <a:p>
            <a:pPr indent="182880" algn="just"/>
            <a:r>
              <a:rPr lang="ru-RU" sz="2400" dirty="0">
                <a:latin typeface="Times New Roman" panose="02020603050405020304" pitchFamily="18" charset="0"/>
                <a:cs typeface="Times New Roman" panose="02020603050405020304" pitchFamily="18" charset="0"/>
              </a:rPr>
              <a:t>В поэме «</a:t>
            </a:r>
            <a:r>
              <a:rPr lang="ru-RU" sz="2400" b="1" i="1" dirty="0">
                <a:latin typeface="Times New Roman" panose="02020603050405020304" pitchFamily="18" charset="0"/>
                <a:cs typeface="Times New Roman" panose="02020603050405020304" pitchFamily="18" charset="0"/>
              </a:rPr>
              <a:t>Двенадцать»</a:t>
            </a:r>
            <a:r>
              <a:rPr lang="ru-RU" sz="2400" b="1"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представляет революцию как религиозное дело: 12 красноармейцев, как двенадцать апостолов, шагают по улицам революционного Петрограда, и в конце пути их ждет Христос.</a:t>
            </a:r>
            <a:endParaRPr lang="ru-RU" sz="2400" dirty="0">
              <a:latin typeface="Times New Roman" panose="02020603050405020304" pitchFamily="18" charset="0"/>
              <a:cs typeface="Times New Roman" panose="02020603050405020304" pitchFamily="18" charset="0"/>
            </a:endParaRPr>
          </a:p>
        </p:txBody>
      </p:sp>
      <p:pic>
        <p:nvPicPr>
          <p:cNvPr id="4098" name="Picture 2" descr="Виниченко Владимир: Цикл Блока - анализ. Блок, На поле Куликовом"/>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14988" y="832148"/>
            <a:ext cx="1825555" cy="25922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988" y="3933056"/>
            <a:ext cx="1891803" cy="2428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99792" y="239942"/>
            <a:ext cx="3394710" cy="39878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b="1" dirty="0">
                <a:latin typeface="Times New Roman" panose="02020603050405020304" pitchFamily="18" charset="0"/>
                <a:cs typeface="Times New Roman" panose="02020603050405020304" pitchFamily="18" charset="0"/>
              </a:rPr>
              <a:t>Александр Блок (1</a:t>
            </a:r>
            <a:r>
              <a:rPr lang="en-US" altLang="ru-RU" sz="2000" b="1" dirty="0">
                <a:latin typeface="Times New Roman" panose="02020603050405020304" pitchFamily="18" charset="0"/>
                <a:cs typeface="Times New Roman" panose="02020603050405020304" pitchFamily="18" charset="0"/>
              </a:rPr>
              <a:t>8</a:t>
            </a:r>
            <a:r>
              <a:rPr lang="ru-RU" sz="2000" b="1" dirty="0">
                <a:latin typeface="Times New Roman" panose="02020603050405020304" pitchFamily="18" charset="0"/>
                <a:cs typeface="Times New Roman" panose="02020603050405020304" pitchFamily="18" charset="0"/>
              </a:rPr>
              <a:t>80-1921)</a:t>
            </a:r>
            <a:endParaRPr lang="ru-RU" sz="2000" b="1" dirty="0">
              <a:latin typeface="Times New Roman" panose="02020603050405020304" pitchFamily="18" charset="0"/>
              <a:cs typeface="Times New Roman" panose="02020603050405020304" pitchFamily="18" charset="0"/>
            </a:endParaRPr>
          </a:p>
        </p:txBody>
      </p:sp>
      <p:pic>
        <p:nvPicPr>
          <p:cNvPr id="4102" name="Picture 6" descr="Стихи, прекрасной, даме, Блок, Александр"/>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85830" y="908861"/>
            <a:ext cx="7572340" cy="56884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325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1000"/>
                                        <p:tgtEl>
                                          <p:spTgt spid="4102"/>
                                        </p:tgtEl>
                                      </p:cBhvr>
                                    </p:animEffect>
                                    <p:anim calcmode="lin" valueType="num">
                                      <p:cBhvr>
                                        <p:cTn id="8" dur="1000" fill="hold"/>
                                        <p:tgtEl>
                                          <p:spTgt spid="4102"/>
                                        </p:tgtEl>
                                        <p:attrNameLst>
                                          <p:attrName>ppt_x</p:attrName>
                                        </p:attrNameLst>
                                      </p:cBhvr>
                                      <p:tavLst>
                                        <p:tav tm="0">
                                          <p:val>
                                            <p:strVal val="#ppt_x"/>
                                          </p:val>
                                        </p:tav>
                                        <p:tav tm="100000">
                                          <p:val>
                                            <p:strVal val="#ppt_x"/>
                                          </p:val>
                                        </p:tav>
                                      </p:tavLst>
                                    </p:anim>
                                    <p:anim calcmode="lin" valueType="num">
                                      <p:cBhvr>
                                        <p:cTn id="9"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1268760"/>
            <a:ext cx="7920880" cy="4524315"/>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Акмеизм представляет собой первую реакцию на символизм. В противовес символистской неясности ставит </a:t>
            </a:r>
            <a:r>
              <a:rPr lang="ru-RU" sz="2400" b="1" dirty="0">
                <a:latin typeface="Times New Roman" panose="02020603050405020304" pitchFamily="18" charset="0"/>
                <a:cs typeface="Times New Roman" panose="02020603050405020304" pitchFamily="18" charset="0"/>
              </a:rPr>
              <a:t>конкретность образов, вещность и простоту языка, высокую стихотворную технику</a:t>
            </a:r>
            <a:r>
              <a:rPr lang="ru-RU" sz="2400" dirty="0">
                <a:latin typeface="Times New Roman" panose="02020603050405020304" pitchFamily="18" charset="0"/>
                <a:cs typeface="Times New Roman" panose="02020603050405020304" pitchFamily="18" charset="0"/>
              </a:rPr>
              <a:t> („Роза опять красива, потому что это роза, а не символ любви.“). </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Акмеисты (</a:t>
            </a:r>
            <a:r>
              <a:rPr lang="ru-RU" sz="2400" b="1" dirty="0">
                <a:latin typeface="Times New Roman" panose="02020603050405020304" pitchFamily="18" charset="0"/>
                <a:cs typeface="Times New Roman" panose="02020603050405020304" pitchFamily="18" charset="0"/>
              </a:rPr>
              <a:t>О. Мандельштам</a:t>
            </a:r>
            <a:r>
              <a:rPr lang="ru-RU" sz="2400"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Н. Гумилев</a:t>
            </a:r>
            <a:r>
              <a:rPr lang="ru-RU" sz="2400"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А. Ахматова</a:t>
            </a:r>
            <a:r>
              <a:rPr lang="ru-RU" sz="2400" dirty="0">
                <a:latin typeface="Times New Roman" panose="02020603050405020304" pitchFamily="18" charset="0"/>
                <a:cs typeface="Times New Roman" panose="02020603050405020304" pitchFamily="18" charset="0"/>
              </a:rPr>
              <a:t>) поэзию понимали как ремесло.</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Поэзия акмеистов «преодолела символизм» и вернулась к точному и ясному слову, достигла сдержанности и лаконичности стиля, строгости и стройности поэтической структуры.</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419872" y="332655"/>
            <a:ext cx="2160240" cy="523220"/>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ru-RU" sz="2800" dirty="0">
                <a:latin typeface="Times New Roman" panose="02020603050405020304" pitchFamily="18" charset="0"/>
                <a:cs typeface="Times New Roman" panose="02020603050405020304" pitchFamily="18" charset="0"/>
              </a:rPr>
              <a:t>Акмеизм</a:t>
            </a:r>
            <a:endParaRPr lang="ru-RU"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8357" y="253818"/>
            <a:ext cx="3309945"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b="1" dirty="0">
                <a:latin typeface="Times New Roman" panose="02020603050405020304" pitchFamily="18" charset="0"/>
                <a:cs typeface="Times New Roman" panose="02020603050405020304" pitchFamily="18" charset="0"/>
              </a:rPr>
              <a:t>Анна Ахматова (1889-1966</a:t>
            </a:r>
            <a:r>
              <a:rPr lang="ru-RU" b="1" dirty="0"/>
              <a:t>)</a:t>
            </a:r>
            <a:endParaRPr lang="ru-RU" b="1" dirty="0"/>
          </a:p>
        </p:txBody>
      </p:sp>
      <p:sp>
        <p:nvSpPr>
          <p:cNvPr id="5" name="Прямоугольник 4"/>
          <p:cNvSpPr/>
          <p:nvPr/>
        </p:nvSpPr>
        <p:spPr>
          <a:xfrm>
            <a:off x="208357" y="2510754"/>
            <a:ext cx="8743185" cy="3785652"/>
          </a:xfrm>
          <a:prstGeom prst="rect">
            <a:avLst/>
          </a:prstGeom>
        </p:spPr>
        <p:txBody>
          <a:bodyPr wrap="square">
            <a:spAutoFit/>
          </a:bodyPr>
          <a:lstStyle/>
          <a:p>
            <a:pPr indent="182880" algn="just"/>
            <a:r>
              <a:rPr lang="ru-RU" sz="2400" dirty="0">
                <a:latin typeface="Times New Roman" panose="02020603050405020304" pitchFamily="18" charset="0"/>
                <a:cs typeface="Times New Roman" panose="02020603050405020304" pitchFamily="18" charset="0"/>
              </a:rPr>
              <a:t>	Ахматова - поэтесса мирового имени, мастер интимной драмы и психологической миниатюры. В ее раннем творчестве преобладают любовные стихи.</a:t>
            </a:r>
            <a:endParaRPr lang="ru-RU" sz="2400" dirty="0">
              <a:latin typeface="Times New Roman" panose="02020603050405020304" pitchFamily="18" charset="0"/>
              <a:cs typeface="Times New Roman" panose="02020603050405020304" pitchFamily="18" charset="0"/>
            </a:endParaRPr>
          </a:p>
          <a:p>
            <a:pPr indent="182880" algn="just"/>
            <a:r>
              <a:rPr lang="ru-RU" sz="2400" dirty="0">
                <a:latin typeface="Times New Roman" panose="02020603050405020304" pitchFamily="18" charset="0"/>
                <a:cs typeface="Times New Roman" panose="02020603050405020304" pitchFamily="18" charset="0"/>
              </a:rPr>
              <a:t>	«</a:t>
            </a:r>
            <a:r>
              <a:rPr lang="ru-RU" sz="2400" b="1" i="1" dirty="0">
                <a:latin typeface="Times New Roman" panose="02020603050405020304" pitchFamily="18" charset="0"/>
                <a:cs typeface="Times New Roman" panose="02020603050405020304" pitchFamily="18" charset="0"/>
              </a:rPr>
              <a:t>Реквием»</a:t>
            </a:r>
            <a:r>
              <a:rPr lang="ru-RU" sz="2400" b="1"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поэма, в которой поэтесса пишет о испытанных тревогах, выражает свою силу и горе: нескольких друзей Ахматовой расстреляли (О. Мандельштама), ее сына на много лет посадили в тюрьму.</a:t>
            </a:r>
            <a:endParaRPr lang="ru-RU" sz="2400" dirty="0">
              <a:latin typeface="Times New Roman" panose="02020603050405020304" pitchFamily="18" charset="0"/>
              <a:cs typeface="Times New Roman" panose="02020603050405020304" pitchFamily="18" charset="0"/>
            </a:endParaRPr>
          </a:p>
          <a:p>
            <a:pPr indent="182880" algn="just"/>
            <a:r>
              <a:rPr lang="ru-RU" sz="2400" dirty="0">
                <a:latin typeface="Times New Roman" panose="02020603050405020304" pitchFamily="18" charset="0"/>
                <a:cs typeface="Times New Roman" panose="02020603050405020304" pitchFamily="18" charset="0"/>
              </a:rPr>
              <a:t>	Ахматова пережила своих литературных ровесников, и свое позднее творчество посвящала воспоминаниям (</a:t>
            </a:r>
            <a:r>
              <a:rPr lang="ru-RU" sz="2400" b="1" dirty="0">
                <a:latin typeface="Times New Roman" panose="02020603050405020304" pitchFamily="18" charset="0"/>
                <a:cs typeface="Times New Roman" panose="02020603050405020304" pitchFamily="18" charset="0"/>
              </a:rPr>
              <a:t> «</a:t>
            </a:r>
            <a:r>
              <a:rPr lang="ru-RU" sz="2400" b="1" i="1" dirty="0">
                <a:latin typeface="Times New Roman" panose="02020603050405020304" pitchFamily="18" charset="0"/>
                <a:cs typeface="Times New Roman" panose="02020603050405020304" pitchFamily="18" charset="0"/>
              </a:rPr>
              <a:t>Поэма без героя»</a:t>
            </a:r>
            <a:r>
              <a:rPr lang="ru-RU"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6146" name="Picture 2" descr="Ахматова мужество анализ"/>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700911" y="281904"/>
            <a:ext cx="1552575" cy="22288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07100"/>
            <a:ext cx="3126578" cy="20882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2636912"/>
            <a:ext cx="8064896" cy="3785652"/>
          </a:xfrm>
          <a:prstGeom prst="rect">
            <a:avLst/>
          </a:prstGeom>
        </p:spPr>
        <p:txBody>
          <a:bodyPr wrap="square">
            <a:spAutoFit/>
          </a:bodyPr>
          <a:lstStyle/>
          <a:p>
            <a:pPr algn="just"/>
            <a:r>
              <a:rPr lang="ru-RU" sz="2400" b="1" dirty="0">
                <a:latin typeface="Times New Roman" panose="02020603050405020304" pitchFamily="18" charset="0"/>
                <a:cs typeface="Times New Roman" panose="02020603050405020304" pitchFamily="18" charset="0"/>
              </a:rPr>
              <a:t>	Футуризм</a:t>
            </a:r>
            <a:r>
              <a:rPr lang="ru-RU" sz="2400" dirty="0">
                <a:latin typeface="Times New Roman" panose="02020603050405020304" pitchFamily="18" charset="0"/>
                <a:cs typeface="Times New Roman" panose="02020603050405020304" pitchFamily="18" charset="0"/>
              </a:rPr>
              <a:t> – одно из направлений авангарда. Основой футуризма является эксперимент - со словом (под лозунгом „Освободите слова!“ нарушали грамматические правила, создавали неологизмы), с графическим обликом стихотворения. </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Футуристы отвергали все традиции (Пушкина), устраивали много шумных скандалов (экстравагантно одевались, свои стихи печатали на дешевых обоях и продавали их в магазинах с игрушками...).</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В России сложилось несколько футуристических групп.</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39552" y="268078"/>
            <a:ext cx="1498744" cy="461665"/>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pPr algn="just"/>
            <a:r>
              <a:rPr lang="ru-RU" sz="2400" dirty="0">
                <a:latin typeface="Times New Roman" panose="02020603050405020304" pitchFamily="18" charset="0"/>
                <a:cs typeface="Times New Roman" panose="02020603050405020304" pitchFamily="18" charset="0"/>
              </a:rPr>
              <a:t>Футуризм</a:t>
            </a:r>
            <a:endParaRPr lang="ru-RU" sz="2400" dirty="0">
              <a:latin typeface="Times New Roman" panose="02020603050405020304" pitchFamily="18" charset="0"/>
              <a:cs typeface="Times New Roman" panose="02020603050405020304" pitchFamily="18" charset="0"/>
            </a:endParaRPr>
          </a:p>
        </p:txBody>
      </p:sp>
      <p:pic>
        <p:nvPicPr>
          <p:cNvPr id="5122" name="Picture 2" descr="https://ruskerealie.zcu.cz/sites/default/files/images/sadok13.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39752" y="270034"/>
            <a:ext cx="142875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s://ruskerealie.zcu.cz/sites/default/files/images/futurism-essau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68078"/>
            <a:ext cx="2248139" cy="23222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3548" y="371604"/>
            <a:ext cx="1498744" cy="461665"/>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pPr algn="just"/>
            <a:r>
              <a:rPr lang="ru-RU" sz="2400" dirty="0">
                <a:latin typeface="Times New Roman" panose="02020603050405020304" pitchFamily="18" charset="0"/>
                <a:cs typeface="Times New Roman" panose="02020603050405020304" pitchFamily="18" charset="0"/>
              </a:rPr>
              <a:t>Футуризм</a:t>
            </a:r>
            <a:endParaRPr lang="ru-RU" sz="24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555776" y="377448"/>
            <a:ext cx="2664296" cy="707886"/>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000" b="1" dirty="0">
                <a:latin typeface="Times New Roman" panose="02020603050405020304" pitchFamily="18" charset="0"/>
                <a:cs typeface="Times New Roman" panose="02020603050405020304" pitchFamily="18" charset="0"/>
              </a:rPr>
              <a:t>Велимир Хлебников (1885-1922</a:t>
            </a:r>
            <a:r>
              <a:rPr lang="ru-RU" b="1" dirty="0"/>
              <a:t>)</a:t>
            </a:r>
            <a:endParaRPr lang="ru-RU" b="1" dirty="0"/>
          </a:p>
        </p:txBody>
      </p:sp>
      <p:sp>
        <p:nvSpPr>
          <p:cNvPr id="5" name="Прямоугольник 4"/>
          <p:cNvSpPr/>
          <p:nvPr/>
        </p:nvSpPr>
        <p:spPr>
          <a:xfrm>
            <a:off x="2483768" y="1268760"/>
            <a:ext cx="6100395" cy="3108543"/>
          </a:xfrm>
          <a:prstGeom prst="rect">
            <a:avLst/>
          </a:prstGeom>
        </p:spPr>
        <p:txBody>
          <a:bodyPr wrap="square">
            <a:spAutoFit/>
          </a:bodyPr>
          <a:lstStyle/>
          <a:p>
            <a:pPr algn="just"/>
            <a:r>
              <a:rPr lang="ru-RU" sz="2800" dirty="0">
                <a:latin typeface="Times New Roman" panose="02020603050405020304" pitchFamily="18" charset="0"/>
                <a:cs typeface="Times New Roman" panose="02020603050405020304" pitchFamily="18" charset="0"/>
              </a:rPr>
              <a:t>Велимир Хлебников - самый выразительный новатор и реформатор стиха. Оказал огромное воздействие на русский и европейский авангард. Писал короткие экспериментальные и лирические стихотворения, поэмы (</a:t>
            </a:r>
            <a:r>
              <a:rPr lang="ru-RU" sz="2800" b="1" i="1" dirty="0" err="1">
                <a:latin typeface="Times New Roman" panose="02020603050405020304" pitchFamily="18" charset="0"/>
                <a:cs typeface="Times New Roman" panose="02020603050405020304" pitchFamily="18" charset="0"/>
              </a:rPr>
              <a:t>Ладомир</a:t>
            </a:r>
            <a:r>
              <a:rPr lang="ru-RU" sz="2800" dirty="0">
                <a:latin typeface="Times New Roman" panose="02020603050405020304" pitchFamily="18" charset="0"/>
                <a:cs typeface="Times New Roman" panose="02020603050405020304" pitchFamily="18" charset="0"/>
              </a:rPr>
              <a:t>), рассказы и драмы.</a:t>
            </a:r>
            <a:endParaRPr lang="ru-RU" sz="2800" dirty="0">
              <a:latin typeface="Times New Roman" panose="02020603050405020304" pitchFamily="18" charset="0"/>
              <a:cs typeface="Times New Roman" panose="02020603050405020304" pitchFamily="18" charset="0"/>
            </a:endParaRPr>
          </a:p>
        </p:txBody>
      </p:sp>
      <p:pic>
        <p:nvPicPr>
          <p:cNvPr id="5126" name="Picture 6" descr="https://ruskerealie.zcu.cz/sites/default/files/images/Chlebnikov.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3548" y="1052736"/>
            <a:ext cx="1474440" cy="22683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260648"/>
            <a:ext cx="425283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Владимир Маяковский (1893-1930)</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203848" y="660758"/>
            <a:ext cx="5760640" cy="5509200"/>
          </a:xfrm>
          <a:prstGeom prst="rect">
            <a:avLst/>
          </a:prstGeom>
        </p:spPr>
        <p:txBody>
          <a:bodyPr wrap="square">
            <a:spAutoFit/>
          </a:bodyPr>
          <a:lstStyle/>
          <a:p>
            <a:pPr indent="182880" algn="just"/>
            <a:r>
              <a:rPr lang="ru-RU" sz="2200" dirty="0">
                <a:latin typeface="Times New Roman" panose="02020603050405020304" pitchFamily="18" charset="0"/>
                <a:cs typeface="Times New Roman" panose="02020603050405020304" pitchFamily="18" charset="0"/>
              </a:rPr>
              <a:t>Маяковский вышел из футуризма, начинал как экспериментатор - разбил традиционный стих и писал стихи в форме „лесенки“ с оригинальным ритмом и рифмой, используя гиперболу и метафору. Маяковский - тип поэта-оратора, любившего читать свои стихи широкой публике.</a:t>
            </a:r>
            <a:endParaRPr lang="ru-RU" sz="2200" dirty="0">
              <a:latin typeface="Times New Roman" panose="02020603050405020304" pitchFamily="18" charset="0"/>
              <a:cs typeface="Times New Roman" panose="02020603050405020304" pitchFamily="18" charset="0"/>
            </a:endParaRPr>
          </a:p>
          <a:p>
            <a:pPr indent="182880" algn="just"/>
            <a:r>
              <a:rPr lang="ru-RU" sz="2200" b="1" i="1" dirty="0">
                <a:latin typeface="Times New Roman" panose="02020603050405020304" pitchFamily="18" charset="0"/>
                <a:cs typeface="Times New Roman" panose="02020603050405020304" pitchFamily="18" charset="0"/>
              </a:rPr>
              <a:t>«Облако в штанах»</a:t>
            </a:r>
            <a:r>
              <a:rPr lang="ru-RU" sz="2200" b="1"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 поэма.</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В конце 20 гг. автор обратился к сатире, написал пьесы «</a:t>
            </a:r>
            <a:r>
              <a:rPr lang="ru-RU" sz="2200" b="1" i="1" dirty="0">
                <a:latin typeface="Times New Roman" panose="02020603050405020304" pitchFamily="18" charset="0"/>
                <a:cs typeface="Times New Roman" panose="02020603050405020304" pitchFamily="18" charset="0"/>
              </a:rPr>
              <a:t>Баня»</a:t>
            </a:r>
            <a:r>
              <a:rPr lang="ru-RU" sz="2200" b="1"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и «</a:t>
            </a:r>
            <a:r>
              <a:rPr lang="ru-RU" sz="2200" b="1" i="1" dirty="0">
                <a:latin typeface="Times New Roman" panose="02020603050405020304" pitchFamily="18" charset="0"/>
                <a:cs typeface="Times New Roman" panose="02020603050405020304" pitchFamily="18" charset="0"/>
              </a:rPr>
              <a:t>Клоп»</a:t>
            </a:r>
            <a:r>
              <a:rPr lang="ru-RU" sz="2200" dirty="0">
                <a:latin typeface="Times New Roman" panose="02020603050405020304" pitchFamily="18" charset="0"/>
                <a:cs typeface="Times New Roman" panose="02020603050405020304" pitchFamily="18" charset="0"/>
              </a:rPr>
              <a:t>, за которые был подвергнут строгой критике.</a:t>
            </a:r>
            <a:endParaRPr lang="ru-RU" sz="2200" dirty="0">
              <a:latin typeface="Times New Roman" panose="02020603050405020304" pitchFamily="18" charset="0"/>
              <a:cs typeface="Times New Roman" panose="02020603050405020304" pitchFamily="18" charset="0"/>
            </a:endParaRPr>
          </a:p>
          <a:p>
            <a:pPr indent="182880" algn="just"/>
            <a:r>
              <a:rPr lang="ru-RU" sz="2200" dirty="0">
                <a:latin typeface="Times New Roman" panose="02020603050405020304" pitchFamily="18" charset="0"/>
                <a:cs typeface="Times New Roman" panose="02020603050405020304" pitchFamily="18" charset="0"/>
              </a:rPr>
              <a:t>Разочарование политической ситуацией и неуравновешенная личная жизнь привели поэта к самоубийству. Смерть Маяковского стала одной из вех в периодизации русской литературы.</a:t>
            </a:r>
            <a:endParaRPr lang="ru-RU" sz="22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239976" y="798835"/>
            <a:ext cx="2903409" cy="263691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260648"/>
            <a:ext cx="324608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Сергей Есенин (1895-1925</a:t>
            </a:r>
            <a:r>
              <a:rPr lang="ru-RU" b="1" dirty="0"/>
              <a:t>)</a:t>
            </a:r>
            <a:endParaRPr lang="ru-RU" b="1" dirty="0"/>
          </a:p>
        </p:txBody>
      </p:sp>
      <p:sp>
        <p:nvSpPr>
          <p:cNvPr id="3" name="Прямоугольник 2"/>
          <p:cNvSpPr/>
          <p:nvPr/>
        </p:nvSpPr>
        <p:spPr>
          <a:xfrm>
            <a:off x="197778" y="693445"/>
            <a:ext cx="5742374" cy="5909310"/>
          </a:xfrm>
          <a:prstGeom prst="rect">
            <a:avLst/>
          </a:prstGeom>
        </p:spPr>
        <p:txBody>
          <a:bodyPr wrap="square">
            <a:spAutoFit/>
          </a:bodyPr>
          <a:lstStyle/>
          <a:p>
            <a:pPr indent="92075" algn="just"/>
            <a:r>
              <a:rPr lang="ru-RU" dirty="0">
                <a:latin typeface="Times New Roman" panose="02020603050405020304" pitchFamily="18" charset="0"/>
                <a:cs typeface="Times New Roman" panose="02020603050405020304" pitchFamily="18" charset="0"/>
              </a:rPr>
              <a:t>Есенин сам себя обозначил „последним поэтом русской деревни“.</a:t>
            </a:r>
            <a:endParaRPr lang="ru-RU" dirty="0">
              <a:latin typeface="Times New Roman" panose="02020603050405020304" pitchFamily="18" charset="0"/>
              <a:cs typeface="Times New Roman" panose="02020603050405020304" pitchFamily="18" charset="0"/>
            </a:endParaRPr>
          </a:p>
          <a:p>
            <a:pPr indent="92075" algn="just"/>
            <a:r>
              <a:rPr lang="ru-RU" dirty="0">
                <a:latin typeface="Times New Roman" panose="02020603050405020304" pitchFamily="18" charset="0"/>
                <a:cs typeface="Times New Roman" panose="02020603050405020304" pitchFamily="18" charset="0"/>
              </a:rPr>
              <a:t>Он родился в деревне, жизнь в которой и описание природы стали главной темой его юных стихов, простых, чистых, лирических. Переехав в Петроград, </a:t>
            </a:r>
            <a:r>
              <a:rPr lang="ru-RU" dirty="0" err="1">
                <a:latin typeface="Times New Roman" panose="02020603050405020304" pitchFamily="18" charset="0"/>
                <a:cs typeface="Times New Roman" panose="02020603050405020304" pitchFamily="18" charset="0"/>
              </a:rPr>
              <a:t>Eсенин</a:t>
            </a:r>
            <a:r>
              <a:rPr lang="ru-RU" dirty="0">
                <a:latin typeface="Times New Roman" panose="02020603050405020304" pitchFamily="18" charset="0"/>
                <a:cs typeface="Times New Roman" panose="02020603050405020304" pitchFamily="18" charset="0"/>
              </a:rPr>
              <a:t> быстро приобретает известность в литературных кругах и популярность среди читателей. Стихотворения Есенина становятся все сложнее, отражают болезненное состояние души поэта, который страдает от тоски, одиночества, потерянной молодости и возможности вернуться в родной дом, разочарование послереволюционной ситуацией. Есенин совершил самоубийство.</a:t>
            </a:r>
            <a:endParaRPr lang="ru-RU" dirty="0">
              <a:latin typeface="Times New Roman" panose="02020603050405020304" pitchFamily="18" charset="0"/>
              <a:cs typeface="Times New Roman" panose="02020603050405020304" pitchFamily="18" charset="0"/>
            </a:endParaRPr>
          </a:p>
          <a:p>
            <a:pPr indent="92075" algn="just"/>
            <a:r>
              <a:rPr lang="ru-RU" dirty="0">
                <a:latin typeface="Times New Roman" panose="02020603050405020304" pitchFamily="18" charset="0"/>
                <a:cs typeface="Times New Roman" panose="02020603050405020304" pitchFamily="18" charset="0"/>
              </a:rPr>
              <a:t>Есенин пишет об уходящей деревенской России – стихотворение </a:t>
            </a:r>
            <a:r>
              <a:rPr lang="ru-RU" b="1" i="1" dirty="0">
                <a:latin typeface="Times New Roman" panose="02020603050405020304" pitchFamily="18" charset="0"/>
                <a:cs typeface="Times New Roman" panose="02020603050405020304" pitchFamily="18" charset="0"/>
              </a:rPr>
              <a:t>Русь уходящая</a:t>
            </a:r>
            <a:r>
              <a:rPr lang="ru-RU" dirty="0">
                <a:latin typeface="Times New Roman" panose="02020603050405020304" pitchFamily="18" charset="0"/>
                <a:cs typeface="Times New Roman" panose="02020603050405020304" pitchFamily="18" charset="0"/>
              </a:rPr>
              <a:t>, о своих авантюрах - сборник стихотворений </a:t>
            </a:r>
            <a:r>
              <a:rPr lang="ru-RU" b="1" i="1" dirty="0">
                <a:latin typeface="Times New Roman" panose="02020603050405020304" pitchFamily="18" charset="0"/>
                <a:cs typeface="Times New Roman" panose="02020603050405020304" pitchFamily="18" charset="0"/>
              </a:rPr>
              <a:t>Москва кабацкая</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путешествиях – сборник стихотворений </a:t>
            </a:r>
            <a:r>
              <a:rPr lang="ru-RU" b="1" i="1" dirty="0">
                <a:latin typeface="Times New Roman" panose="02020603050405020304" pitchFamily="18" charset="0"/>
                <a:cs typeface="Times New Roman" panose="02020603050405020304" pitchFamily="18" charset="0"/>
              </a:rPr>
              <a:t>Персидские мотивы</a:t>
            </a:r>
            <a:r>
              <a:rPr lang="ru-RU"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indent="92075" algn="just"/>
            <a:r>
              <a:rPr lang="ru-RU" dirty="0">
                <a:latin typeface="Times New Roman" panose="02020603050405020304" pitchFamily="18" charset="0"/>
                <a:cs typeface="Times New Roman" panose="02020603050405020304" pitchFamily="18" charset="0"/>
              </a:rPr>
              <a:t>Знаменита его поэма «</a:t>
            </a:r>
            <a:r>
              <a:rPr lang="ru-RU" b="1" i="1" dirty="0">
                <a:latin typeface="Times New Roman" panose="02020603050405020304" pitchFamily="18" charset="0"/>
                <a:cs typeface="Times New Roman" panose="02020603050405020304" pitchFamily="18" charset="0"/>
              </a:rPr>
              <a:t>Анна Снегина»</a:t>
            </a:r>
            <a:r>
              <a:rPr lang="ru-RU" dirty="0">
                <a:latin typeface="Times New Roman" panose="02020603050405020304" pitchFamily="18" charset="0"/>
                <a:cs typeface="Times New Roman" panose="02020603050405020304" pitchFamily="18" charset="0"/>
              </a:rPr>
              <a:t>, рассказывающая о самом авторе, который возвращается домой и встречается со своей первой любовью.</a:t>
            </a:r>
            <a:endParaRPr lang="ru-RU" dirty="0">
              <a:latin typeface="Times New Roman" panose="02020603050405020304" pitchFamily="18" charset="0"/>
              <a:cs typeface="Times New Roman" panose="02020603050405020304" pitchFamily="18" charset="0"/>
            </a:endParaRPr>
          </a:p>
        </p:txBody>
      </p:sp>
      <p:pic>
        <p:nvPicPr>
          <p:cNvPr id="8194" name="Picture 2" descr="Sergey Yesenin.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804248" y="260648"/>
            <a:ext cx="2000250" cy="286702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klimbim2014.files.wordpress.com/2018/04/sergey-yesenin-and-isadora-dunca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6752" y="3284984"/>
            <a:ext cx="2994591" cy="22322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Похожее изображение"/>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3527" y="260648"/>
            <a:ext cx="8448939" cy="63367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188640"/>
            <a:ext cx="3618235"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Марина Цветаева (1892-1941)</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725739" y="188640"/>
            <a:ext cx="5166741" cy="4093428"/>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Судьба поэтессы сложилась очень трагично. Цветаева эмигрировала из Советской России, в 20-е годы жила в Праге. Вернувшись на Родину во время Великой Отечественной войны, поэтесса покончила с собой, почувствовав себя никому не нужной.</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Поэзия Цветаевой очень сложна, она пишет о несчастной любви, одиночестве человека.</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a:latin typeface="Times New Roman" panose="02020603050405020304" pitchFamily="18" charset="0"/>
                <a:cs typeface="Times New Roman" panose="02020603050405020304" pitchFamily="18" charset="0"/>
              </a:rPr>
              <a:t>Поэма горы</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(„Гора - свидетель горя“), </a:t>
            </a:r>
            <a:r>
              <a:rPr lang="ru-RU" sz="2000" b="1" i="1" dirty="0">
                <a:latin typeface="Times New Roman" panose="02020603050405020304" pitchFamily="18" charset="0"/>
                <a:cs typeface="Times New Roman" panose="02020603050405020304" pitchFamily="18" charset="0"/>
              </a:rPr>
              <a:t>Поэма конца</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поэмы возникшие в Праге.</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a:latin typeface="Times New Roman" panose="02020603050405020304" pitchFamily="18" charset="0"/>
                <a:cs typeface="Times New Roman" panose="02020603050405020304" pitchFamily="18" charset="0"/>
              </a:rPr>
              <a:t>Стихи к Чехии</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сборник, которым поэтесса реагировала на немецкую оккупацию в Чехословакии.</a:t>
            </a:r>
            <a:endParaRPr lang="ru-RU" sz="2000" dirty="0">
              <a:latin typeface="Times New Roman" panose="02020603050405020304" pitchFamily="18" charset="0"/>
              <a:cs typeface="Times New Roman" panose="02020603050405020304" pitchFamily="18" charset="0"/>
            </a:endParaRPr>
          </a:p>
        </p:txBody>
      </p:sp>
      <p:pic>
        <p:nvPicPr>
          <p:cNvPr id="10242" name="Picture 2" descr="https://www.stihi.ru/pics/2007/12/17/1847.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580112" y="4365104"/>
            <a:ext cx="3212956" cy="240971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Марина Цветае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9" y="764704"/>
            <a:ext cx="2863140" cy="2601413"/>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Картинки по запросу марина цветаева сборник стихов"/>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10248" name="Picture 8" descr="Картинки по запросу марина цветаева сборник стих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3550661"/>
            <a:ext cx="2857500" cy="201930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7667" y="4365104"/>
            <a:ext cx="1296144" cy="18372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157" y="260648"/>
            <a:ext cx="3542958"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Борис Пастернак (1890-1960)</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14016" y="647046"/>
            <a:ext cx="7266295" cy="5940088"/>
          </a:xfrm>
          <a:prstGeom prst="rect">
            <a:avLst/>
          </a:prstGeom>
        </p:spPr>
        <p:txBody>
          <a:bodyPr wrap="square">
            <a:spAutoFit/>
          </a:bodyPr>
          <a:lstStyle/>
          <a:p>
            <a:pPr indent="92075" algn="just"/>
            <a:r>
              <a:rPr lang="ru-RU" sz="1900" dirty="0">
                <a:latin typeface="Times New Roman" panose="02020603050405020304" pitchFamily="18" charset="0"/>
                <a:cs typeface="Times New Roman" panose="02020603050405020304" pitchFamily="18" charset="0"/>
              </a:rPr>
              <a:t>Пастернак был одним из немногих русских писателей, который начинал писать в 10-е годы и продолжал заниматься литературным творчеством после 1945 г.</a:t>
            </a:r>
            <a:endParaRPr lang="ru-RU" sz="1900" dirty="0">
              <a:latin typeface="Times New Roman" panose="02020603050405020304" pitchFamily="18" charset="0"/>
              <a:cs typeface="Times New Roman" panose="02020603050405020304" pitchFamily="18" charset="0"/>
            </a:endParaRPr>
          </a:p>
          <a:p>
            <a:pPr indent="92075" algn="just"/>
            <a:r>
              <a:rPr lang="ru-RU" sz="1900" b="1" i="1" dirty="0">
                <a:latin typeface="Times New Roman" panose="02020603050405020304" pitchFamily="18" charset="0"/>
                <a:cs typeface="Times New Roman" panose="02020603050405020304" pitchFamily="18" charset="0"/>
              </a:rPr>
              <a:t>Сестра моя – жизнь</a:t>
            </a:r>
            <a:r>
              <a:rPr lang="ru-RU" sz="1900" b="1" dirty="0">
                <a:latin typeface="Times New Roman" panose="02020603050405020304" pitchFamily="18" charset="0"/>
                <a:cs typeface="Times New Roman" panose="02020603050405020304" pitchFamily="18" charset="0"/>
              </a:rPr>
              <a:t> </a:t>
            </a:r>
            <a:r>
              <a:rPr lang="ru-RU" sz="1900" dirty="0">
                <a:latin typeface="Times New Roman" panose="02020603050405020304" pitchFamily="18" charset="0"/>
                <a:cs typeface="Times New Roman" panose="02020603050405020304" pitchFamily="18" charset="0"/>
              </a:rPr>
              <a:t>- ранний сборник стихотворений поэта. Содержит сложные, на первый взгляд мало понятные стихи. Автор вносит в свой текст разные цитаты и образы из мировой культуры.</a:t>
            </a:r>
            <a:br>
              <a:rPr lang="ru-RU" sz="1900" dirty="0">
                <a:latin typeface="Times New Roman" panose="02020603050405020304" pitchFamily="18" charset="0"/>
                <a:cs typeface="Times New Roman" panose="02020603050405020304" pitchFamily="18" charset="0"/>
              </a:rPr>
            </a:br>
            <a:r>
              <a:rPr lang="ru-RU" sz="1900" b="1" i="1" dirty="0">
                <a:latin typeface="Times New Roman" panose="02020603050405020304" pitchFamily="18" charset="0"/>
                <a:cs typeface="Times New Roman" panose="02020603050405020304" pitchFamily="18" charset="0"/>
              </a:rPr>
              <a:t>Доктор Живаго</a:t>
            </a:r>
            <a:r>
              <a:rPr lang="ru-RU" sz="1900" b="1" dirty="0">
                <a:latin typeface="Times New Roman" panose="02020603050405020304" pitchFamily="18" charset="0"/>
                <a:cs typeface="Times New Roman" panose="02020603050405020304" pitchFamily="18" charset="0"/>
              </a:rPr>
              <a:t> </a:t>
            </a:r>
            <a:r>
              <a:rPr lang="ru-RU" sz="1900" dirty="0">
                <a:latin typeface="Times New Roman" panose="02020603050405020304" pitchFamily="18" charset="0"/>
                <a:cs typeface="Times New Roman" panose="02020603050405020304" pitchFamily="18" charset="0"/>
              </a:rPr>
              <a:t>– всемирно известный роман, написанный уже в 50 гг. Это описание жизни в России до революции и после нее, переданная через судьбу главного героя Юрия Живаго. Мальчиком лишился герой матери и вырос у дяди. Он женится на Тоне, но во время первой мировой войны работает врачом на фронте и встречает Ларису, свою роковую любовь. Во время гражданской войны он взят в плен, преодолевает ряд препятствий, напрасно ищет спокойное место на земле для себя и своей семьи. Обобщенный смысл романа – повествование о сложном пути человека на земле, его судьбе, которая приносит встречи, разлуки и трагедии.</a:t>
            </a:r>
            <a:endParaRPr lang="ru-RU" sz="1900" dirty="0">
              <a:latin typeface="Times New Roman" panose="02020603050405020304" pitchFamily="18" charset="0"/>
              <a:cs typeface="Times New Roman" panose="02020603050405020304" pitchFamily="18" charset="0"/>
            </a:endParaRPr>
          </a:p>
          <a:p>
            <a:pPr indent="92075" algn="just"/>
            <a:r>
              <a:rPr lang="ru-RU" sz="1900" dirty="0">
                <a:latin typeface="Times New Roman" panose="02020603050405020304" pitchFamily="18" charset="0"/>
                <a:cs typeface="Times New Roman" panose="02020603050405020304" pitchFamily="18" charset="0"/>
              </a:rPr>
              <a:t>В 1958 г. советские власти заставили Пастернака отказаться от Нобелевской премии.</a:t>
            </a:r>
            <a:endParaRPr lang="ru-RU" sz="1900" dirty="0">
              <a:latin typeface="Times New Roman" panose="02020603050405020304" pitchFamily="18" charset="0"/>
              <a:cs typeface="Times New Roman" panose="02020603050405020304" pitchFamily="18" charset="0"/>
            </a:endParaRPr>
          </a:p>
          <a:p>
            <a:pPr indent="92075" algn="just"/>
            <a:r>
              <a:rPr lang="ru-RU" sz="1900" dirty="0">
                <a:latin typeface="Times New Roman" panose="02020603050405020304" pitchFamily="18" charset="0"/>
                <a:cs typeface="Times New Roman" panose="02020603050405020304" pitchFamily="18" charset="0"/>
              </a:rPr>
              <a:t>Сохранилась переписка писателя с немецким поэтом Рильке и Мариной Цветаевой.</a:t>
            </a:r>
            <a:endParaRPr lang="ru-RU" sz="1900" dirty="0">
              <a:latin typeface="Times New Roman" panose="02020603050405020304" pitchFamily="18" charset="0"/>
              <a:cs typeface="Times New Roman" panose="02020603050405020304" pitchFamily="18" charset="0"/>
            </a:endParaRPr>
          </a:p>
        </p:txBody>
      </p:sp>
      <p:pic>
        <p:nvPicPr>
          <p:cNvPr id="11266" name="Picture 2" descr="http://www.epwr.ru/quotauthor/507/1.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7380312" y="103723"/>
            <a:ext cx="1685182" cy="246118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2840370"/>
            <a:ext cx="1567364" cy="22476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43808" y="116632"/>
            <a:ext cx="6192688" cy="1323439"/>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В прозе продолжает развиваться</a:t>
            </a:r>
            <a:endParaRPr lang="ru-RU" sz="20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сатира (М. Зощенко), </a:t>
            </a:r>
            <a:endParaRPr lang="ru-RU" sz="20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жанр антиутопии (Е. Замятин, </a:t>
            </a:r>
            <a:r>
              <a:rPr lang="ru-RU" sz="2000" dirty="0" err="1">
                <a:latin typeface="Times New Roman" panose="02020603050405020304" pitchFamily="18" charset="0"/>
                <a:cs typeface="Times New Roman" panose="02020603050405020304" pitchFamily="18" charset="0"/>
              </a:rPr>
              <a:t>А.Платонов</a:t>
            </a:r>
            <a:r>
              <a:rPr lang="ru-RU"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мифологическое направление (М. Булгаков).</a:t>
            </a:r>
            <a:endParaRPr lang="ru-RU" sz="20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79512" y="116632"/>
            <a:ext cx="2376264" cy="461665"/>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just"/>
            <a:r>
              <a:rPr lang="ru-RU" sz="2400" b="1" dirty="0">
                <a:latin typeface="Times New Roman" panose="02020603050405020304" pitchFamily="18" charset="0"/>
                <a:cs typeface="Times New Roman" panose="02020603050405020304" pitchFamily="18" charset="0"/>
              </a:rPr>
              <a:t>Проза 20 века</a:t>
            </a:r>
            <a:endParaRPr lang="ru-RU" sz="24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79512" y="1556792"/>
            <a:ext cx="3579313"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Михаил Шолохов (1905-1984)</a:t>
            </a:r>
            <a:endParaRPr lang="ru-RU" sz="20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44076" y="2132856"/>
            <a:ext cx="5796076" cy="4401205"/>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В реалистических произведениях Шолохова отразилась история первой мировой войны, революции 1917 г. и гражданской войны. Автор – лауреат Нобелевской премии.</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a:latin typeface="Times New Roman" panose="02020603050405020304" pitchFamily="18" charset="0"/>
                <a:cs typeface="Times New Roman" panose="02020603050405020304" pitchFamily="18" charset="0"/>
              </a:rPr>
              <a:t>Тихий Дон</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роман-эпопея, повествование о борьбе белых с красными, жизни различных слоев общества (белые генералы, офицеры, помещики, крестьяне, коммунисты).</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После войны Шолохов опубликовал рассказ </a:t>
            </a:r>
            <a:r>
              <a:rPr lang="ru-RU" sz="2000" b="1" i="1" dirty="0">
                <a:latin typeface="Times New Roman" panose="02020603050405020304" pitchFamily="18" charset="0"/>
                <a:cs typeface="Times New Roman" panose="02020603050405020304" pitchFamily="18" charset="0"/>
              </a:rPr>
              <a:t>Судьба человека</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который представляет собой новый подход к военной теме – автор пишет о мужчине, который попал в плен и потерял всю свою семью. Он встречает мальчика-сироту и усыновляет его.</a:t>
            </a:r>
            <a:endParaRPr lang="ru-RU" sz="2000" dirty="0">
              <a:latin typeface="Times New Roman" panose="02020603050405020304" pitchFamily="18" charset="0"/>
              <a:cs typeface="Times New Roman" panose="02020603050405020304" pitchFamily="18" charset="0"/>
            </a:endParaRPr>
          </a:p>
        </p:txBody>
      </p:sp>
      <p:pic>
        <p:nvPicPr>
          <p:cNvPr id="12290" name="Picture 2" descr="Похожее изображение"/>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977812" y="1441833"/>
            <a:ext cx="1847469"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i.ytimg.com/vi/ov7bKyahGL4/maxresdefaul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5157192"/>
            <a:ext cx="2802115" cy="157619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Картинки по запросу м шолохов тихий до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3457" y="3203065"/>
            <a:ext cx="1954907" cy="19549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Похожее изображение"/>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565183" y="4003249"/>
            <a:ext cx="2596420" cy="2634127"/>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188640"/>
            <a:ext cx="3571619"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Евгений Замятин (1884-1937)</a:t>
            </a:r>
            <a:endParaRPr lang="ru-RU" sz="20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79512" y="836712"/>
            <a:ext cx="4572000" cy="5632311"/>
          </a:xfrm>
          <a:prstGeom prst="rect">
            <a:avLst/>
          </a:prstGeom>
        </p:spPr>
        <p:txBody>
          <a:bodyPr>
            <a:spAutoFit/>
          </a:bodyPr>
          <a:lstStyle/>
          <a:p>
            <a:pPr indent="182880" algn="just"/>
            <a:r>
              <a:rPr lang="ru-RU" sz="2000" b="1" i="1" dirty="0">
                <a:latin typeface="Times New Roman" panose="02020603050405020304" pitchFamily="18" charset="0"/>
                <a:cs typeface="Times New Roman" panose="02020603050405020304" pitchFamily="18" charset="0"/>
              </a:rPr>
              <a:t>Мы</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роман-</a:t>
            </a:r>
            <a:r>
              <a:rPr lang="ru-RU" sz="2000" dirty="0" err="1">
                <a:latin typeface="Times New Roman" panose="02020603050405020304" pitchFamily="18" charset="0"/>
                <a:cs typeface="Times New Roman" panose="02020603050405020304" pitchFamily="18" charset="0"/>
              </a:rPr>
              <a:t>антиутоупия</a:t>
            </a:r>
            <a:r>
              <a:rPr lang="ru-RU" sz="2000" dirty="0">
                <a:latin typeface="Times New Roman" panose="02020603050405020304" pitchFamily="18" charset="0"/>
                <a:cs typeface="Times New Roman" panose="02020603050405020304" pitchFamily="18" charset="0"/>
              </a:rPr>
              <a:t>, в которой Замятин уже в 1920 г. дает образ тоталитарного государства - в дневниковых записках одного гражданина (его имя - Д-503) В единственном государстве, которое возглавляет Благодетель, все происходит организованно (труд, отдых и любовь). Завязка роман - несколько людей пытаются выступить против режима, поднять восстание. В конце концов у всех оперативным путем удаляется фантазия, противники государства казнены. Публикация романа была запрещена, русские читатели смогли с ним познакомиться только в 1989 г.</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Замятин в 20-е гг. покинул Россию.</a:t>
            </a:r>
            <a:endParaRPr lang="ru-RU" sz="2000" dirty="0">
              <a:latin typeface="Times New Roman" panose="02020603050405020304" pitchFamily="18" charset="0"/>
              <a:cs typeface="Times New Roman" panose="02020603050405020304" pitchFamily="18" charset="0"/>
            </a:endParaRPr>
          </a:p>
        </p:txBody>
      </p:sp>
      <p:pic>
        <p:nvPicPr>
          <p:cNvPr id="13314" name="Picture 2" descr="Картинки по запросу евгений замятин"/>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5228" y="188640"/>
            <a:ext cx="3836330" cy="215882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s://autogear.ru/misc/i/gallery/104539/276896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5228" y="2369467"/>
            <a:ext cx="3836330" cy="21579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3584186"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Андрей Платонов (1899-1951)</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764704"/>
            <a:ext cx="4824536" cy="5324535"/>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Многие произведения Платонова тоже вернулись к читателю только во второй половине 80 гг. Автор в основном писал о революционных преобразованиях (коллективизация и индустриализация), но с очень специфической точки зрения. Его интересует, как социалистические нововведения - строительство „нового мира“, „рая на земле“ - воспринимают жители отдаленной и бедной провинции. Попытки создать новую жизнь и установить счастье переданы автором в гротескном виде и заканчиваются трагично.</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Творчество Платонова начинается с научно-фантастической прозы, потом автор становится острым сатириком.</a:t>
            </a:r>
            <a:endParaRPr lang="ru-RU" sz="2000" dirty="0">
              <a:latin typeface="Times New Roman" panose="02020603050405020304" pitchFamily="18" charset="0"/>
              <a:cs typeface="Times New Roman" panose="02020603050405020304" pitchFamily="18" charset="0"/>
            </a:endParaRPr>
          </a:p>
        </p:txBody>
      </p:sp>
      <p:pic>
        <p:nvPicPr>
          <p:cNvPr id="15362" name="Picture 2" descr="https://caoinform.moscow/wp-content/uploads/sites/38/2016/09/15-PLATONOV_RIA-NOVOSTI.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220072" y="739054"/>
            <a:ext cx="3891769" cy="55046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750"/>
                                  </p:stCondLst>
                                  <p:childTnLst>
                                    <p:set>
                                      <p:cBhvr>
                                        <p:cTn id="6" dur="1" fill="hold">
                                          <p:stCondLst>
                                            <p:cond delay="0"/>
                                          </p:stCondLst>
                                        </p:cTn>
                                        <p:tgtEl>
                                          <p:spTgt spid="15362"/>
                                        </p:tgtEl>
                                        <p:attrNameLst>
                                          <p:attrName>style.visibility</p:attrName>
                                        </p:attrNameLst>
                                      </p:cBhvr>
                                      <p:to>
                                        <p:strVal val="visible"/>
                                      </p:to>
                                    </p:set>
                                    <p:animEffect transition="in" filter="wipe(down)">
                                      <p:cBhvr>
                                        <p:cTn id="7" dur="25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3584186"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Андрей Платонов (1899-1951)</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764704"/>
            <a:ext cx="4824536" cy="5940088"/>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Творчество Платонова начинается с научно-фантастической прозы, потом автор становится острым сатириком.</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err="1">
                <a:latin typeface="Times New Roman" panose="02020603050405020304" pitchFamily="18" charset="0"/>
                <a:cs typeface="Times New Roman" panose="02020603050405020304" pitchFamily="18" charset="0"/>
              </a:rPr>
              <a:t>Чевенгур</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роман. Молодой коммунистический агитатор путешествует по России и находит город </a:t>
            </a:r>
            <a:r>
              <a:rPr lang="ru-RU" sz="2000" dirty="0" err="1">
                <a:latin typeface="Times New Roman" panose="02020603050405020304" pitchFamily="18" charset="0"/>
                <a:cs typeface="Times New Roman" panose="02020603050405020304" pitchFamily="18" charset="0"/>
              </a:rPr>
              <a:t>Чевенгур</a:t>
            </a:r>
            <a:r>
              <a:rPr lang="ru-RU" sz="2000" dirty="0">
                <a:latin typeface="Times New Roman" panose="02020603050405020304" pitchFamily="18" charset="0"/>
                <a:cs typeface="Times New Roman" panose="02020603050405020304" pitchFamily="18" charset="0"/>
              </a:rPr>
              <a:t>, место, обитатели которого, по их мнению, уже создали коммунизм. Действие в городе доходит до абсурда, движение его жителей в конце концов подавлено войсками.</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a:latin typeface="Times New Roman" panose="02020603050405020304" pitchFamily="18" charset="0"/>
                <a:cs typeface="Times New Roman" panose="02020603050405020304" pitchFamily="18" charset="0"/>
              </a:rPr>
              <a:t>Возвращение</a:t>
            </a:r>
            <a:r>
              <a:rPr lang="ru-RU" sz="2000" dirty="0">
                <a:latin typeface="Times New Roman" panose="02020603050405020304" pitchFamily="18" charset="0"/>
                <a:cs typeface="Times New Roman" panose="02020603050405020304" pitchFamily="18" charset="0"/>
              </a:rPr>
              <a:t> - послевоенный рассказ. Автор отражает проблемы человека, вернувшегося с фронта, солдата, который не может снова сблизиться со своей семьей. Такой подход к военной теме был в свое время </a:t>
            </a:r>
            <a:r>
              <a:rPr lang="ru-RU" sz="2000" dirty="0" err="1">
                <a:latin typeface="Times New Roman" panose="02020603050405020304" pitchFamily="18" charset="0"/>
                <a:cs typeface="Times New Roman" panose="02020603050405020304" pitchFamily="18" charset="0"/>
              </a:rPr>
              <a:t>табуизированным</a:t>
            </a:r>
            <a:r>
              <a:rPr lang="ru-RU" sz="2000" dirty="0">
                <a:latin typeface="Times New Roman" panose="02020603050405020304" pitchFamily="18" charset="0"/>
                <a:cs typeface="Times New Roman" panose="02020603050405020304" pitchFamily="18" charset="0"/>
              </a:rPr>
              <a:t>, автор из-за него вернулся в категорию запрещенных писателей.</a:t>
            </a:r>
            <a:endParaRPr lang="ru-RU" sz="2000" dirty="0">
              <a:latin typeface="Times New Roman" panose="02020603050405020304" pitchFamily="18" charset="0"/>
              <a:cs typeface="Times New Roman" panose="02020603050405020304" pitchFamily="18" charset="0"/>
            </a:endParaRPr>
          </a:p>
        </p:txBody>
      </p:sp>
      <p:pic>
        <p:nvPicPr>
          <p:cNvPr id="15362" name="Picture 2" descr="https://caoinform.moscow/wp-content/uploads/sites/38/2016/09/15-PLATONOV_RIA-NOVOSTI.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220072" y="739054"/>
            <a:ext cx="3891769" cy="55046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750"/>
                                  </p:stCondLst>
                                  <p:childTnLst>
                                    <p:set>
                                      <p:cBhvr>
                                        <p:cTn id="6" dur="1" fill="hold">
                                          <p:stCondLst>
                                            <p:cond delay="0"/>
                                          </p:stCondLst>
                                        </p:cTn>
                                        <p:tgtEl>
                                          <p:spTgt spid="15362"/>
                                        </p:tgtEl>
                                        <p:attrNameLst>
                                          <p:attrName>style.visibility</p:attrName>
                                        </p:attrNameLst>
                                      </p:cBhvr>
                                      <p:to>
                                        <p:strVal val="visible"/>
                                      </p:to>
                                    </p:set>
                                    <p:animEffect transition="in" filter="wipe(down)">
                                      <p:cBhvr>
                                        <p:cTn id="7" dur="25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3606693"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Михаил Булгаков (1891-1940)</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617360"/>
            <a:ext cx="5519494" cy="6186309"/>
          </a:xfrm>
          <a:prstGeom prst="rect">
            <a:avLst/>
          </a:prstGeom>
        </p:spPr>
        <p:txBody>
          <a:bodyPr wrap="square">
            <a:spAutoFit/>
          </a:bodyPr>
          <a:lstStyle/>
          <a:p>
            <a:pPr algn="just"/>
            <a:r>
              <a:rPr lang="ru-RU" dirty="0">
                <a:latin typeface="Times New Roman" panose="02020603050405020304" pitchFamily="18" charset="0"/>
                <a:cs typeface="Times New Roman" panose="02020603050405020304" pitchFamily="18" charset="0"/>
              </a:rPr>
              <a:t>Булгаков – врач, журналист, драматург. Он начинал как сатирик. Всегда вносил в свое творчество фантастические элементы, гротескное видение мира, а также автобиографические мотивы. Главная тема Булгакова - отношение интеллигенции к власти.</a:t>
            </a:r>
            <a:endParaRPr lang="ru-RU" dirty="0">
              <a:latin typeface="Times New Roman" panose="02020603050405020304" pitchFamily="18" charset="0"/>
              <a:cs typeface="Times New Roman" panose="02020603050405020304" pitchFamily="18" charset="0"/>
            </a:endParaRPr>
          </a:p>
          <a:p>
            <a:pPr algn="just"/>
            <a:r>
              <a:rPr lang="ru-RU" b="1" i="1" dirty="0">
                <a:latin typeface="Times New Roman" panose="02020603050405020304" pitchFamily="18" charset="0"/>
                <a:cs typeface="Times New Roman" panose="02020603050405020304" pitchFamily="18" charset="0"/>
              </a:rPr>
              <a:t>Собачье сердце</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научно-фантастический рассказ. Профессор Преображенский пересаживает собаке часть человеческого мозга, и собака превращается в человека, но привычки у нее остаются собачьими. В рассказе наглядно описываются негативные явления в постреволюционной жизни, упадок воспитанности в поведении людей, грубость пролетариата.</a:t>
            </a:r>
            <a:endParaRPr lang="ru-RU" dirty="0">
              <a:latin typeface="Times New Roman" panose="02020603050405020304" pitchFamily="18" charset="0"/>
              <a:cs typeface="Times New Roman" panose="02020603050405020304" pitchFamily="18" charset="0"/>
            </a:endParaRPr>
          </a:p>
          <a:p>
            <a:pPr algn="just"/>
            <a:r>
              <a:rPr lang="ru-RU" b="1" i="1" dirty="0">
                <a:latin typeface="Times New Roman" panose="02020603050405020304" pitchFamily="18" charset="0"/>
                <a:cs typeface="Times New Roman" panose="02020603050405020304" pitchFamily="18" charset="0"/>
              </a:rPr>
              <a:t>Мастер и Маргарита</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роман, который переписывался автором 8 раз. Окончательный сюжет романа повествует о посещении Москвы Воландом (дьяволом) и загадочных событиях, которые произошли в связи с этим посещением. Роман по-прежнему вызывает массу споров, в первую очередь из-за толкования смыслов, невозможных для понимания человеком, незнакомым с евангельскими текстами. Так, распространено мнение о том, что этот роман – роман о любви.</a:t>
            </a:r>
            <a:endParaRPr lang="ru-RU" dirty="0">
              <a:latin typeface="Times New Roman" panose="02020603050405020304" pitchFamily="18" charset="0"/>
              <a:cs typeface="Times New Roman" panose="02020603050405020304" pitchFamily="18" charset="0"/>
            </a:endParaRPr>
          </a:p>
        </p:txBody>
      </p:sp>
      <p:pic>
        <p:nvPicPr>
          <p:cNvPr id="16386" name="Picture 2" descr="Картинки по запросу михаил булгаков"/>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806422" y="146968"/>
            <a:ext cx="3151501" cy="1697856"/>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s://i.pinimg.com/originals/ef/91/ca/ef91ca05ee347bd314de94a677ec7dd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08437" y="1868965"/>
            <a:ext cx="3150641" cy="3144211"/>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08437" y="4010754"/>
            <a:ext cx="1575320" cy="2093292"/>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6422" y="1853962"/>
            <a:ext cx="1614426" cy="2151102"/>
          </a:xfrm>
          <a:prstGeom prst="rect">
            <a:avLst/>
          </a:prstGeom>
          <a:noFill/>
          <a:extLst>
            <a:ext uri="{909E8E84-426E-40DD-AFC4-6F175D3DCCD1}">
              <a14:hiddenFill xmlns:a14="http://schemas.microsoft.com/office/drawing/2010/main">
                <a:solidFill>
                  <a:srgbClr val="FFFFFF"/>
                </a:solidFill>
              </a14:hiddenFill>
            </a:ext>
          </a:extLst>
        </p:spPr>
      </p:pic>
      <p:pic>
        <p:nvPicPr>
          <p:cNvPr id="16394" name="Picture 10" descr="https://i.pinimg.com/originals/9e/24/9b/9e249b7ea1943ede30291329b5513c5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3757" y="1844824"/>
            <a:ext cx="1608098" cy="2142670"/>
          </a:xfrm>
          <a:prstGeom prst="rect">
            <a:avLst/>
          </a:prstGeom>
          <a:noFill/>
          <a:extLst>
            <a:ext uri="{909E8E84-426E-40DD-AFC4-6F175D3DCCD1}">
              <a14:hiddenFill xmlns:a14="http://schemas.microsoft.com/office/drawing/2010/main">
                <a:solidFill>
                  <a:srgbClr val="FFFFFF"/>
                </a:solidFill>
              </a14:hiddenFill>
            </a:ext>
          </a:extLst>
        </p:spPr>
      </p:pic>
      <p:pic>
        <p:nvPicPr>
          <p:cNvPr id="16396" name="Picture 12" descr="Разноцветные глаза Воланда (крупно)"/>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16217" y="4011635"/>
            <a:ext cx="1541706" cy="15417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1794" y="152481"/>
            <a:ext cx="7846590" cy="830997"/>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ctr" fontAlgn="base"/>
            <a:r>
              <a:rPr lang="ru-RU" sz="2400" b="1" i="0" dirty="0">
                <a:solidFill>
                  <a:srgbClr val="0F7CC6"/>
                </a:solidFill>
                <a:effectLst/>
                <a:latin typeface="Open Sans" panose="020B0606030504020204" pitchFamily="34" charset="0"/>
              </a:rPr>
              <a:t> </a:t>
            </a:r>
            <a:r>
              <a:rPr lang="ru-RU" sz="2400" b="1" i="0" dirty="0">
                <a:solidFill>
                  <a:schemeClr val="bg1"/>
                </a:solidFill>
                <a:effectLst/>
                <a:latin typeface="Open Sans" panose="020B0606030504020204" pitchFamily="34" charset="0"/>
              </a:rPr>
              <a:t>Постановление ЦК ВКП(б) “О перестройке литературно-художественных организаций”</a:t>
            </a:r>
            <a:endParaRPr lang="ru-RU" sz="2400" b="1" i="0" dirty="0">
              <a:solidFill>
                <a:schemeClr val="bg1"/>
              </a:solidFill>
              <a:effectLst/>
              <a:latin typeface="Open Sans" panose="020B0606030504020204" pitchFamily="34" charset="0"/>
            </a:endParaRPr>
          </a:p>
        </p:txBody>
      </p:sp>
      <p:sp>
        <p:nvSpPr>
          <p:cNvPr id="3" name="Прямоугольник 2"/>
          <p:cNvSpPr/>
          <p:nvPr/>
        </p:nvSpPr>
        <p:spPr>
          <a:xfrm>
            <a:off x="181794" y="2204864"/>
            <a:ext cx="8512958" cy="3416320"/>
          </a:xfrm>
          <a:prstGeom prst="rect">
            <a:avLst/>
          </a:prstGeom>
        </p:spPr>
        <p:txBody>
          <a:bodyPr wrap="square">
            <a:spAutoFit/>
          </a:bodyPr>
          <a:lstStyle/>
          <a:p>
            <a:pPr algn="l" fontAlgn="base"/>
            <a:endParaRPr lang="ru-RU" sz="2400" b="1" i="0" dirty="0">
              <a:solidFill>
                <a:srgbClr val="0F7CC6"/>
              </a:solidFill>
              <a:effectLst/>
              <a:latin typeface="Open Sans" panose="020B0606030504020204" pitchFamily="34" charset="0"/>
            </a:endParaRPr>
          </a:p>
          <a:p>
            <a:pPr algn="l" fontAlgn="base"/>
            <a:r>
              <a:rPr lang="ru-RU" sz="2400" b="0" i="0" dirty="0">
                <a:solidFill>
                  <a:srgbClr val="333333"/>
                </a:solidFill>
                <a:effectLst/>
                <a:latin typeface="Times New Roman" panose="02020603050405020304" pitchFamily="18" charset="0"/>
                <a:cs typeface="Times New Roman" panose="02020603050405020304" pitchFamily="18" charset="0"/>
              </a:rPr>
              <a:t>	В 1932 году постановление ЦК ВКП(б) распустило все существовавшие в стране объединения и заменило их едиными творческими союзами писателей, художников, архитекторов, композиторов, при каждом творческом союзе были учреждены соответствующие фонды, что передало заботу о деятелях культуры в руки государства. </a:t>
            </a:r>
            <a:endParaRPr lang="ru-RU" sz="2400" b="0" i="0" dirty="0">
              <a:solidFill>
                <a:srgbClr val="333333"/>
              </a:solidFill>
              <a:effectLst/>
              <a:latin typeface="Times New Roman" panose="02020603050405020304" pitchFamily="18" charset="0"/>
              <a:cs typeface="Times New Roman" panose="02020603050405020304" pitchFamily="18" charset="0"/>
            </a:endParaRPr>
          </a:p>
          <a:p>
            <a:pPr algn="l" fontAlgn="base"/>
            <a:endParaRPr lang="ru-RU" sz="2400" b="0" i="0" dirty="0">
              <a:solidFill>
                <a:srgbClr val="333333"/>
              </a:solidFill>
              <a:effectLst/>
              <a:latin typeface="Times New Roman" panose="02020603050405020304" pitchFamily="18" charset="0"/>
              <a:cs typeface="Times New Roman" panose="02020603050405020304" pitchFamily="18" charset="0"/>
            </a:endParaRPr>
          </a:p>
          <a:p>
            <a:pPr algn="l" fontAlgn="base"/>
            <a:r>
              <a:rPr lang="ru-RU" sz="2400" b="0" i="0" dirty="0">
                <a:solidFill>
                  <a:srgbClr val="333333"/>
                </a:solidFill>
                <a:effectLst/>
                <a:latin typeface="Times New Roman" panose="02020603050405020304" pitchFamily="18" charset="0"/>
                <a:cs typeface="Times New Roman" panose="02020603050405020304" pitchFamily="18" charset="0"/>
              </a:rPr>
              <a:t>	Лидером советской культуры стал Максим Горький.</a:t>
            </a:r>
            <a:endParaRPr lang="ru-RU" sz="24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1794" y="152480"/>
            <a:ext cx="3888432"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ru-RU" sz="2400" b="1" dirty="0">
                <a:latin typeface="Times New Roman" panose="02020603050405020304" pitchFamily="18" charset="0"/>
                <a:cs typeface="Times New Roman" panose="02020603050405020304" pitchFamily="18" charset="0"/>
              </a:rPr>
              <a:t>1930 – 1954 годы в России</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63498" y="614145"/>
            <a:ext cx="8784976" cy="5262979"/>
          </a:xfrm>
          <a:prstGeom prst="rect">
            <a:avLst/>
          </a:prstGeom>
        </p:spPr>
        <p:txBody>
          <a:bodyPr wrap="square">
            <a:spAutoFit/>
          </a:bodyPr>
          <a:lstStyle/>
          <a:p>
            <a:pPr indent="182880" algn="just"/>
            <a:r>
              <a:rPr lang="ru-RU" sz="2400" dirty="0">
                <a:latin typeface="Times New Roman" panose="02020603050405020304" pitchFamily="18" charset="0"/>
                <a:cs typeface="Times New Roman" panose="02020603050405020304" pitchFamily="18" charset="0"/>
              </a:rPr>
              <a:t>	Самый мрачный период русской литературы. Литературные объединения были запрещены, исчезли литературные журналы. Многие писатели подверглись преследованиям, были арестованы и даже расстреляны.</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Единственным официальным художественным стилем стал </a:t>
            </a:r>
            <a:r>
              <a:rPr lang="ru-RU" sz="2400" b="1" dirty="0">
                <a:latin typeface="Times New Roman" panose="02020603050405020304" pitchFamily="18" charset="0"/>
                <a:cs typeface="Times New Roman" panose="02020603050405020304" pitchFamily="18" charset="0"/>
              </a:rPr>
              <a:t>социалистический реализм </a:t>
            </a:r>
            <a:r>
              <a:rPr lang="ru-RU" sz="2400" dirty="0">
                <a:latin typeface="Times New Roman" panose="02020603050405020304" pitchFamily="18" charset="0"/>
                <a:cs typeface="Times New Roman" panose="02020603050405020304" pitchFamily="18" charset="0"/>
              </a:rPr>
              <a:t>(книги типа </a:t>
            </a:r>
            <a:r>
              <a:rPr lang="ru-RU" sz="2400" i="1" dirty="0">
                <a:latin typeface="Times New Roman" panose="02020603050405020304" pitchFamily="18" charset="0"/>
                <a:cs typeface="Times New Roman" panose="02020603050405020304" pitchFamily="18" charset="0"/>
              </a:rPr>
              <a:t>Как закалялась сталь</a:t>
            </a:r>
            <a:r>
              <a:rPr lang="ru-RU" sz="2400" dirty="0">
                <a:latin typeface="Times New Roman" panose="02020603050405020304" pitchFamily="18" charset="0"/>
                <a:cs typeface="Times New Roman" panose="02020603050405020304" pitchFamily="18" charset="0"/>
              </a:rPr>
              <a:t> Н. </a:t>
            </a:r>
            <a:r>
              <a:rPr lang="ru-RU" sz="2400" dirty="0" err="1">
                <a:latin typeface="Times New Roman" panose="02020603050405020304" pitchFamily="18" charset="0"/>
                <a:cs typeface="Times New Roman" panose="02020603050405020304" pitchFamily="18" charset="0"/>
              </a:rPr>
              <a:t>А.Островского</a:t>
            </a:r>
            <a:r>
              <a:rPr lang="ru-RU"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indent="182880" algn="just"/>
            <a:r>
              <a:rPr lang="ru-RU" sz="2400" dirty="0">
                <a:latin typeface="Times New Roman" panose="02020603050405020304" pitchFamily="18" charset="0"/>
                <a:cs typeface="Times New Roman" panose="02020603050405020304" pitchFamily="18" charset="0"/>
              </a:rPr>
              <a:t>	Отечественная литература четко разделяется на официальную и неофициальную (недогматическую, запрещенную).</a:t>
            </a:r>
            <a:endParaRPr lang="ru-RU" sz="2400" dirty="0">
              <a:latin typeface="Times New Roman" panose="02020603050405020304" pitchFamily="18" charset="0"/>
              <a:cs typeface="Times New Roman" panose="02020603050405020304" pitchFamily="18" charset="0"/>
            </a:endParaRPr>
          </a:p>
          <a:p>
            <a:pPr indent="182880" algn="just"/>
            <a:r>
              <a:rPr lang="ru-RU" sz="2400" dirty="0">
                <a:latin typeface="Times New Roman" panose="02020603050405020304" pitchFamily="18" charset="0"/>
                <a:cs typeface="Times New Roman" panose="02020603050405020304" pitchFamily="18" charset="0"/>
              </a:rPr>
              <a:t>	В это время все равно в подполье русской литературы возникают шедевры мировой литературы (</a:t>
            </a:r>
            <a:r>
              <a:rPr lang="ru-RU" sz="2400" i="1" dirty="0" err="1">
                <a:latin typeface="Times New Roman" panose="02020603050405020304" pitchFamily="18" charset="0"/>
                <a:cs typeface="Times New Roman" panose="02020603050405020304" pitchFamily="18" charset="0"/>
              </a:rPr>
              <a:t>Чевенгур</a:t>
            </a:r>
            <a:r>
              <a:rPr lang="ru-RU" sz="2400" dirty="0">
                <a:latin typeface="Times New Roman" panose="02020603050405020304" pitchFamily="18" charset="0"/>
                <a:cs typeface="Times New Roman" panose="02020603050405020304" pitchFamily="18" charset="0"/>
              </a:rPr>
              <a:t>, </a:t>
            </a:r>
            <a:r>
              <a:rPr lang="ru-RU" sz="2400" i="1" dirty="0">
                <a:latin typeface="Times New Roman" panose="02020603050405020304" pitchFamily="18" charset="0"/>
                <a:cs typeface="Times New Roman" panose="02020603050405020304" pitchFamily="18" charset="0"/>
              </a:rPr>
              <a:t>Мастер и Маргарита</a:t>
            </a:r>
            <a:r>
              <a:rPr lang="ru-RU" sz="2400" dirty="0">
                <a:latin typeface="Times New Roman" panose="02020603050405020304" pitchFamily="18" charset="0"/>
                <a:cs typeface="Times New Roman" panose="02020603050405020304" pitchFamily="18" charset="0"/>
              </a:rPr>
              <a:t>). Иногда удавалось напечатать их в „самиздате“ или за границей (в „тамиздате“).</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1794" y="152480"/>
            <a:ext cx="3888432"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ru-RU" sz="2400" b="1" dirty="0">
                <a:latin typeface="Times New Roman" panose="02020603050405020304" pitchFamily="18" charset="0"/>
                <a:cs typeface="Times New Roman" panose="02020603050405020304" pitchFamily="18" charset="0"/>
              </a:rPr>
              <a:t>1930 – 1954 годы в России</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63498" y="614145"/>
            <a:ext cx="8784976" cy="4154984"/>
          </a:xfrm>
          <a:prstGeom prst="rect">
            <a:avLst/>
          </a:prstGeom>
        </p:spPr>
        <p:txBody>
          <a:bodyPr wrap="square">
            <a:spAutoFit/>
          </a:bodyPr>
          <a:lstStyle/>
          <a:p>
            <a:pPr indent="182880" algn="just"/>
            <a:r>
              <a:rPr lang="ru-RU" sz="2400" dirty="0">
                <a:latin typeface="Times New Roman" panose="02020603050405020304" pitchFamily="18" charset="0"/>
                <a:cs typeface="Times New Roman" panose="02020603050405020304" pitchFamily="18" charset="0"/>
              </a:rPr>
              <a:t>	Своеобразный период в развитии русской литературы представляет Великая Отечественная война. Во имя подъема храбрости русских пришлось отдать все силы, поэтому некоторые запрещенные писатели были призваны работать военными корреспондентами, временно смогли печататься.</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Сразу после войны режим возвращается к жесткому контролю литературы. В 1946 г. высокопоставленный партийный деятель </a:t>
            </a:r>
            <a:r>
              <a:rPr lang="ru-RU" sz="2400" b="1" dirty="0">
                <a:latin typeface="Times New Roman" panose="02020603050405020304" pitchFamily="18" charset="0"/>
                <a:cs typeface="Times New Roman" panose="02020603050405020304" pitchFamily="18" charset="0"/>
              </a:rPr>
              <a:t>Жданов</a:t>
            </a:r>
            <a:r>
              <a:rPr lang="ru-RU" sz="2400" dirty="0">
                <a:latin typeface="Times New Roman" panose="02020603050405020304" pitchFamily="18" charset="0"/>
                <a:cs typeface="Times New Roman" panose="02020603050405020304" pitchFamily="18" charset="0"/>
              </a:rPr>
              <a:t> выступил с резкой критикой творчества </a:t>
            </a:r>
            <a:r>
              <a:rPr lang="ru-RU" sz="2400" b="1" dirty="0">
                <a:latin typeface="Times New Roman" panose="02020603050405020304" pitchFamily="18" charset="0"/>
                <a:cs typeface="Times New Roman" panose="02020603050405020304" pitchFamily="18" charset="0"/>
              </a:rPr>
              <a:t>Ахматовой</a:t>
            </a:r>
            <a:r>
              <a:rPr lang="ru-RU" sz="2400" dirty="0">
                <a:latin typeface="Times New Roman" panose="02020603050405020304" pitchFamily="18" charset="0"/>
                <a:cs typeface="Times New Roman" panose="02020603050405020304" pitchFamily="18" charset="0"/>
              </a:rPr>
              <a:t> и </a:t>
            </a:r>
            <a:r>
              <a:rPr lang="ru-RU" sz="2400" b="1" dirty="0">
                <a:latin typeface="Times New Roman" panose="02020603050405020304" pitchFamily="18" charset="0"/>
                <a:cs typeface="Times New Roman" panose="02020603050405020304" pitchFamily="18" charset="0"/>
              </a:rPr>
              <a:t>Зощенко</a:t>
            </a:r>
            <a:r>
              <a:rPr lang="ru-RU" sz="2400" dirty="0">
                <a:latin typeface="Times New Roman" panose="02020603050405020304" pitchFamily="18" charset="0"/>
                <a:cs typeface="Times New Roman" panose="02020603050405020304" pitchFamily="18" charset="0"/>
              </a:rPr>
              <a:t>, что очень повредило не только этим писателям, но всей литературе. С точки зрения современных дней это можно назвать уголовным преступлением.</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188640"/>
            <a:ext cx="3816424"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ru-RU" sz="2400" b="1" dirty="0">
                <a:latin typeface="Times New Roman" panose="02020603050405020304" pitchFamily="18" charset="0"/>
                <a:cs typeface="Times New Roman" panose="02020603050405020304" pitchFamily="18" charset="0"/>
              </a:rPr>
              <a:t>1955 – 1985 годы в России</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33822" y="889844"/>
            <a:ext cx="5158258" cy="5632311"/>
          </a:xfrm>
          <a:prstGeom prst="rect">
            <a:avLst/>
          </a:prstGeom>
        </p:spPr>
        <p:txBody>
          <a:bodyPr wrap="square">
            <a:spAutoFit/>
          </a:bodyPr>
          <a:lstStyle/>
          <a:p>
            <a:pPr indent="92075" algn="just"/>
            <a:r>
              <a:rPr lang="ru-RU" sz="2000" dirty="0">
                <a:latin typeface="Times New Roman" panose="02020603050405020304" pitchFamily="18" charset="0"/>
                <a:cs typeface="Times New Roman" panose="02020603050405020304" pitchFamily="18" charset="0"/>
              </a:rPr>
              <a:t>В середине 60-х гг. на развитие литературы повлияло смягчение политической ситуации в Советском Союзе, „оттепель“. Литература опять становится более разнообразной. Писатели вообще возвращаются к индивидуальному, но для своей среды типичному герою. Во многих произведениях они снова задают вопросы о моральных качествах человека.</a:t>
            </a:r>
            <a:endParaRPr lang="ru-RU" sz="2000" dirty="0">
              <a:latin typeface="Times New Roman" panose="02020603050405020304" pitchFamily="18" charset="0"/>
              <a:cs typeface="Times New Roman" panose="02020603050405020304" pitchFamily="18" charset="0"/>
            </a:endParaRPr>
          </a:p>
          <a:p>
            <a:pPr indent="92075" algn="just"/>
            <a:r>
              <a:rPr lang="ru-RU" sz="2000" dirty="0">
                <a:latin typeface="Times New Roman" panose="02020603050405020304" pitchFamily="18" charset="0"/>
                <a:cs typeface="Times New Roman" panose="02020603050405020304" pitchFamily="18" charset="0"/>
              </a:rPr>
              <a:t>Новое в литературе представляют не развитие жанров или техники повествования, но темы. Можно писать о ранее запрещенном – появляются вторая волна военной литературы, лагерная литература, деревенская литература, мифологическое течение.</a:t>
            </a:r>
            <a:endParaRPr lang="ru-RU" sz="2000" dirty="0">
              <a:latin typeface="Times New Roman" panose="02020603050405020304" pitchFamily="18" charset="0"/>
              <a:cs typeface="Times New Roman" panose="02020603050405020304" pitchFamily="18" charset="0"/>
            </a:endParaRPr>
          </a:p>
          <a:p>
            <a:pPr indent="92075" algn="just"/>
            <a:r>
              <a:rPr lang="ru-RU" sz="2000" dirty="0">
                <a:latin typeface="Times New Roman" panose="02020603050405020304" pitchFamily="18" charset="0"/>
                <a:cs typeface="Times New Roman" panose="02020603050405020304" pitchFamily="18" charset="0"/>
              </a:rPr>
              <a:t>В эпоху „застоя“ много хороших авторов остается в подполье.</a:t>
            </a:r>
            <a:endParaRPr lang="ru-RU" sz="2000" dirty="0">
              <a:latin typeface="Times New Roman" panose="02020603050405020304" pitchFamily="18" charset="0"/>
              <a:cs typeface="Times New Roman" panose="02020603050405020304" pitchFamily="18" charset="0"/>
            </a:endParaRPr>
          </a:p>
        </p:txBody>
      </p:sp>
      <p:sp>
        <p:nvSpPr>
          <p:cNvPr id="4" name="AutoShape 2" descr="Картинки по запросу хрущевская оттепель"/>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17412" name="Picture 4" descr="Похожее изображение"/>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531857" y="2768492"/>
            <a:ext cx="4612143" cy="3455276"/>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15792"/>
            <a:ext cx="1905000" cy="255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63888" y="260648"/>
            <a:ext cx="5328592" cy="3785652"/>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После войны писали в СССР только о победах и героизме советских солдат (исключение из правила – проза Платонова и Шолохова).</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В 60-е гг. появляется новый тип повествования о войне – не </a:t>
            </a:r>
            <a:r>
              <a:rPr lang="ru-RU" sz="2000" dirty="0" err="1">
                <a:latin typeface="Times New Roman" panose="02020603050405020304" pitchFamily="18" charset="0"/>
                <a:cs typeface="Times New Roman" panose="02020603050405020304" pitchFamily="18" charset="0"/>
              </a:rPr>
              <a:t>панораматическое</a:t>
            </a:r>
            <a:r>
              <a:rPr lang="ru-RU" sz="2000" dirty="0">
                <a:latin typeface="Times New Roman" panose="02020603050405020304" pitchFamily="18" charset="0"/>
                <a:cs typeface="Times New Roman" panose="02020603050405020304" pitchFamily="18" charset="0"/>
              </a:rPr>
              <a:t> описание сражений, а психологическое изображение переживания и страдания одного или нескольких человек. О войне пишут те, кто в ней лично участвовали, будучи молодыми людьми (</a:t>
            </a:r>
            <a:r>
              <a:rPr lang="ru-RU" sz="2000" b="1" dirty="0" err="1">
                <a:latin typeface="Times New Roman" panose="02020603050405020304" pitchFamily="18" charset="0"/>
                <a:cs typeface="Times New Roman" panose="02020603050405020304" pitchFamily="18" charset="0"/>
              </a:rPr>
              <a:t>В.Богомолов</a:t>
            </a:r>
            <a:r>
              <a:rPr lang="ru-RU" sz="2000" dirty="0">
                <a:latin typeface="Times New Roman" panose="02020603050405020304" pitchFamily="18" charset="0"/>
                <a:cs typeface="Times New Roman" panose="02020603050405020304" pitchFamily="18" charset="0"/>
              </a:rPr>
              <a:t> – повесть </a:t>
            </a:r>
            <a:r>
              <a:rPr lang="ru-RU" sz="2000" b="1" i="1" dirty="0">
                <a:latin typeface="Times New Roman" panose="02020603050405020304" pitchFamily="18" charset="0"/>
                <a:cs typeface="Times New Roman" panose="02020603050405020304" pitchFamily="18" charset="0"/>
              </a:rPr>
              <a:t>Иван</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Г. Бакланов</a:t>
            </a:r>
            <a:r>
              <a:rPr lang="ru-RU" sz="2000" dirty="0">
                <a:latin typeface="Times New Roman" panose="02020603050405020304" pitchFamily="18" charset="0"/>
                <a:cs typeface="Times New Roman" panose="02020603050405020304" pitchFamily="18" charset="0"/>
              </a:rPr>
              <a:t> – </a:t>
            </a:r>
            <a:r>
              <a:rPr lang="ru-RU" sz="2000" b="1" i="1" dirty="0">
                <a:latin typeface="Times New Roman" panose="02020603050405020304" pitchFamily="18" charset="0"/>
                <a:cs typeface="Times New Roman" panose="02020603050405020304" pitchFamily="18" charset="0"/>
              </a:rPr>
              <a:t>Июль 1941 года</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07504" y="188640"/>
            <a:ext cx="3096344" cy="461665"/>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ru-RU" sz="2400" b="1" dirty="0">
                <a:latin typeface="Times New Roman" panose="02020603050405020304" pitchFamily="18" charset="0"/>
                <a:cs typeface="Times New Roman" panose="02020603050405020304" pitchFamily="18" charset="0"/>
              </a:rPr>
              <a:t>Военная литература</a:t>
            </a:r>
            <a:endParaRPr lang="ru-RU" sz="24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86478" y="924689"/>
            <a:ext cx="3544625"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b="1" dirty="0">
                <a:latin typeface="Times New Roman" panose="02020603050405020304" pitchFamily="18" charset="0"/>
                <a:cs typeface="Times New Roman" panose="02020603050405020304" pitchFamily="18" charset="0"/>
              </a:rPr>
              <a:t>Виктор Некрасов (1911-1987)</a:t>
            </a:r>
            <a:endParaRPr lang="ru-RU" sz="20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64734" y="4069240"/>
            <a:ext cx="3399154" cy="2554545"/>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Некрасов был предшественником второй волны военной литературы.</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a:latin typeface="Times New Roman" panose="02020603050405020304" pitchFamily="18" charset="0"/>
                <a:cs typeface="Times New Roman" panose="02020603050405020304" pitchFamily="18" charset="0"/>
              </a:rPr>
              <a:t>В окопах Сталинграда</a:t>
            </a:r>
            <a:r>
              <a:rPr lang="ru-RU" sz="2000" dirty="0">
                <a:latin typeface="Times New Roman" panose="02020603050405020304" pitchFamily="18" charset="0"/>
                <a:cs typeface="Times New Roman" panose="02020603050405020304" pitchFamily="18" charset="0"/>
              </a:rPr>
              <a:t> - повесть, которая принесла автору подлинную славу, объективное повествование об условиях войны.</a:t>
            </a:r>
            <a:endParaRPr lang="ru-RU" sz="2000" dirty="0">
              <a:latin typeface="Times New Roman" panose="02020603050405020304" pitchFamily="18" charset="0"/>
              <a:cs typeface="Times New Roman" panose="02020603050405020304" pitchFamily="18" charset="0"/>
            </a:endParaRPr>
          </a:p>
        </p:txBody>
      </p:sp>
      <p:pic>
        <p:nvPicPr>
          <p:cNvPr id="18434" name="Picture 2" descr="Файл:Некрасов Виктор Платонович, около 1945.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3528" y="1484784"/>
            <a:ext cx="1795454" cy="2561516"/>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виктор некрасов в окопах сталинграда иллюстр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386" y="4046300"/>
            <a:ext cx="1741482" cy="2571005"/>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виктор некрасов в окопах сталинграда иллюстрации"/>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0614" y="4558213"/>
            <a:ext cx="3288603" cy="20568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0648"/>
            <a:ext cx="3613425" cy="461665"/>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ru-RU" sz="2400" b="1" dirty="0">
                <a:latin typeface="Times New Roman" panose="02020603050405020304" pitchFamily="18" charset="0"/>
                <a:cs typeface="Times New Roman" panose="02020603050405020304" pitchFamily="18" charset="0"/>
              </a:rPr>
              <a:t>Деревенская литература</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355976" y="116632"/>
            <a:ext cx="4572000" cy="1938992"/>
          </a:xfrm>
          <a:prstGeom prst="rect">
            <a:avLst/>
          </a:prstGeom>
        </p:spPr>
        <p:txBody>
          <a:bodyPr>
            <a:spAutoFit/>
          </a:bodyPr>
          <a:lstStyle/>
          <a:p>
            <a:pPr algn="just"/>
            <a:r>
              <a:rPr lang="ru-RU" sz="2000" dirty="0">
                <a:latin typeface="Times New Roman" panose="02020603050405020304" pitchFamily="18" charset="0"/>
                <a:cs typeface="Times New Roman" panose="02020603050405020304" pitchFamily="18" charset="0"/>
              </a:rPr>
              <a:t>Второй, вновь открытой темой, была жизнь русской деревня. Авторы еще не пишут открыто о ужасах коллективизации, но можно прочитать о нарушениях отношений между людьми в деревне, об экологических проблемах.</a:t>
            </a:r>
            <a:endParaRPr lang="ru-RU" sz="20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067944" y="2492896"/>
            <a:ext cx="4855458" cy="4093428"/>
          </a:xfrm>
          <a:prstGeom prst="rect">
            <a:avLst/>
          </a:prstGeom>
        </p:spPr>
        <p:txBody>
          <a:bodyPr wrap="square">
            <a:spAutoFit/>
          </a:bodyPr>
          <a:lstStyle/>
          <a:p>
            <a:pPr algn="just"/>
            <a:r>
              <a:rPr lang="ru-RU" sz="2000" b="1" i="1" dirty="0">
                <a:latin typeface="Times New Roman" panose="02020603050405020304" pitchFamily="18" charset="0"/>
                <a:cs typeface="Times New Roman" panose="02020603050405020304" pitchFamily="18" charset="0"/>
              </a:rPr>
              <a:t>Живи и помни</a:t>
            </a:r>
            <a:r>
              <a:rPr lang="ru-RU" sz="2000" dirty="0">
                <a:latin typeface="Times New Roman" panose="02020603050405020304" pitchFamily="18" charset="0"/>
                <a:cs typeface="Times New Roman" panose="02020603050405020304" pitchFamily="18" charset="0"/>
              </a:rPr>
              <a:t> - роман-баллада, самое известное произведение автора. Молодая женщина Настена живет у своей тещи и тестя. Идет война, ее муж мобилизован в армию. Один раз, находясь неподалеку от своей деревне, он бежал из своего подразделения. Он вынужден скрываться, но с женой встречается. Кончается война, но дезертирство по-прежнему считается страшнейшим преступлением, и Андрей не может выйти из своего убежища. Он живет как волк в лесу, и беременная Настена бросается в реку Ангару.</a:t>
            </a:r>
            <a:endParaRPr lang="ru-RU"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38426" y="886073"/>
            <a:ext cx="2474395"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b="1" dirty="0">
                <a:latin typeface="Times New Roman" panose="02020603050405020304" pitchFamily="18" charset="0"/>
                <a:cs typeface="Times New Roman" panose="02020603050405020304" pitchFamily="18" charset="0"/>
              </a:rPr>
              <a:t>Валентин Распутин</a:t>
            </a:r>
            <a:endParaRPr lang="ru-RU" sz="2000" b="1" dirty="0">
              <a:latin typeface="Times New Roman" panose="02020603050405020304" pitchFamily="18" charset="0"/>
              <a:cs typeface="Times New Roman" panose="02020603050405020304" pitchFamily="18" charset="0"/>
            </a:endParaRPr>
          </a:p>
        </p:txBody>
      </p:sp>
      <p:sp>
        <p:nvSpPr>
          <p:cNvPr id="6" name="AutoShape 2" descr="Картинки по запросу валентин распутин"/>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19460" name="Picture 4" descr="https://img.amur.info/res/news/122140/660x440/19d2a575c6300bae7b63e2a17446ac17.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345839" y="1295331"/>
            <a:ext cx="2722105" cy="1814737"/>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картинка Chattere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389" y="3883877"/>
            <a:ext cx="2702447" cy="2702447"/>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Картинки по запросу валентин распутин последний срок иллюстрац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641" y="2850020"/>
            <a:ext cx="1933575" cy="2362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11960" y="188640"/>
            <a:ext cx="4572000" cy="1631216"/>
          </a:xfrm>
          <a:prstGeom prst="rect">
            <a:avLst/>
          </a:prstGeom>
        </p:spPr>
        <p:txBody>
          <a:bodyPr>
            <a:spAutoFit/>
          </a:bodyPr>
          <a:lstStyle/>
          <a:p>
            <a:pPr algn="just"/>
            <a:r>
              <a:rPr lang="ru-RU" sz="2000" dirty="0">
                <a:latin typeface="Times New Roman" panose="02020603050405020304" pitchFamily="18" charset="0"/>
                <a:cs typeface="Times New Roman" panose="02020603050405020304" pitchFamily="18" charset="0"/>
              </a:rPr>
              <a:t>В 1962 г. удалось напечатать повесть Солженицына Один день Ивана Денисовича, что вызвало целый поток других произведений, представляющих собой свидетельство о </a:t>
            </a:r>
            <a:r>
              <a:rPr lang="ru-RU" sz="2000" dirty="0" err="1">
                <a:latin typeface="Times New Roman" panose="02020603050405020304" pitchFamily="18" charset="0"/>
                <a:cs typeface="Times New Roman" panose="02020603050405020304" pitchFamily="18" charset="0"/>
              </a:rPr>
              <a:t>ГУЛаге</a:t>
            </a:r>
            <a:r>
              <a:rPr lang="ru-RU"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79512" y="188640"/>
            <a:ext cx="36004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just"/>
            <a:r>
              <a:rPr lang="ru-RU" sz="2400" b="1" dirty="0">
                <a:latin typeface="Times New Roman" panose="02020603050405020304" pitchFamily="18" charset="0"/>
                <a:cs typeface="Times New Roman" panose="02020603050405020304" pitchFamily="18" charset="0"/>
              </a:rPr>
              <a:t>Лагерная литература</a:t>
            </a:r>
            <a:endParaRPr lang="ru-RU" sz="24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649338" y="2060848"/>
            <a:ext cx="7344816" cy="4401205"/>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Солженицын пробыл в </a:t>
            </a:r>
            <a:r>
              <a:rPr lang="ru-RU" sz="2000" dirty="0" err="1">
                <a:latin typeface="Times New Roman" panose="02020603050405020304" pitchFamily="18" charset="0"/>
                <a:cs typeface="Times New Roman" panose="02020603050405020304" pitchFamily="18" charset="0"/>
              </a:rPr>
              <a:t>ГУЛаге</a:t>
            </a:r>
            <a:r>
              <a:rPr lang="ru-RU" sz="2000" dirty="0">
                <a:latin typeface="Times New Roman" panose="02020603050405020304" pitchFamily="18" charset="0"/>
                <a:cs typeface="Times New Roman" panose="02020603050405020304" pitchFamily="18" charset="0"/>
              </a:rPr>
              <a:t> 8 лет. В эпоху застоя принимал активное участие в диссидентском движении, за что был в середине 70 гг. выслан из СССР. Удостоен Нобелевской премии.</a:t>
            </a:r>
            <a:endParaRPr lang="ru-RU" sz="2000" dirty="0">
              <a:latin typeface="Times New Roman" panose="02020603050405020304" pitchFamily="18" charset="0"/>
              <a:cs typeface="Times New Roman" panose="02020603050405020304" pitchFamily="18" charset="0"/>
            </a:endParaRPr>
          </a:p>
          <a:p>
            <a:pPr indent="182880" algn="just"/>
            <a:r>
              <a:rPr lang="ru-RU" sz="2000" b="1" i="1" dirty="0">
                <a:latin typeface="Times New Roman" panose="02020603050405020304" pitchFamily="18" charset="0"/>
                <a:cs typeface="Times New Roman" panose="02020603050405020304" pitchFamily="18" charset="0"/>
              </a:rPr>
              <a:t>Один день Ивана Денисовича</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рассказ, в котором описываются события одного зимнего дня заключенного Шухова. Герой вечером оценивает этот день как удачный – он не заболел, его бригаду не сослали на новую стройку, он наелся лучше, чем обычно. Солженицын уверен, что страдание может усилить гуманные достоинства человека; духовность его спасет.</a:t>
            </a:r>
            <a:br>
              <a:rPr lang="ru-RU" sz="2000" dirty="0">
                <a:latin typeface="Times New Roman" panose="02020603050405020304" pitchFamily="18" charset="0"/>
                <a:cs typeface="Times New Roman" panose="02020603050405020304" pitchFamily="18" charset="0"/>
              </a:rPr>
            </a:br>
            <a:r>
              <a:rPr lang="ru-RU" sz="2000" b="1" i="1" dirty="0">
                <a:latin typeface="Times New Roman" panose="02020603050405020304" pitchFamily="18" charset="0"/>
                <a:cs typeface="Times New Roman" panose="02020603050405020304" pitchFamily="18" charset="0"/>
              </a:rPr>
              <a:t>Архипелаг ГУЛАГ </a:t>
            </a:r>
            <a:r>
              <a:rPr lang="ru-RU" sz="2000" dirty="0">
                <a:latin typeface="Times New Roman" panose="02020603050405020304" pitchFamily="18" charset="0"/>
                <a:cs typeface="Times New Roman" panose="02020603050405020304" pitchFamily="18" charset="0"/>
              </a:rPr>
              <a:t>– художественно-историческое исследование о ГУЛаге. Солженицын над книгой работал тайно. В России книга была издана только в 1990 г.</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Вернувшись в середине 90-х гг. на Родину, Солженицын продолжает высказываться по поводу общественных вопросов.</a:t>
            </a:r>
            <a:endParaRPr lang="ru-RU"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08247" y="1660738"/>
            <a:ext cx="4372864"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Александр Солженицын (1918-2008</a:t>
            </a:r>
            <a:r>
              <a:rPr lang="ru-RU" b="1" dirty="0"/>
              <a:t>)</a:t>
            </a:r>
            <a:endParaRPr lang="ru-RU" b="1" dirty="0"/>
          </a:p>
        </p:txBody>
      </p:sp>
      <p:pic>
        <p:nvPicPr>
          <p:cNvPr id="16386" name="Picture 2" descr="Солженицын"/>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1520" y="2276872"/>
            <a:ext cx="1397818" cy="21179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327" y="260648"/>
            <a:ext cx="3593100"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err="1">
                <a:latin typeface="Times New Roman" panose="02020603050405020304" pitchFamily="18" charset="0"/>
                <a:cs typeface="Times New Roman" panose="02020603050405020304" pitchFamily="18" charset="0"/>
              </a:rPr>
              <a:t>Варлам</a:t>
            </a:r>
            <a:r>
              <a:rPr lang="ru-RU" sz="2000" b="1" dirty="0">
                <a:latin typeface="Times New Roman" panose="02020603050405020304" pitchFamily="18" charset="0"/>
                <a:cs typeface="Times New Roman" panose="02020603050405020304" pitchFamily="18" charset="0"/>
              </a:rPr>
              <a:t> Шаламов (1907-1982)</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659016" y="475080"/>
            <a:ext cx="5305471" cy="1631216"/>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Шаламов повествовал о жизни в </a:t>
            </a:r>
            <a:r>
              <a:rPr lang="ru-RU" sz="2000" dirty="0" err="1">
                <a:latin typeface="Times New Roman" panose="02020603050405020304" pitchFamily="18" charset="0"/>
                <a:cs typeface="Times New Roman" panose="02020603050405020304" pitchFamily="18" charset="0"/>
              </a:rPr>
              <a:t>ГУЛаге</a:t>
            </a:r>
            <a:r>
              <a:rPr lang="ru-RU" sz="2000" dirty="0">
                <a:latin typeface="Times New Roman" panose="02020603050405020304" pitchFamily="18" charset="0"/>
                <a:cs typeface="Times New Roman" panose="02020603050405020304" pitchFamily="18" charset="0"/>
              </a:rPr>
              <a:t>, не отождествляя себя с идеей Солженицына, что лагерь развивает лучшее в человеке.</a:t>
            </a:r>
            <a:br>
              <a:rPr lang="ru-RU" sz="2000" dirty="0">
                <a:latin typeface="Times New Roman" panose="02020603050405020304" pitchFamily="18" charset="0"/>
                <a:cs typeface="Times New Roman" panose="02020603050405020304" pitchFamily="18" charset="0"/>
              </a:rPr>
            </a:br>
            <a:r>
              <a:rPr lang="ru-RU" sz="2000" b="1" i="1" dirty="0">
                <a:latin typeface="Times New Roman" panose="02020603050405020304" pitchFamily="18" charset="0"/>
                <a:cs typeface="Times New Roman" panose="02020603050405020304" pitchFamily="18" charset="0"/>
              </a:rPr>
              <a:t>Колымские рассказы</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цикл рассказов, детали из жестокой и печальной лагерной жизни.</a:t>
            </a:r>
            <a:endParaRPr lang="ru-RU" sz="2000" dirty="0">
              <a:latin typeface="Times New Roman" panose="02020603050405020304" pitchFamily="18" charset="0"/>
              <a:cs typeface="Times New Roman" panose="02020603050405020304" pitchFamily="18" charset="0"/>
            </a:endParaRPr>
          </a:p>
        </p:txBody>
      </p:sp>
      <p:pic>
        <p:nvPicPr>
          <p:cNvPr id="17410" name="Picture 2" descr="Шаламо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5575" y="814438"/>
            <a:ext cx="888033" cy="1325422"/>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051720" y="2708920"/>
            <a:ext cx="5470665" cy="461665"/>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ru-RU" sz="2400" b="1" dirty="0">
                <a:latin typeface="Times New Roman" panose="02020603050405020304" pitchFamily="18" charset="0"/>
                <a:cs typeface="Times New Roman" panose="02020603050405020304" pitchFamily="18" charset="0"/>
              </a:rPr>
              <a:t>Литература духовного сопротивления</a:t>
            </a:r>
            <a:endParaRPr lang="ru-RU" sz="24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139952" y="3401854"/>
            <a:ext cx="4572000" cy="1631216"/>
          </a:xfrm>
          <a:prstGeom prst="rect">
            <a:avLst/>
          </a:prstGeom>
        </p:spPr>
        <p:txBody>
          <a:bodyPr>
            <a:spAutoFit/>
          </a:bodyPr>
          <a:lstStyle/>
          <a:p>
            <a:pPr algn="just"/>
            <a:r>
              <a:rPr lang="ru-RU" sz="2000" dirty="0">
                <a:latin typeface="Times New Roman" panose="02020603050405020304" pitchFamily="18" charset="0"/>
                <a:cs typeface="Times New Roman" panose="02020603050405020304" pitchFamily="18" charset="0"/>
              </a:rPr>
              <a:t>В 60-х гг. возникают произведения, в свое время часто не опубликованные, возвращающиеся к сталинским репрессиям, осуждающие несвободу в советском обществе.</a:t>
            </a:r>
            <a:endParaRPr lang="ru-RU"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81271"/>
            <a:ext cx="3739550"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Анатолий Рыбаков (1911-1998)</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067944" y="188640"/>
            <a:ext cx="4572000" cy="2554545"/>
          </a:xfrm>
          <a:prstGeom prst="rect">
            <a:avLst/>
          </a:prstGeom>
        </p:spPr>
        <p:txBody>
          <a:bodyPr>
            <a:spAutoFit/>
          </a:bodyPr>
          <a:lstStyle/>
          <a:p>
            <a:pPr algn="just"/>
            <a:r>
              <a:rPr lang="ru-RU" sz="2000" b="1" i="1" dirty="0">
                <a:latin typeface="Times New Roman" panose="02020603050405020304" pitchFamily="18" charset="0"/>
                <a:cs typeface="Times New Roman" panose="02020603050405020304" pitchFamily="18" charset="0"/>
              </a:rPr>
              <a:t>Дети Арбата</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роман, в котором автор рисует атмосферу страха, недоверия, доносов 30 гг. В центре внимания стоит образ московского студента, который попал в тюрьму и в ссылку, и его друзей (все живут на Арбате). В книге необычно изображен Сталин – сквозь свои личные монологи.</a:t>
            </a:r>
            <a:endParaRPr lang="ru-RU" sz="2000" dirty="0">
              <a:latin typeface="Times New Roman" panose="02020603050405020304" pitchFamily="18" charset="0"/>
              <a:cs typeface="Times New Roman" panose="02020603050405020304" pitchFamily="18" charset="0"/>
            </a:endParaRPr>
          </a:p>
        </p:txBody>
      </p:sp>
      <p:pic>
        <p:nvPicPr>
          <p:cNvPr id="18434" name="Picture 2" descr="Рыбако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02732" y="620688"/>
            <a:ext cx="2088232" cy="18002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79512" y="2852936"/>
            <a:ext cx="4752528" cy="461665"/>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just"/>
            <a:r>
              <a:rPr lang="ru-RU" sz="2400" b="1" dirty="0">
                <a:latin typeface="Times New Roman" panose="02020603050405020304" pitchFamily="18" charset="0"/>
                <a:cs typeface="Times New Roman" panose="02020603050405020304" pitchFamily="18" charset="0"/>
              </a:rPr>
              <a:t>Мифологическое направление</a:t>
            </a:r>
            <a:endParaRPr lang="ru-RU" sz="2400" b="1"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5436096" y="3127702"/>
            <a:ext cx="3580852"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Чингиз Айтматов (1928-2008)</a:t>
            </a:r>
            <a:endParaRPr lang="ru-RU" sz="2000" b="1"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79512" y="3527812"/>
            <a:ext cx="6768752" cy="2554545"/>
          </a:xfrm>
          <a:prstGeom prst="rect">
            <a:avLst/>
          </a:prstGeom>
        </p:spPr>
        <p:txBody>
          <a:bodyPr wrap="square">
            <a:spAutoFit/>
          </a:bodyPr>
          <a:lstStyle/>
          <a:p>
            <a:pPr algn="just"/>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В романах и рассказах Чингиза Айтматова судьбы современных героев переплетаются с мифами и легендами. Айтматов осуждает состояние мира как катастрофическое – моральный упадок человека, неуважение природы.</a:t>
            </a:r>
            <a:br>
              <a:rPr lang="ru-RU" sz="2000" dirty="0">
                <a:latin typeface="Times New Roman" panose="02020603050405020304" pitchFamily="18" charset="0"/>
                <a:cs typeface="Times New Roman" panose="02020603050405020304" pitchFamily="18" charset="0"/>
              </a:rPr>
            </a:br>
            <a:r>
              <a:rPr lang="ru-RU" sz="2000" b="1" i="1" dirty="0">
                <a:latin typeface="Times New Roman" panose="02020603050405020304" pitchFamily="18" charset="0"/>
                <a:cs typeface="Times New Roman" panose="02020603050405020304" pitchFamily="18" charset="0"/>
              </a:rPr>
              <a:t>И дольше века длится день</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сложный, многопластовый роман в себя включает легенду о „рабах“, лишенных разума; действие происходит в местах старта космических ракет.</a:t>
            </a:r>
            <a:endParaRPr lang="ru-RU" sz="2000" dirty="0">
              <a:latin typeface="Times New Roman" panose="02020603050405020304" pitchFamily="18" charset="0"/>
              <a:cs typeface="Times New Roman" panose="02020603050405020304" pitchFamily="18" charset="0"/>
            </a:endParaRPr>
          </a:p>
        </p:txBody>
      </p:sp>
      <p:pic>
        <p:nvPicPr>
          <p:cNvPr id="18438" name="Picture 6" descr="Айтма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3714953"/>
            <a:ext cx="1754113" cy="17367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0579" y="836712"/>
            <a:ext cx="4157405" cy="5940088"/>
          </a:xfrm>
          <a:prstGeom prst="rect">
            <a:avLst/>
          </a:prstGeom>
        </p:spPr>
        <p:txBody>
          <a:bodyPr wrap="square">
            <a:spAutoFit/>
          </a:bodyPr>
          <a:lstStyle/>
          <a:p>
            <a:pPr indent="182880" algn="just"/>
            <a:r>
              <a:rPr lang="ru-RU" sz="2000" dirty="0">
                <a:latin typeface="Times New Roman" panose="02020603050405020304" pitchFamily="18" charset="0"/>
                <a:cs typeface="Times New Roman" panose="02020603050405020304" pitchFamily="18" charset="0"/>
              </a:rPr>
              <a:t>Новая волна - литературное течение, показывающее образ жизни эпохи брежневского застоя, с иной, нежели официальная, точки зрения. Авторы выбирают в основном негативную сторону действительности (укоренилось обозначение „чернуха“).</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Вскрывают деградацию во всех сферах жизни (пьянство, домашнее насилие, болезни, старость, бедность, плохие жилищные условия). Героями этой прозы становятся алкоголики, проститутки, наркоманы, психи, несчастные люди, утомленные женщины. Важной частью поэтики Новой волны являются ирония, пародия и абсурд.</a:t>
            </a:r>
            <a:endParaRPr lang="ru-RU" sz="20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5701" y="188640"/>
            <a:ext cx="2030299" cy="461665"/>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ru-RU" sz="2400" b="1" dirty="0">
                <a:latin typeface="Times New Roman" panose="02020603050405020304" pitchFamily="18" charset="0"/>
                <a:cs typeface="Times New Roman" panose="02020603050405020304" pitchFamily="18" charset="0"/>
              </a:rPr>
              <a:t>Новая волна </a:t>
            </a:r>
            <a:endParaRPr lang="ru-RU" sz="24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716016" y="219417"/>
            <a:ext cx="4306948"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b="1" dirty="0">
                <a:latin typeface="Times New Roman" panose="02020603050405020304" pitchFamily="18" charset="0"/>
                <a:cs typeface="Times New Roman" panose="02020603050405020304" pitchFamily="18" charset="0"/>
              </a:rPr>
              <a:t>Людмила Петрушевская (род. 1938</a:t>
            </a:r>
            <a:r>
              <a:rPr lang="ru-RU" b="1" dirty="0"/>
              <a:t>)</a:t>
            </a:r>
            <a:endParaRPr lang="ru-RU" b="1" dirty="0"/>
          </a:p>
        </p:txBody>
      </p:sp>
      <p:sp>
        <p:nvSpPr>
          <p:cNvPr id="5" name="Прямоугольник 4"/>
          <p:cNvSpPr/>
          <p:nvPr/>
        </p:nvSpPr>
        <p:spPr>
          <a:xfrm>
            <a:off x="4900022" y="3573016"/>
            <a:ext cx="4066788" cy="3170099"/>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Прозы Петрушевской второй половины 70 гг. считаются вершиной Новой волны.</a:t>
            </a:r>
            <a:br>
              <a:rPr lang="ru-RU" sz="2000" dirty="0">
                <a:latin typeface="Times New Roman" panose="02020603050405020304" pitchFamily="18" charset="0"/>
                <a:cs typeface="Times New Roman" panose="02020603050405020304" pitchFamily="18" charset="0"/>
              </a:rPr>
            </a:br>
            <a:r>
              <a:rPr lang="ru-RU" sz="2000" b="1" i="1" dirty="0">
                <a:latin typeface="Times New Roman" panose="02020603050405020304" pitchFamily="18" charset="0"/>
                <a:cs typeface="Times New Roman" panose="02020603050405020304" pitchFamily="18" charset="0"/>
              </a:rPr>
              <a:t>Время ночь</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история поэтессы в виде аутентичных записок, которая воспитывает своего внука, недоедает, живет в ужасных психических условиях („домашний </a:t>
            </a:r>
            <a:r>
              <a:rPr lang="ru-RU" sz="2000" dirty="0" err="1">
                <a:latin typeface="Times New Roman" panose="02020603050405020304" pitchFamily="18" charset="0"/>
                <a:cs typeface="Times New Roman" panose="02020603050405020304" pitchFamily="18" charset="0"/>
              </a:rPr>
              <a:t>ГУЛаг</a:t>
            </a:r>
            <a:r>
              <a:rPr lang="ru-RU" sz="2000" dirty="0">
                <a:latin typeface="Times New Roman" panose="02020603050405020304" pitchFamily="18" charset="0"/>
                <a:cs typeface="Times New Roman" panose="02020603050405020304" pitchFamily="18" charset="0"/>
              </a:rPr>
              <a:t>“). Наконец она теряет связь со всеми своими близкими.</a:t>
            </a:r>
            <a:endParaRPr lang="ru-RU" sz="2000" dirty="0">
              <a:latin typeface="Times New Roman" panose="02020603050405020304" pitchFamily="18" charset="0"/>
              <a:cs typeface="Times New Roman" panose="02020603050405020304" pitchFamily="18" charset="0"/>
            </a:endParaRPr>
          </a:p>
        </p:txBody>
      </p:sp>
      <p:pic>
        <p:nvPicPr>
          <p:cNvPr id="19458" name="Picture 2" descr="Петрушевская"/>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32240" y="832901"/>
            <a:ext cx="2086720" cy="25141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7066" y="836712"/>
            <a:ext cx="3378830" cy="5909310"/>
          </a:xfrm>
          <a:prstGeom prst="rect">
            <a:avLst/>
          </a:prstGeom>
        </p:spPr>
        <p:txBody>
          <a:bodyPr wrap="square">
            <a:spAutoFit/>
          </a:bodyPr>
          <a:lstStyle/>
          <a:p>
            <a:pPr indent="263525" algn="just"/>
            <a:r>
              <a:rPr lang="ru-RU" dirty="0">
                <a:latin typeface="Times New Roman" panose="02020603050405020304" pitchFamily="18" charset="0"/>
                <a:cs typeface="Times New Roman" panose="02020603050405020304" pitchFamily="18" charset="0"/>
              </a:rPr>
              <a:t>Широко распространенное направление в русской литературе.</a:t>
            </a:r>
            <a:endParaRPr lang="ru-RU" dirty="0">
              <a:latin typeface="Times New Roman" panose="02020603050405020304" pitchFamily="18" charset="0"/>
              <a:cs typeface="Times New Roman" panose="02020603050405020304" pitchFamily="18" charset="0"/>
            </a:endParaRPr>
          </a:p>
          <a:p>
            <a:pPr indent="263525" algn="just"/>
            <a:r>
              <a:rPr lang="ru-RU" dirty="0">
                <a:latin typeface="Times New Roman" panose="02020603050405020304" pitchFamily="18" charset="0"/>
                <a:cs typeface="Times New Roman" panose="02020603050405020304" pitchFamily="18" charset="0"/>
              </a:rPr>
              <a:t>Постмодернистские произведения допускают полную творческую свободу.</a:t>
            </a:r>
            <a:endParaRPr lang="ru-RU" dirty="0">
              <a:latin typeface="Times New Roman" panose="02020603050405020304" pitchFamily="18" charset="0"/>
              <a:cs typeface="Times New Roman" panose="02020603050405020304" pitchFamily="18" charset="0"/>
            </a:endParaRPr>
          </a:p>
          <a:p>
            <a:pPr indent="263525" algn="just"/>
            <a:r>
              <a:rPr lang="ru-RU" dirty="0">
                <a:latin typeface="Times New Roman" panose="02020603050405020304" pitchFamily="18" charset="0"/>
                <a:cs typeface="Times New Roman" panose="02020603050405020304" pitchFamily="18" charset="0"/>
              </a:rPr>
              <a:t>В них сочетаются самые разные элементы – фантастика, мистика, документальный материал, пародия, слова разных лексических пластов, смешение жанров в рамках одного произведения, цитаты из других текстов, литературные аллюзии. Подчеркивается искусственность художественного текста, игра.</a:t>
            </a:r>
            <a:endParaRPr lang="ru-RU" dirty="0">
              <a:latin typeface="Times New Roman" panose="02020603050405020304" pitchFamily="18" charset="0"/>
              <a:cs typeface="Times New Roman" panose="02020603050405020304" pitchFamily="18" charset="0"/>
            </a:endParaRPr>
          </a:p>
          <a:p>
            <a:pPr indent="263525" algn="just"/>
            <a:r>
              <a:rPr lang="ru-RU" dirty="0">
                <a:latin typeface="Times New Roman" panose="02020603050405020304" pitchFamily="18" charset="0"/>
                <a:cs typeface="Times New Roman" panose="02020603050405020304" pitchFamily="18" charset="0"/>
              </a:rPr>
              <a:t>Произведение надо читать как ребус. Постмодернизм свидетельствует о хаосе современного мира.</a:t>
            </a:r>
            <a:endParaRPr lang="ru-RU"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87909" y="260648"/>
            <a:ext cx="2440476" cy="461665"/>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pPr algn="just"/>
            <a:r>
              <a:rPr lang="ru-RU" sz="2400" b="1" dirty="0">
                <a:latin typeface="Times New Roman" panose="02020603050405020304" pitchFamily="18" charset="0"/>
                <a:cs typeface="Times New Roman" panose="02020603050405020304" pitchFamily="18" charset="0"/>
              </a:rPr>
              <a:t>Постмодернизм </a:t>
            </a:r>
            <a:endParaRPr lang="ru-RU" sz="24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5368580" y="306814"/>
            <a:ext cx="367421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Венедикт Ерофеев (1938-1990)</a:t>
            </a:r>
            <a:endParaRPr lang="ru-RU" sz="20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995936" y="836712"/>
            <a:ext cx="5046856" cy="5940088"/>
          </a:xfrm>
          <a:prstGeom prst="rect">
            <a:avLst/>
          </a:prstGeom>
        </p:spPr>
        <p:txBody>
          <a:bodyPr wrap="square">
            <a:spAutoFit/>
          </a:bodyPr>
          <a:lstStyle/>
          <a:p>
            <a:pPr algn="just"/>
            <a:r>
              <a:rPr lang="ru-RU" sz="2000" b="1" i="1" dirty="0">
                <a:latin typeface="Times New Roman" panose="02020603050405020304" pitchFamily="18" charset="0"/>
                <a:cs typeface="Times New Roman" panose="02020603050405020304" pitchFamily="18" charset="0"/>
              </a:rPr>
              <a:t>Москва – Петушки</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„поэма“, шедевр русского и мирового постмодернизма. Главный герой Веничка путешествует на электричке в Петушки за своей любовницей. Систематически пьет (иногда прозу Ерофеева именуют «библией алкоголиков“). В своем пьяном состоянии он говорит с Богом, ангелами и сатаной. В Петушки его не впускает Сфинкс, потому что герой не сумел разгадать его загадки. Веничка в конце поэмы отождествляется с Христом, умирает в Москве от руки бандитов.</a:t>
            </a:r>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Проза Ерофеева – это, с одной стороны, образ брежневской России, а с другой - аллегории о русской душе, о поисках русского человека. Путь Венички в рай в Петушках символизирует жизненный путь человека.</a:t>
            </a:r>
            <a:endParaRPr lang="ru-RU" sz="2000" dirty="0">
              <a:latin typeface="Times New Roman" panose="02020603050405020304" pitchFamily="18" charset="0"/>
              <a:cs typeface="Times New Roman" panose="02020603050405020304" pitchFamily="18" charset="0"/>
            </a:endParaRPr>
          </a:p>
        </p:txBody>
      </p:sp>
      <p:pic>
        <p:nvPicPr>
          <p:cNvPr id="20482" name="Picture 2" descr="Венедикт Ерофее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83968" y="30619"/>
            <a:ext cx="771525" cy="952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188640"/>
            <a:ext cx="3390993" cy="461665"/>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ru-RU" sz="2400" b="1" dirty="0">
                <a:latin typeface="Times New Roman" panose="02020603050405020304" pitchFamily="18" charset="0"/>
                <a:cs typeface="Times New Roman" panose="02020603050405020304" pitchFamily="18" charset="0"/>
              </a:rPr>
              <a:t>Литература с 1985 года</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32656" y="836712"/>
            <a:ext cx="4572000" cy="5324535"/>
          </a:xfrm>
          <a:prstGeom prst="rect">
            <a:avLst/>
          </a:prstGeom>
        </p:spPr>
        <p:txBody>
          <a:bodyPr>
            <a:spAutoFit/>
          </a:bodyPr>
          <a:lstStyle/>
          <a:p>
            <a:pPr indent="182880" algn="just"/>
            <a:r>
              <a:rPr lang="ru-RU" sz="2000" dirty="0">
                <a:latin typeface="Times New Roman" panose="02020603050405020304" pitchFamily="18" charset="0"/>
                <a:cs typeface="Times New Roman" panose="02020603050405020304" pitchFamily="18" charset="0"/>
              </a:rPr>
              <a:t>Гласность Горбачева приносит в русское искусство бесцензурность. Литература колоссально разрастается – объединяются внутренняя и эмигрантская литературы, официально издаются произведения «самиздата».</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Возникает феномен </a:t>
            </a:r>
            <a:r>
              <a:rPr lang="ru-RU" sz="2000" b="1" dirty="0">
                <a:latin typeface="Times New Roman" panose="02020603050405020304" pitchFamily="18" charset="0"/>
                <a:cs typeface="Times New Roman" panose="02020603050405020304" pitchFamily="18" charset="0"/>
              </a:rPr>
              <a:t>„возвращенной литературы“ </a:t>
            </a:r>
            <a:r>
              <a:rPr lang="ru-RU" sz="2000" dirty="0">
                <a:latin typeface="Times New Roman" panose="02020603050405020304" pitchFamily="18" charset="0"/>
                <a:cs typeface="Times New Roman" panose="02020603050405020304" pitchFamily="18" charset="0"/>
              </a:rPr>
              <a:t>- это книги, которые впервые печатаются много лет спустя после своего возникновения.</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Многие писатели стараются переоценить русскую историю.</a:t>
            </a:r>
            <a:endParaRPr lang="ru-RU" sz="2000" dirty="0">
              <a:latin typeface="Times New Roman" panose="02020603050405020304" pitchFamily="18" charset="0"/>
              <a:cs typeface="Times New Roman" panose="02020603050405020304" pitchFamily="18" charset="0"/>
            </a:endParaRPr>
          </a:p>
          <a:p>
            <a:pPr indent="182880" algn="just"/>
            <a:r>
              <a:rPr lang="ru-RU" sz="2000" dirty="0">
                <a:latin typeface="Times New Roman" panose="02020603050405020304" pitchFamily="18" charset="0"/>
                <a:cs typeface="Times New Roman" panose="02020603050405020304" pitchFamily="18" charset="0"/>
              </a:rPr>
              <a:t>В 90-х гг. и в начале 21 столетия появляются также книги развлекательного характера, что не очень типично для русской литературы (Борис Акунин).</a:t>
            </a:r>
            <a:endParaRPr lang="ru-RU"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5730640" y="188640"/>
            <a:ext cx="3381503"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Виктор Пелевин (род. 1962)</a:t>
            </a:r>
            <a:endParaRPr lang="ru-RU" sz="2000" b="1"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5188215" y="1052736"/>
            <a:ext cx="3923928" cy="5632311"/>
          </a:xfrm>
          <a:prstGeom prst="rect">
            <a:avLst/>
          </a:prstGeom>
        </p:spPr>
        <p:txBody>
          <a:bodyPr wrap="square">
            <a:spAutoFit/>
          </a:bodyPr>
          <a:lstStyle/>
          <a:p>
            <a:pPr indent="720725" algn="just"/>
            <a:r>
              <a:rPr lang="ru-RU" dirty="0">
                <a:latin typeface="Times New Roman" panose="02020603050405020304" pitchFamily="18" charset="0"/>
                <a:cs typeface="Times New Roman" panose="02020603050405020304" pitchFamily="18" charset="0"/>
              </a:rPr>
              <a:t>Представитель русского постмодернизма. В его книгах наблюдается огромное количество </a:t>
            </a:r>
            <a:r>
              <a:rPr lang="ru-RU" dirty="0" err="1">
                <a:latin typeface="Times New Roman" panose="02020603050405020304" pitchFamily="18" charset="0"/>
                <a:cs typeface="Times New Roman" panose="02020603050405020304" pitchFamily="18" charset="0"/>
              </a:rPr>
              <a:t>интертекстуальных</a:t>
            </a:r>
            <a:r>
              <a:rPr lang="ru-RU" dirty="0">
                <a:latin typeface="Times New Roman" panose="02020603050405020304" pitchFamily="18" charset="0"/>
                <a:cs typeface="Times New Roman" panose="02020603050405020304" pitchFamily="18" charset="0"/>
              </a:rPr>
              <a:t> ссылок. Пересекаются реальный и виртуальный мир.  Лауреат многочисленных литературных премий. Буддист. Некоторые критики упрекают Пелевина в поверхности.</a:t>
            </a:r>
            <a:endParaRPr lang="ru-RU" dirty="0">
              <a:latin typeface="Times New Roman" panose="02020603050405020304" pitchFamily="18" charset="0"/>
              <a:cs typeface="Times New Roman" panose="02020603050405020304" pitchFamily="18" charset="0"/>
            </a:endParaRPr>
          </a:p>
          <a:p>
            <a:pPr indent="182880" algn="just"/>
            <a:r>
              <a:rPr lang="ru-RU" b="1" i="1" dirty="0">
                <a:latin typeface="Times New Roman" panose="02020603050405020304" pitchFamily="18" charset="0"/>
                <a:cs typeface="Times New Roman" panose="02020603050405020304" pitchFamily="18" charset="0"/>
              </a:rPr>
              <a:t>Омон Ра</a:t>
            </a:r>
            <a:r>
              <a:rPr lang="ru-RU" i="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(1992) - роман о фиктивной подготовке мальчиков к космической программе</a:t>
            </a:r>
            <a:endParaRPr lang="ru-RU" dirty="0">
              <a:latin typeface="Times New Roman" panose="02020603050405020304" pitchFamily="18" charset="0"/>
              <a:cs typeface="Times New Roman" panose="02020603050405020304" pitchFamily="18" charset="0"/>
            </a:endParaRPr>
          </a:p>
          <a:p>
            <a:pPr indent="182880" algn="just"/>
            <a:r>
              <a:rPr lang="ru-RU" b="1" i="1" dirty="0">
                <a:latin typeface="Times New Roman" panose="02020603050405020304" pitchFamily="18" charset="0"/>
                <a:cs typeface="Times New Roman" panose="02020603050405020304" pitchFamily="18" charset="0"/>
              </a:rPr>
              <a:t>Чапаев и Пустота</a:t>
            </a:r>
            <a:r>
              <a:rPr lang="ru-RU" dirty="0">
                <a:latin typeface="Times New Roman" panose="02020603050405020304" pitchFamily="18" charset="0"/>
                <a:cs typeface="Times New Roman" panose="02020603050405020304" pitchFamily="18" charset="0"/>
              </a:rPr>
              <a:t> (1996)- роман, действие происходит частично в психбольнице, частично во время Гражданской войны. Толкование мифа военного вождя Чапаева.</a:t>
            </a:r>
            <a:endParaRPr lang="ru-RU" dirty="0">
              <a:latin typeface="Times New Roman" panose="02020603050405020304" pitchFamily="18" charset="0"/>
              <a:cs typeface="Times New Roman" panose="02020603050405020304" pitchFamily="18" charset="0"/>
            </a:endParaRPr>
          </a:p>
          <a:p>
            <a:pPr indent="182880" algn="just"/>
            <a:r>
              <a:rPr lang="ru-RU" b="1" i="1" dirty="0">
                <a:latin typeface="Times New Roman" panose="02020603050405020304" pitchFamily="18" charset="0"/>
                <a:cs typeface="Times New Roman" panose="02020603050405020304" pitchFamily="18" charset="0"/>
              </a:rPr>
              <a:t>Ампир «В». Повесть о настоящем сверхчеловеке</a:t>
            </a:r>
            <a:r>
              <a:rPr lang="ru-RU" dirty="0">
                <a:latin typeface="Times New Roman" panose="02020603050405020304" pitchFamily="18" charset="0"/>
                <a:cs typeface="Times New Roman" panose="02020603050405020304" pitchFamily="18" charset="0"/>
              </a:rPr>
              <a:t> (2006) - роман о корпоративной культуре</a:t>
            </a:r>
            <a:endParaRPr lang="ru-RU" dirty="0">
              <a:latin typeface="Times New Roman" panose="02020603050405020304" pitchFamily="18" charset="0"/>
              <a:cs typeface="Times New Roman" panose="02020603050405020304" pitchFamily="18" charset="0"/>
            </a:endParaRPr>
          </a:p>
        </p:txBody>
      </p:sp>
      <p:pic>
        <p:nvPicPr>
          <p:cNvPr id="21506" name="Picture 2" descr="https://ruskerealie.zcu.cz/sites/default/files/audio/pelevin.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860032" y="167502"/>
            <a:ext cx="936104" cy="1241657"/>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2771800" y="6161247"/>
            <a:ext cx="2237279" cy="369332"/>
          </a:xfrm>
          <a:prstGeom prst="rect">
            <a:avLst/>
          </a:prstGeom>
        </p:spPr>
        <p:txBody>
          <a:bodyPr wrap="none">
            <a:spAutoFit/>
          </a:bodyPr>
          <a:lstStyle/>
          <a:p>
            <a:r>
              <a:rPr lang="en-US" dirty="0"/>
              <a:t>http://pelevin.nov.ru/</a:t>
            </a:r>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ruskerealie.zcu.cz/sites/default/files/audio/-------_-------.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732240" y="124740"/>
            <a:ext cx="2246650" cy="187220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79512" y="156707"/>
            <a:ext cx="3622723"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just"/>
            <a:r>
              <a:rPr lang="ru-RU" sz="2000" b="1" dirty="0">
                <a:latin typeface="Times New Roman" panose="02020603050405020304" pitchFamily="18" charset="0"/>
                <a:cs typeface="Times New Roman" panose="02020603050405020304" pitchFamily="18" charset="0"/>
              </a:rPr>
              <a:t>Людмила Улицкая (род. 1943)</a:t>
            </a:r>
            <a:endParaRPr lang="ru-RU" sz="20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40090" y="692696"/>
            <a:ext cx="6348134" cy="5940088"/>
          </a:xfrm>
          <a:prstGeom prst="rect">
            <a:avLst/>
          </a:prstGeom>
        </p:spPr>
        <p:txBody>
          <a:bodyPr wrap="square">
            <a:spAutoFit/>
          </a:bodyPr>
          <a:lstStyle/>
          <a:p>
            <a:pPr indent="92075" algn="just"/>
            <a:r>
              <a:rPr lang="ru-RU" sz="2000" dirty="0">
                <a:latin typeface="Times New Roman" panose="02020603050405020304" pitchFamily="18" charset="0"/>
                <a:cs typeface="Times New Roman" panose="02020603050405020304" pitchFamily="18" charset="0"/>
              </a:rPr>
              <a:t>Улицкая показывает повседневные переживания своих героев, чаще всего женщин. Сценарист. Ее творчество открывает некоторые </a:t>
            </a:r>
            <a:r>
              <a:rPr lang="ru-RU" sz="2000" dirty="0" err="1">
                <a:latin typeface="Times New Roman" panose="02020603050405020304" pitchFamily="18" charset="0"/>
                <a:cs typeface="Times New Roman" panose="02020603050405020304" pitchFamily="18" charset="0"/>
              </a:rPr>
              <a:t>табуизированные</a:t>
            </a:r>
            <a:r>
              <a:rPr lang="ru-RU" sz="2000" dirty="0">
                <a:latin typeface="Times New Roman" panose="02020603050405020304" pitchFamily="18" charset="0"/>
                <a:cs typeface="Times New Roman" panose="02020603050405020304" pitchFamily="18" charset="0"/>
              </a:rPr>
              <a:t> темы, в том числе сексуальные. Лауреат многочисленных премий. Критики иногда называют ее творчество как "</a:t>
            </a:r>
            <a:r>
              <a:rPr lang="ru-RU" sz="2000" dirty="0" err="1">
                <a:latin typeface="Times New Roman" panose="02020603050405020304" pitchFamily="18" charset="0"/>
                <a:cs typeface="Times New Roman" panose="02020603050405020304" pitchFamily="18" charset="0"/>
              </a:rPr>
              <a:t>новосентиментализм</a:t>
            </a:r>
            <a:r>
              <a:rPr lang="ru-RU" sz="2000" dirty="0">
                <a:latin typeface="Times New Roman" panose="02020603050405020304" pitchFamily="18" charset="0"/>
                <a:cs typeface="Times New Roman" panose="02020603050405020304" pitchFamily="18" charset="0"/>
              </a:rPr>
              <a:t>", иногда пишут, что она показывает своих героев как исследователь животных. Улицкая критически оценивает ситуацию внутри современной России.</a:t>
            </a:r>
            <a:endParaRPr lang="ru-RU" sz="2000" dirty="0">
              <a:latin typeface="Times New Roman" panose="02020603050405020304" pitchFamily="18" charset="0"/>
              <a:cs typeface="Times New Roman" panose="02020603050405020304" pitchFamily="18" charset="0"/>
            </a:endParaRPr>
          </a:p>
          <a:p>
            <a:pPr indent="92075" algn="just"/>
            <a:r>
              <a:rPr lang="ru-RU" sz="2000" b="1" i="1" dirty="0">
                <a:latin typeface="Times New Roman" panose="02020603050405020304" pitchFamily="18" charset="0"/>
                <a:cs typeface="Times New Roman" panose="02020603050405020304" pitchFamily="18" charset="0"/>
              </a:rPr>
              <a:t>Сонечка</a:t>
            </a:r>
            <a:r>
              <a:rPr lang="ru-RU" sz="2000" dirty="0">
                <a:latin typeface="Times New Roman" panose="02020603050405020304" pitchFamily="18" charset="0"/>
                <a:cs typeface="Times New Roman" panose="02020603050405020304" pitchFamily="18" charset="0"/>
              </a:rPr>
              <a:t> (1992) - повесть, история женщины, погруженной в чтение великой литературы</a:t>
            </a:r>
            <a:endParaRPr lang="ru-RU" sz="2000" dirty="0">
              <a:latin typeface="Times New Roman" panose="02020603050405020304" pitchFamily="18" charset="0"/>
              <a:cs typeface="Times New Roman" panose="02020603050405020304" pitchFamily="18" charset="0"/>
            </a:endParaRPr>
          </a:p>
          <a:p>
            <a:pPr indent="92075" algn="just"/>
            <a:r>
              <a:rPr lang="ru-RU" sz="2000" dirty="0">
                <a:latin typeface="Times New Roman" panose="02020603050405020304" pitchFamily="18" charset="0"/>
                <a:cs typeface="Times New Roman" panose="02020603050405020304" pitchFamily="18" charset="0"/>
              </a:rPr>
              <a:t> </a:t>
            </a:r>
            <a:r>
              <a:rPr lang="ru-RU" sz="2000" b="1" i="1" dirty="0">
                <a:latin typeface="Times New Roman" panose="02020603050405020304" pitchFamily="18" charset="0"/>
                <a:cs typeface="Times New Roman" panose="02020603050405020304" pitchFamily="18" charset="0"/>
              </a:rPr>
              <a:t>Медея и её дети</a:t>
            </a:r>
            <a:r>
              <a:rPr lang="ru-RU" sz="2000" dirty="0">
                <a:latin typeface="Times New Roman" panose="02020603050405020304" pitchFamily="18" charset="0"/>
                <a:cs typeface="Times New Roman" panose="02020603050405020304" pitchFamily="18" charset="0"/>
              </a:rPr>
              <a:t> (1999) - сборник рассказов, семейная хроника</a:t>
            </a:r>
            <a:endParaRPr lang="ru-RU" sz="2000" dirty="0">
              <a:latin typeface="Times New Roman" panose="02020603050405020304" pitchFamily="18" charset="0"/>
              <a:cs typeface="Times New Roman" panose="02020603050405020304" pitchFamily="18" charset="0"/>
            </a:endParaRPr>
          </a:p>
          <a:p>
            <a:pPr indent="92075" algn="just"/>
            <a:r>
              <a:rPr lang="ru-RU" sz="2000" b="1" i="1" dirty="0">
                <a:latin typeface="Times New Roman" panose="02020603050405020304" pitchFamily="18" charset="0"/>
                <a:cs typeface="Times New Roman" panose="02020603050405020304" pitchFamily="18" charset="0"/>
              </a:rPr>
              <a:t>Казус </a:t>
            </a:r>
            <a:r>
              <a:rPr lang="ru-RU" sz="2000" b="1" i="1" dirty="0" err="1">
                <a:latin typeface="Times New Roman" panose="02020603050405020304" pitchFamily="18" charset="0"/>
                <a:cs typeface="Times New Roman" panose="02020603050405020304" pitchFamily="18" charset="0"/>
              </a:rPr>
              <a:t>Кукоцкого</a:t>
            </a:r>
            <a:r>
              <a:rPr lang="ru-RU" sz="2000" dirty="0">
                <a:latin typeface="Times New Roman" panose="02020603050405020304" pitchFamily="18" charset="0"/>
                <a:cs typeface="Times New Roman" panose="02020603050405020304" pitchFamily="18" charset="0"/>
              </a:rPr>
              <a:t> (2001) - роман, жизнь семьи профессора </a:t>
            </a:r>
            <a:r>
              <a:rPr lang="ru-RU" sz="2000" dirty="0" err="1">
                <a:latin typeface="Times New Roman" panose="02020603050405020304" pitchFamily="18" charset="0"/>
                <a:cs typeface="Times New Roman" panose="02020603050405020304" pitchFamily="18" charset="0"/>
              </a:rPr>
              <a:t>Кукоцкого</a:t>
            </a:r>
            <a:r>
              <a:rPr lang="ru-RU" sz="2000" dirty="0">
                <a:latin typeface="Times New Roman" panose="02020603050405020304" pitchFamily="18" charset="0"/>
                <a:cs typeface="Times New Roman" panose="02020603050405020304" pitchFamily="18" charset="0"/>
              </a:rPr>
              <a:t> на фоне истории Советского государства </a:t>
            </a:r>
            <a:endParaRPr lang="ru-RU" sz="2000" dirty="0">
              <a:latin typeface="Times New Roman" panose="02020603050405020304" pitchFamily="18" charset="0"/>
              <a:cs typeface="Times New Roman" panose="02020603050405020304" pitchFamily="18" charset="0"/>
            </a:endParaRPr>
          </a:p>
          <a:p>
            <a:pPr indent="92075" algn="just"/>
            <a:r>
              <a:rPr lang="ru-RU" sz="2000" b="1" i="1" dirty="0">
                <a:latin typeface="Times New Roman" panose="02020603050405020304" pitchFamily="18" charset="0"/>
                <a:cs typeface="Times New Roman" panose="02020603050405020304" pitchFamily="18" charset="0"/>
              </a:rPr>
              <a:t>Даниэль </a:t>
            </a:r>
            <a:r>
              <a:rPr lang="ru-RU" sz="2000" b="1" i="1" dirty="0" err="1">
                <a:latin typeface="Times New Roman" panose="02020603050405020304" pitchFamily="18" charset="0"/>
                <a:cs typeface="Times New Roman" panose="02020603050405020304" pitchFamily="18" charset="0"/>
              </a:rPr>
              <a:t>Штайн</a:t>
            </a:r>
            <a:r>
              <a:rPr lang="ru-RU" sz="2000" b="1" i="1" dirty="0">
                <a:latin typeface="Times New Roman" panose="02020603050405020304" pitchFamily="18" charset="0"/>
                <a:cs typeface="Times New Roman" panose="02020603050405020304" pitchFamily="18" charset="0"/>
              </a:rPr>
              <a:t>, переводчик </a:t>
            </a:r>
            <a:r>
              <a:rPr lang="ru-RU" sz="2000" dirty="0">
                <a:latin typeface="Times New Roman" panose="02020603050405020304" pitchFamily="18" charset="0"/>
                <a:cs typeface="Times New Roman" panose="02020603050405020304" pitchFamily="18" charset="0"/>
              </a:rPr>
              <a:t>(2006) - роман в форме писем и разговоров о необычной судьбе еврея Даниэля </a:t>
            </a:r>
            <a:r>
              <a:rPr lang="ru-RU" sz="2000" dirty="0" err="1">
                <a:latin typeface="Times New Roman" panose="02020603050405020304" pitchFamily="18" charset="0"/>
                <a:cs typeface="Times New Roman" panose="02020603050405020304" pitchFamily="18" charset="0"/>
              </a:rPr>
              <a:t>Штайна</a:t>
            </a:r>
            <a:r>
              <a:rPr lang="ru-RU" sz="2000" dirty="0">
                <a:latin typeface="Times New Roman" panose="02020603050405020304" pitchFamily="18" charset="0"/>
                <a:cs typeface="Times New Roman" panose="02020603050405020304" pitchFamily="18" charset="0"/>
              </a:rPr>
              <a:t>, ставшего католическим священником</a:t>
            </a:r>
            <a:endParaRPr lang="ru-RU" sz="20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6629716" y="2204864"/>
            <a:ext cx="2451697" cy="369332"/>
          </a:xfrm>
          <a:prstGeom prst="rect">
            <a:avLst/>
          </a:prstGeom>
        </p:spPr>
        <p:txBody>
          <a:bodyPr wrap="none">
            <a:spAutoFit/>
          </a:bodyPr>
          <a:lstStyle/>
          <a:p>
            <a:r>
              <a:rPr lang="en-US" dirty="0"/>
              <a:t>http://www.ulickaya.ru/</a:t>
            </a:r>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xn----8sbiecm6bhdx8i.xn--p1ai/sites/default/files/images/shkolnikam/literatura_XX_vek.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7543" y="620688"/>
            <a:ext cx="8322593" cy="55446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Terberg_TitleMov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Terberg_TitleMoves</Template>
  <TotalTime>0</TotalTime>
  <Words>22851</Words>
  <Application>WPS 演示</Application>
  <PresentationFormat>Экран (4:3)</PresentationFormat>
  <Paragraphs>277</Paragraphs>
  <Slides>42</Slides>
  <Notes>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42</vt:i4>
      </vt:variant>
    </vt:vector>
  </HeadingPairs>
  <TitlesOfParts>
    <vt:vector size="52" baseType="lpstr">
      <vt:lpstr>Arial</vt:lpstr>
      <vt:lpstr>宋体</vt:lpstr>
      <vt:lpstr>Wingdings</vt:lpstr>
      <vt:lpstr>Times New Roman</vt:lpstr>
      <vt:lpstr>Calibri</vt:lpstr>
      <vt:lpstr>微软雅黑</vt:lpstr>
      <vt:lpstr>Arial Unicode MS</vt:lpstr>
      <vt:lpstr>Open Sans</vt:lpstr>
      <vt:lpstr>Segoe Print</vt:lpstr>
      <vt:lpstr>Terberg_TitleMoves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Administrator</cp:lastModifiedBy>
  <cp:revision>3</cp:revision>
  <dcterms:created xsi:type="dcterms:W3CDTF">2019-11-28T03:56:00Z</dcterms:created>
  <dcterms:modified xsi:type="dcterms:W3CDTF">2023-12-27T02:29:00Z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TC018814149991</vt:lpwstr>
  </property>
  <property fmtid="{D5CDD505-2E9C-101B-9397-08002B2CF9AE}" pid="3" name="KSOProductBuildVer">
    <vt:lpwstr>2052-11.1.0.9828</vt:lpwstr>
  </property>
</Properties>
</file>