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</p:sldMasterIdLst>
  <p:sldIdLst>
    <p:sldId id="256" r:id="rId2"/>
    <p:sldId id="257" r:id="rId3"/>
    <p:sldId id="280" r:id="rId4"/>
    <p:sldId id="281" r:id="rId5"/>
    <p:sldId id="258" r:id="rId6"/>
    <p:sldId id="275" r:id="rId7"/>
    <p:sldId id="262" r:id="rId8"/>
    <p:sldId id="277" r:id="rId9"/>
    <p:sldId id="263" r:id="rId10"/>
    <p:sldId id="264" r:id="rId11"/>
    <p:sldId id="278" r:id="rId12"/>
    <p:sldId id="265" r:id="rId13"/>
    <p:sldId id="267" r:id="rId14"/>
    <p:sldId id="268" r:id="rId15"/>
    <p:sldId id="269" r:id="rId16"/>
    <p:sldId id="270" r:id="rId17"/>
    <p:sldId id="271" r:id="rId18"/>
    <p:sldId id="274" r:id="rId19"/>
    <p:sldId id="279" r:id="rId20"/>
    <p:sldId id="282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FAFC35-A2B1-4DDF-B4FE-CD619E91703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9785095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F6DF3F-1DDA-43CE-9191-5BE08F63785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4113681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B9AE8A-4089-4001-B916-C015ED5E836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35102636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3B7E09-B17E-4D49-94A7-799EEAB15CF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76723362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69FBE4-96C1-4547-8D82-1FDAE12BB4F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41740810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F35F1B-99FC-476A-BE43-7701350CF2F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7596377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06374C-C857-4064-B31A-EF0219018BA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7570235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ABF074-F0AF-44A3-8AD8-B56012B000C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06798462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2EB907-CC42-478D-97F5-400ED443B1A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61410158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FAF5F1-00F5-4296-8DBD-F98CC2C1414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95319889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68C449-8DB4-496F-A020-743C6ABFF3C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58420376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0F9721-FA75-47D3-B0CA-14AFA695C5E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11634988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B2793B-00FD-49AD-9699-49D2DC2ED52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61021857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1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68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68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68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fld id="{E310D761-212E-423E-ACC8-90F20B38528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8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 autoUpdateAnimBg="0"/>
      <p:bldP spid="76803" grpId="0" build="p" autoUpdateAnimBg="0">
        <p:tmplLst>
          <p:tmpl lvl="1">
            <p:tnLst>
              <p:par>
                <p:cTn presetID="1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8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/>
                        <p:tgtEl>
                          <p:spTgt spid="7680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#ppt_h*1.125000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Effect transition="in" filter="wipe(up)">
                      <p:cBhvr>
                        <p:cTn dur="500"/>
                        <p:tgtEl>
                          <p:spTgt spid="7680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8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/>
                        <p:tgtEl>
                          <p:spTgt spid="7680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#ppt_h*1.125000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Effect transition="in" filter="wipe(up)">
                      <p:cBhvr>
                        <p:cTn dur="500"/>
                        <p:tgtEl>
                          <p:spTgt spid="7680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8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/>
                        <p:tgtEl>
                          <p:spTgt spid="7680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#ppt_h*1.125000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Effect transition="in" filter="wipe(up)">
                      <p:cBhvr>
                        <p:cTn dur="500"/>
                        <p:tgtEl>
                          <p:spTgt spid="7680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8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/>
                        <p:tgtEl>
                          <p:spTgt spid="7680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#ppt_h*1.125000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Effect transition="in" filter="wipe(up)">
                      <p:cBhvr>
                        <p:cTn dur="500"/>
                        <p:tgtEl>
                          <p:spTgt spid="7680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8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/>
                        <p:tgtEl>
                          <p:spTgt spid="7680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#ppt_h*1.125000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Effect transition="in" filter="wipe(up)">
                      <p:cBhvr>
                        <p:cTn dur="500"/>
                        <p:tgtEl>
                          <p:spTgt spid="7680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4191000" cy="4876800"/>
          </a:xfrm>
        </p:spPr>
        <p:txBody>
          <a:bodyPr/>
          <a:lstStyle/>
          <a:p>
            <a:pPr eaLnBrk="1" hangingPunct="1">
              <a:defRPr/>
            </a:pPr>
            <a:r>
              <a:rPr lang="ru-RU" sz="4800" b="1" dirty="0">
                <a:solidFill>
                  <a:srgbClr val="FF0000"/>
                </a:solidFill>
                <a:latin typeface="Calibri" pitchFamily="34" charset="0"/>
              </a:rPr>
              <a:t>Достоевский Фёдор Михайлович</a:t>
            </a:r>
            <a:br>
              <a:rPr lang="ru-RU" sz="3600" b="1" dirty="0">
                <a:latin typeface="Calibri" pitchFamily="34" charset="0"/>
              </a:rPr>
            </a:br>
            <a:r>
              <a:rPr lang="ru-RU" sz="3600" b="1" dirty="0">
                <a:solidFill>
                  <a:srgbClr val="FF0000"/>
                </a:solidFill>
                <a:latin typeface="Calibri" pitchFamily="34" charset="0"/>
              </a:rPr>
              <a:t>(1821 – 1881)</a:t>
            </a:r>
            <a:endParaRPr lang="ru-RU" sz="3600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94638" y="1176596"/>
            <a:ext cx="3778069" cy="4754938"/>
          </a:xfrm>
          <a:prstGeom prst="rect">
            <a:avLst/>
          </a:prstGeom>
        </p:spPr>
      </p:pic>
      <p:pic>
        <p:nvPicPr>
          <p:cNvPr id="3077" name="Picture 5" descr="http://www.kostyor.ru/images0/biogr/dostoevski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1371600"/>
            <a:ext cx="3363469" cy="4305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3657600" y="381000"/>
            <a:ext cx="5410200" cy="5715000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buNone/>
              <a:defRPr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Фёдор Достоевский написал </a:t>
            </a:r>
            <a:r>
              <a:rPr lang="ru-RU" sz="28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восемь крупных романов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 eaLnBrk="1" hangingPunct="1">
              <a:lnSpc>
                <a:spcPct val="80000"/>
              </a:lnSpc>
              <a:buNone/>
              <a:defRPr/>
            </a:pPr>
            <a:r>
              <a:rPr lang="ru-RU" sz="28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Пять из них —</a:t>
            </a:r>
          </a:p>
          <a:p>
            <a:pPr algn="just" eaLnBrk="1" hangingPunct="1">
              <a:lnSpc>
                <a:spcPct val="80000"/>
              </a:lnSpc>
              <a:buFont typeface="Wingdings" panose="05000000000000000000" pitchFamily="2" charset="2"/>
              <a:buChar char="§"/>
              <a:defRPr/>
            </a:pPr>
            <a:r>
              <a:rPr lang="ru-RU" sz="28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«Преступление и наказание», </a:t>
            </a:r>
          </a:p>
          <a:p>
            <a:pPr algn="just" eaLnBrk="1" hangingPunct="1">
              <a:lnSpc>
                <a:spcPct val="80000"/>
              </a:lnSpc>
              <a:buFont typeface="Wingdings" panose="05000000000000000000" pitchFamily="2" charset="2"/>
              <a:buChar char="§"/>
              <a:defRPr/>
            </a:pPr>
            <a:r>
              <a:rPr lang="ru-RU" sz="28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«Идиот», </a:t>
            </a:r>
          </a:p>
          <a:p>
            <a:pPr algn="just" eaLnBrk="1" hangingPunct="1">
              <a:lnSpc>
                <a:spcPct val="80000"/>
              </a:lnSpc>
              <a:buFont typeface="Wingdings" panose="05000000000000000000" pitchFamily="2" charset="2"/>
              <a:buChar char="§"/>
              <a:defRPr/>
            </a:pPr>
            <a:r>
              <a:rPr lang="ru-RU" sz="28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«Бесы», </a:t>
            </a:r>
          </a:p>
          <a:p>
            <a:pPr algn="just" eaLnBrk="1" hangingPunct="1">
              <a:lnSpc>
                <a:spcPct val="80000"/>
              </a:lnSpc>
              <a:buFont typeface="Wingdings" panose="05000000000000000000" pitchFamily="2" charset="2"/>
              <a:buChar char="§"/>
              <a:defRPr/>
            </a:pPr>
            <a:r>
              <a:rPr lang="ru-RU" sz="28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«Подросток»,</a:t>
            </a:r>
          </a:p>
          <a:p>
            <a:pPr algn="just" eaLnBrk="1" hangingPunct="1">
              <a:lnSpc>
                <a:spcPct val="80000"/>
              </a:lnSpc>
              <a:buFont typeface="Wingdings" panose="05000000000000000000" pitchFamily="2" charset="2"/>
              <a:buChar char="§"/>
              <a:defRPr/>
            </a:pPr>
            <a:r>
              <a:rPr lang="ru-RU" sz="28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«Братья Карамазовы» 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— называют «великим </a:t>
            </a:r>
            <a:r>
              <a:rPr lang="ru-RU" sz="2800" dirty="0" err="1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пятикнижием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7" descr="%7b87DF524A-445A-41FE-A490-E446E2FF50D2%7d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381000"/>
            <a:ext cx="34290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228600" y="304800"/>
            <a:ext cx="8763000" cy="5791200"/>
          </a:xfrm>
        </p:spPr>
        <p:txBody>
          <a:bodyPr/>
          <a:lstStyle/>
          <a:p>
            <a:pPr marL="0" indent="0" algn="just" eaLnBrk="1" hangingPunct="1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>
                <a:solidFill>
                  <a:schemeClr val="accent4">
                    <a:lumMod val="1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Достоевский </a:t>
            </a:r>
            <a:r>
              <a:rPr lang="ru-RU" sz="2000" b="1" dirty="0">
                <a:solidFill>
                  <a:schemeClr val="accent4">
                    <a:lumMod val="1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определил новые направления </a:t>
            </a:r>
            <a:r>
              <a:rPr lang="ru-RU" sz="2000" dirty="0">
                <a:solidFill>
                  <a:schemeClr val="accent4">
                    <a:lumMod val="1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русской литературе и являлся в этом смысле «революционером».</a:t>
            </a:r>
          </a:p>
          <a:p>
            <a:pPr marL="0" indent="0" algn="just" eaLnBrk="1" hangingPunct="1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ru-RU" sz="2000" dirty="0">
                <a:solidFill>
                  <a:schemeClr val="accent4">
                    <a:lumMod val="1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Лишь после смерти писателя, он был признан одним из самых величайших романистов, повлиявшим на мировую литературу, а также на философские течения и публицистику. 	Большинство произведений Достоевского неоднократно экранизировались, ставились оперные, балетные и театральные постановки, как в России, так и за рубежом.</a:t>
            </a:r>
            <a:endParaRPr lang="ru-RU" sz="2000" dirty="0">
              <a:solidFill>
                <a:schemeClr val="accent4">
                  <a:lumMod val="1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 eaLnBrk="1" hangingPunct="1">
              <a:lnSpc>
                <a:spcPct val="80000"/>
              </a:lnSpc>
              <a:buNone/>
              <a:defRPr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850042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228600" y="304800"/>
            <a:ext cx="8763000" cy="5791200"/>
          </a:xfrm>
        </p:spPr>
        <p:txBody>
          <a:bodyPr/>
          <a:lstStyle/>
          <a:p>
            <a:pPr marL="0" indent="0" algn="just" eaLnBrk="1" hangingPunct="1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Знаток человеческой души, глубокий мыслитель, проникновенный романист — Достоевский писал </a:t>
            </a:r>
            <a:r>
              <a:rPr lang="ru-RU" sz="2400" b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 духовном и тёмном в человеке</a:t>
            </a:r>
            <a:r>
              <a:rPr lang="ru-RU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Его романы привлекали криминальными сюжетами.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423203D-BB2D-4BB8-823B-744314A0EA1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719461"/>
            <a:ext cx="6399212" cy="41033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61873229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2" name="Rectangle 8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229600" cy="1112838"/>
          </a:xfrm>
        </p:spPr>
        <p:txBody>
          <a:bodyPr/>
          <a:lstStyle/>
          <a:p>
            <a:pPr eaLnBrk="1" hangingPunct="1">
              <a:defRPr/>
            </a:pPr>
            <a:r>
              <a:rPr lang="ru-RU" b="1" dirty="0"/>
              <a:t>Детство</a:t>
            </a:r>
            <a:r>
              <a:rPr lang="ru-RU" dirty="0"/>
              <a:t> </a:t>
            </a:r>
          </a:p>
        </p:txBody>
      </p:sp>
      <p:sp>
        <p:nvSpPr>
          <p:cNvPr id="2151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381000" y="1112838"/>
            <a:ext cx="8458200" cy="5745162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buNone/>
              <a:defRPr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Федор Михайлович Достоевский родился 30 октября 1821 года в Москве на </a:t>
            </a:r>
            <a:r>
              <a:rPr lang="ru-RU" sz="2400" b="1" dirty="0" err="1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Божедомке</a:t>
            </a: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 eaLnBrk="1" hangingPunct="1">
              <a:lnSpc>
                <a:spcPct val="80000"/>
              </a:lnSpc>
              <a:buNone/>
              <a:defRPr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Название этого места связано с кладбищем, на котором хоронили бродяг, нищих и самоубийц. Здесь же находилась больница для умалишенных и Московская Мариинская больница для бедных, при которой в отдельном флигеле и жила семья Достоевских. </a:t>
            </a:r>
          </a:p>
          <a:p>
            <a:pPr marL="0" indent="0" algn="just" eaLnBrk="1" hangingPunct="1">
              <a:lnSpc>
                <a:spcPct val="80000"/>
              </a:lnSpc>
              <a:buNone/>
              <a:defRPr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Мальчика назвали в честь деда, купца 3-й гильдии Федора Нечаева. Во время войны 1812 года он пожертвовал на ополчение большую сумму денег. За это его имя было высечено на мраморных досках храма Христа Спасителя.</a:t>
            </a:r>
            <a:br>
              <a:rPr lang="ru-RU" sz="2400" dirty="0">
                <a:solidFill>
                  <a:schemeClr val="bg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chemeClr val="bg1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2" name="Rectangle 8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229600" cy="685800"/>
          </a:xfrm>
        </p:spPr>
        <p:txBody>
          <a:bodyPr/>
          <a:lstStyle/>
          <a:p>
            <a:pPr eaLnBrk="1" hangingPunct="1">
              <a:defRPr/>
            </a:pPr>
            <a:r>
              <a:rPr lang="ru-RU" b="1" dirty="0"/>
              <a:t>Детство</a:t>
            </a:r>
            <a:r>
              <a:rPr lang="ru-RU" dirty="0"/>
              <a:t> </a:t>
            </a:r>
          </a:p>
        </p:txBody>
      </p:sp>
      <p:sp>
        <p:nvSpPr>
          <p:cNvPr id="2151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228600" y="685800"/>
            <a:ext cx="8610600" cy="6172200"/>
          </a:xfrm>
        </p:spPr>
        <p:txBody>
          <a:bodyPr/>
          <a:lstStyle/>
          <a:p>
            <a:pPr marL="0" indent="0" algn="just" eaLnBrk="1" hangingPunct="1">
              <a:lnSpc>
                <a:spcPct val="150000"/>
              </a:lnSpc>
              <a:buNone/>
              <a:defRPr/>
            </a:pPr>
            <a:r>
              <a:rPr lang="ru-RU" sz="2400" dirty="0">
                <a:solidFill>
                  <a:schemeClr val="accent4">
                    <a:lumMod val="1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воспоминаниям Федора Михайловича, родители много работали, чтобы дать детям хорошее образование и воспитать их достойными людьми. Первые уроки грамоты и письма Достоевский получил от матери. Его первые книги — религиозная литература, которой увлекалась набожная родительница. Позднее в своих произведениях («</a:t>
            </a:r>
            <a:r>
              <a:rPr lang="ru-RU" sz="2400" b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Братья Карамазовы»</a:t>
            </a:r>
            <a:r>
              <a:rPr lang="ru-RU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 др.) он неоднократно вспоминает об этом. </a:t>
            </a:r>
            <a:endParaRPr lang="ru-RU" sz="2400" dirty="0">
              <a:solidFill>
                <a:schemeClr val="accent4">
                  <a:lumMod val="1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86037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685800"/>
          </a:xfrm>
        </p:spPr>
        <p:txBody>
          <a:bodyPr/>
          <a:lstStyle/>
          <a:p>
            <a:pPr eaLnBrk="1" hangingPunct="1">
              <a:defRPr/>
            </a:pPr>
            <a:r>
              <a:rPr lang="ru-RU" b="1" dirty="0"/>
              <a:t>Творчество 1840-х годов</a:t>
            </a:r>
            <a:r>
              <a:rPr lang="ru-RU" dirty="0"/>
              <a:t> 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19200"/>
            <a:ext cx="9144000" cy="5410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800" dirty="0">
                <a:solidFill>
                  <a:schemeClr val="bg2">
                    <a:lumMod val="50000"/>
                  </a:schemeClr>
                </a:solidFill>
                <a:effectLst/>
              </a:rPr>
              <a:t>В 1845 году Ф.М. Достоевский написал роман </a:t>
            </a:r>
            <a:r>
              <a:rPr lang="ru-RU" sz="2800" b="1" dirty="0">
                <a:solidFill>
                  <a:schemeClr val="bg2">
                    <a:lumMod val="50000"/>
                  </a:schemeClr>
                </a:solidFill>
                <a:effectLst/>
              </a:rPr>
              <a:t>«Бедные люди» 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  <a:effectLst/>
              </a:rPr>
              <a:t>- о судьбе </a:t>
            </a:r>
            <a:br>
              <a:rPr lang="ru-RU" sz="2800" dirty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800" dirty="0">
                <a:solidFill>
                  <a:schemeClr val="bg2">
                    <a:lumMod val="50000"/>
                  </a:schemeClr>
                </a:solidFill>
                <a:effectLst/>
              </a:rPr>
              <a:t>«маленького человека», жителя Петербурга.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dirty="0">
                <a:solidFill>
                  <a:schemeClr val="bg2">
                    <a:lumMod val="50000"/>
                  </a:schemeClr>
                </a:solidFill>
                <a:effectLst/>
              </a:rPr>
              <a:t>Н.А. Некрасов и В.Д. Григорович, прочитав рукопись, пришли в </a:t>
            </a:r>
            <a:r>
              <a:rPr lang="ru-RU" sz="2800" dirty="0" err="1">
                <a:solidFill>
                  <a:schemeClr val="bg2">
                    <a:lumMod val="50000"/>
                  </a:schemeClr>
                </a:solidFill>
                <a:effectLst/>
              </a:rPr>
              <a:t>вострог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  <a:effectLst/>
              </a:rPr>
              <a:t> и передали ее В.Г. Белинскому. Критик провозгласил «</a:t>
            </a:r>
            <a:r>
              <a:rPr lang="ru-RU" sz="2800" i="1" dirty="0">
                <a:solidFill>
                  <a:schemeClr val="bg2">
                    <a:lumMod val="50000"/>
                  </a:schemeClr>
                </a:solidFill>
                <a:effectLst/>
              </a:rPr>
              <a:t>появление… необыкновенного таланта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  <a:effectLst/>
              </a:rPr>
              <a:t>». 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685800"/>
          </a:xfrm>
        </p:spPr>
        <p:txBody>
          <a:bodyPr/>
          <a:lstStyle/>
          <a:p>
            <a:pPr eaLnBrk="1" hangingPunct="1">
              <a:defRPr/>
            </a:pPr>
            <a:r>
              <a:rPr lang="ru-RU" b="1" dirty="0"/>
              <a:t>Творчество 1840-х годов</a:t>
            </a:r>
            <a:r>
              <a:rPr lang="ru-RU" dirty="0"/>
              <a:t> 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19200"/>
            <a:ext cx="9144000" cy="5410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800" dirty="0">
                <a:solidFill>
                  <a:schemeClr val="bg2">
                    <a:lumMod val="50000"/>
                  </a:schemeClr>
                </a:solidFill>
                <a:effectLst/>
              </a:rPr>
              <a:t>«Бедные люди» были опубликованы в 1846 году в «Петербургском сборнике» Н.А. Некрасова. В конце 1840-х годов Ф.М. Достоевский написал несколько рассказов и повестей: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b="1" dirty="0">
                <a:solidFill>
                  <a:schemeClr val="bg2">
                    <a:lumMod val="50000"/>
                  </a:schemeClr>
                </a:solidFill>
                <a:effectLst/>
              </a:rPr>
              <a:t>«Двойник» (1846),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b="1" dirty="0">
                <a:solidFill>
                  <a:schemeClr val="bg2">
                    <a:lumMod val="50000"/>
                  </a:schemeClr>
                </a:solidFill>
                <a:effectLst/>
              </a:rPr>
              <a:t>«Хозяйка» (1847),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b="1" dirty="0">
                <a:solidFill>
                  <a:schemeClr val="bg2">
                    <a:lumMod val="50000"/>
                  </a:schemeClr>
                </a:solidFill>
                <a:effectLst/>
              </a:rPr>
              <a:t>«Белые ночи» (1848),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b="1" dirty="0">
                <a:solidFill>
                  <a:schemeClr val="bg2">
                    <a:lumMod val="50000"/>
                  </a:schemeClr>
                </a:solidFill>
                <a:effectLst/>
              </a:rPr>
              <a:t>«</a:t>
            </a:r>
            <a:r>
              <a:rPr lang="ru-RU" sz="2800" b="1" dirty="0" err="1">
                <a:solidFill>
                  <a:schemeClr val="bg2">
                    <a:lumMod val="50000"/>
                  </a:schemeClr>
                </a:solidFill>
                <a:effectLst/>
              </a:rPr>
              <a:t>Неточка</a:t>
            </a:r>
            <a:r>
              <a:rPr lang="ru-RU" sz="2800" b="1" dirty="0">
                <a:solidFill>
                  <a:schemeClr val="bg2">
                    <a:lumMod val="50000"/>
                  </a:schemeClr>
                </a:solidFill>
                <a:effectLst/>
              </a:rPr>
              <a:t> </a:t>
            </a:r>
            <a:r>
              <a:rPr lang="ru-RU" sz="2800" b="1" dirty="0" err="1">
                <a:solidFill>
                  <a:schemeClr val="bg2">
                    <a:lumMod val="50000"/>
                  </a:schemeClr>
                </a:solidFill>
                <a:effectLst/>
              </a:rPr>
              <a:t>Незванова</a:t>
            </a:r>
            <a:r>
              <a:rPr lang="ru-RU" sz="2800" b="1" dirty="0">
                <a:solidFill>
                  <a:schemeClr val="bg2">
                    <a:lumMod val="50000"/>
                  </a:schemeClr>
                </a:solidFill>
                <a:effectLst/>
              </a:rPr>
              <a:t>» (1849) 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  <a:effectLst/>
              </a:rPr>
              <a:t>и др. </a:t>
            </a:r>
          </a:p>
        </p:txBody>
      </p:sp>
    </p:spTree>
    <p:extLst>
      <p:ext uri="{BB962C8B-B14F-4D97-AF65-F5344CB8AC3E}">
        <p14:creationId xmlns:p14="http://schemas.microsoft.com/office/powerpoint/2010/main" val="472917738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/>
              <a:t>К.А. Трутовский. Ф.М. Достоевский (1847).</a:t>
            </a:r>
            <a:br>
              <a:rPr lang="ru-RU" sz="4000"/>
            </a:br>
            <a:endParaRPr lang="ru-RU" sz="4000"/>
          </a:p>
        </p:txBody>
      </p:sp>
      <p:pic>
        <p:nvPicPr>
          <p:cNvPr id="9219" name="Picture 4" descr="%7bDFDC71C5-6B0E-46AF-AFF6-6BFE661D6DBD%7d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32960" y="1558212"/>
            <a:ext cx="4495800" cy="52997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838200"/>
          </a:xfrm>
        </p:spPr>
        <p:txBody>
          <a:bodyPr/>
          <a:lstStyle/>
          <a:p>
            <a:pPr eaLnBrk="1" hangingPunct="1">
              <a:defRPr/>
            </a:pPr>
            <a:br>
              <a:rPr lang="ru-RU" sz="4000" b="1" dirty="0"/>
            </a:br>
            <a:r>
              <a:rPr lang="ru-RU" sz="4000" b="1" dirty="0"/>
              <a:t>Каторга</a:t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9144000" cy="5715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В 1846 году Ф.М. Достоевский познакомился с бывшим служащим Министерства иностранных дел М.В. </a:t>
            </a:r>
            <a:r>
              <a:rPr lang="ru-RU" sz="2400" dirty="0" err="1">
                <a:solidFill>
                  <a:schemeClr val="bg2">
                    <a:lumMod val="50000"/>
                  </a:schemeClr>
                </a:solidFill>
                <a:effectLst/>
              </a:rPr>
              <a:t>Буташевичем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-Петрашевским, а с весны 1847 года стал постоянным посетителем его «пятниц». В ночь с 22 на 23 апреля 1849 года все члены кружка Петрашевского по приказу Николая I были арестованы и заключены в Петропавловскую крепость. Военный суд приговорил их к расстрелу. 22 декабря над петрашевцами был совершен обряд подготовки к смертной казни, и только в последнюю минуту им объявили настоящий приговор: каторга и солдатчина. 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838200"/>
          </a:xfrm>
        </p:spPr>
        <p:txBody>
          <a:bodyPr/>
          <a:lstStyle/>
          <a:p>
            <a:pPr eaLnBrk="1" hangingPunct="1">
              <a:defRPr/>
            </a:pPr>
            <a:br>
              <a:rPr lang="ru-RU" sz="4000" b="1" dirty="0"/>
            </a:br>
            <a:r>
              <a:rPr lang="ru-RU" sz="4000" b="1" dirty="0"/>
              <a:t>Каторга</a:t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9144000" cy="5715000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	После смерти Николая I участь Ф.М. Достоевского, как и многих политических преступников, была смягчена. Тем не менее четыре года (с января 1850-го по январь 1854-го) писатель провел в Омском остроге, а затем пять лет служил в Семипалатинске. 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	Только в 1859 году он получил разрешение жить в Твери, и через некоторое время вернулся в Петербург.</a:t>
            </a:r>
          </a:p>
        </p:txBody>
      </p:sp>
    </p:spTree>
    <p:extLst>
      <p:ext uri="{BB962C8B-B14F-4D97-AF65-F5344CB8AC3E}">
        <p14:creationId xmlns:p14="http://schemas.microsoft.com/office/powerpoint/2010/main" val="936218023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/>
              <a:t>Творчество первой половины 1860-х годов</a:t>
            </a:r>
            <a:r>
              <a:rPr lang="ru-RU" sz="4000"/>
              <a:t> 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95400"/>
            <a:ext cx="8686800" cy="5562600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Если до каторги Ф.М. Достоевского привлекали идеи утопического социализма, то теперь он обратился к христианству.</a:t>
            </a:r>
            <a:b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В 1860-61 годах Ф.М. Достоевский написал роман </a:t>
            </a: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effectLst/>
              </a:rPr>
              <a:t>«Униженные и оскорбленные»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(о людях, не имеющих сил бороться со злом), 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в 1860-62 годах - книгу очерков </a:t>
            </a: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effectLst/>
              </a:rPr>
              <a:t>«Записки из Мертвого дома»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(о страшных днях, проведенных в Омском остроге), в 1864 году - повесть </a:t>
            </a: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effectLst/>
              </a:rPr>
              <a:t>«Записки из подполья»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(о глубинном сознании «подпольного человека»). 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b="1"/>
              <a:t>Путешествие за границу</a:t>
            </a:r>
            <a:r>
              <a:rPr lang="ru-RU"/>
              <a:t> </a:t>
            </a:r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3505200" y="1066800"/>
            <a:ext cx="5638800" cy="5791200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	Летние месяцы 1862 и 1863 года Ф.М. Достоевский провел за границей. Он побывал в Германии, Италии, Франции, Швейцарии, Англии. Во время путешествия писатель пришел к выводу, что у Европы нет будущего, поскольку люди здесь лишены стремления к братству, и поэтому Россия должна идти особым, самобытным путем. Свои впечатления от поездки он изложил в цикле очерков </a:t>
            </a: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effectLst/>
              </a:rPr>
              <a:t>«Зимние заметки о летних впечатлениях»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(1863).</a:t>
            </a:r>
          </a:p>
        </p:txBody>
      </p:sp>
      <p:pic>
        <p:nvPicPr>
          <p:cNvPr id="12292" name="Picture 6" descr="%7b30AC6751-C30F-4B2F-97A6-6EEC7B5F28C9%7d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" y="1066800"/>
            <a:ext cx="3217863" cy="495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3" name="Rectangle 7"/>
          <p:cNvSpPr>
            <a:spLocks noChangeArrowheads="1"/>
          </p:cNvSpPr>
          <p:nvPr/>
        </p:nvSpPr>
        <p:spPr bwMode="auto">
          <a:xfrm>
            <a:off x="0" y="6019800"/>
            <a:ext cx="35433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Arial" panose="020B0604020202020204" pitchFamily="34" charset="0"/>
              </a:rPr>
              <a:t>Ф.М. Достоевский. </a:t>
            </a:r>
          </a:p>
          <a:p>
            <a:pPr eaLnBrk="1" hangingPunct="1"/>
            <a:r>
              <a:rPr lang="ru-RU" altLang="ru-RU">
                <a:latin typeface="Arial" panose="020B0604020202020204" pitchFamily="34" charset="0"/>
              </a:rPr>
              <a:t>Фотография М.Б. Тулинова. 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br>
              <a:rPr lang="ru-RU" sz="4000" b="1"/>
            </a:br>
            <a:r>
              <a:rPr lang="ru-RU" sz="4000" b="1"/>
              <a:t>Семейная жизнь</a:t>
            </a:r>
            <a:br>
              <a:rPr lang="ru-RU" sz="4000"/>
            </a:br>
            <a:br>
              <a:rPr lang="ru-RU" sz="4000"/>
            </a:br>
            <a:endParaRPr lang="ru-RU" sz="4000"/>
          </a:p>
        </p:txBody>
      </p:sp>
      <p:sp>
        <p:nvSpPr>
          <p:cNvPr id="38922" name="Rectangle 10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762000"/>
            <a:ext cx="4495800" cy="5791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2800" dirty="0">
                <a:solidFill>
                  <a:schemeClr val="bg2">
                    <a:lumMod val="50000"/>
                  </a:schemeClr>
                </a:solidFill>
                <a:effectLst/>
              </a:rPr>
              <a:t>Во время службы в Семипалатинске Ф.М. Достоевский познакомился с женой губернского секретаря Марией Дмитриевной Исаевой. После того, как у нее умер муж, они обвенчались. Однако их брак не был счастливым. В 1864 году Мария Дмитриевна умерла от чахотки. </a:t>
            </a:r>
          </a:p>
        </p:txBody>
      </p:sp>
      <p:pic>
        <p:nvPicPr>
          <p:cNvPr id="13316" name="Picture 12" descr="%7bE3BE2B2F-2D69-4D09-A040-FF98558A1160%7d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53000" y="1219200"/>
            <a:ext cx="4057650" cy="5257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pPr eaLnBrk="1" hangingPunct="1">
              <a:defRPr/>
            </a:pPr>
            <a:br>
              <a:rPr lang="ru-RU" sz="4000" b="1" dirty="0"/>
            </a:br>
            <a:br>
              <a:rPr lang="ru-RU" sz="4000" b="1" dirty="0"/>
            </a:br>
            <a:r>
              <a:rPr lang="ru-RU" sz="4000" b="1" dirty="0"/>
              <a:t>Семейная жизнь</a:t>
            </a:r>
            <a:br>
              <a:rPr lang="ru-RU" sz="4000" dirty="0"/>
            </a:br>
            <a:br>
              <a:rPr lang="ru-RU" sz="4000" dirty="0"/>
            </a:br>
            <a:endParaRPr lang="ru-RU" sz="4000" dirty="0"/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304800" y="1066800"/>
            <a:ext cx="8382000" cy="579120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ru-RU" sz="2800" dirty="0">
                <a:solidFill>
                  <a:schemeClr val="bg2">
                    <a:lumMod val="50000"/>
                  </a:schemeClr>
                </a:solidFill>
                <a:effectLst/>
              </a:rPr>
              <a:t>	В 1866 году Ф.М. Достоевский, пытаясь выпутаться из денежных затруднений, заключил с книгоиздателем кабальный договор. По совету друзей он обратился к стенографистке </a:t>
            </a:r>
            <a:r>
              <a:rPr lang="ru-RU" sz="2800" b="1" dirty="0">
                <a:solidFill>
                  <a:schemeClr val="bg2">
                    <a:lumMod val="50000"/>
                  </a:schemeClr>
                </a:solidFill>
                <a:effectLst/>
              </a:rPr>
              <a:t>Анне Григорьевне </a:t>
            </a:r>
            <a:r>
              <a:rPr lang="ru-RU" sz="2800" b="1" dirty="0" err="1">
                <a:solidFill>
                  <a:schemeClr val="bg2">
                    <a:lumMod val="50000"/>
                  </a:schemeClr>
                </a:solidFill>
                <a:effectLst/>
              </a:rPr>
              <a:t>Сниткиной</a:t>
            </a:r>
            <a:r>
              <a:rPr lang="ru-RU" sz="2800" b="1" dirty="0">
                <a:solidFill>
                  <a:schemeClr val="bg2">
                    <a:lumMod val="50000"/>
                  </a:schemeClr>
                </a:solidFill>
                <a:effectLst/>
              </a:rPr>
              <a:t>,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  <a:effectLst/>
              </a:rPr>
              <a:t> и через месяц был написан </a:t>
            </a:r>
            <a:r>
              <a:rPr lang="ru-RU" sz="2800" b="1" dirty="0">
                <a:solidFill>
                  <a:schemeClr val="bg2">
                    <a:lumMod val="50000"/>
                  </a:schemeClr>
                </a:solidFill>
                <a:effectLst/>
              </a:rPr>
              <a:t>роман «Игрок». 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  <a:effectLst/>
              </a:rPr>
              <a:t>Спустя некоторое время, Ф.М. Достоевский сделал Анне Григорьевне предложение. Они прожили вместе более десяти лет: сначала за границей, потом в России. У них было двое детей: Люба и Федя. В конце 1879 года врачи нашли у Ф.М. Достоевского прогрессирующую болезнь легких. 28 января 1881 года писателя не стало. 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/>
              <a:t>А.Г. Сниткина. </a:t>
            </a:r>
          </a:p>
        </p:txBody>
      </p:sp>
      <p:pic>
        <p:nvPicPr>
          <p:cNvPr id="15363" name="Picture 4" descr="%7b017DD5B0-AD1F-43B2-8495-C91E4903F652%7d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67000" y="1295400"/>
            <a:ext cx="4104014" cy="5334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/>
              <a:t>Федор и Любовь Достоевские, дети писателя. </a:t>
            </a:r>
          </a:p>
        </p:txBody>
      </p:sp>
      <p:pic>
        <p:nvPicPr>
          <p:cNvPr id="16387" name="Picture 4" descr="%7bAEA36C41-EFE1-4AA0-A8BD-2B1DA03F9DA3%7d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05000" y="1447800"/>
            <a:ext cx="5285328" cy="5257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457200"/>
            <a:ext cx="8382000" cy="6400800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Творчество Ф.М. Достоевского - одно из вершинных явлений русской литературы. 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«</a:t>
            </a:r>
            <a:r>
              <a:rPr lang="ru-RU" sz="2400" i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 глубине замысла, по широте задач нравственного мира, разрабатываемых им, этот писатель стоит у нас совершенно особняком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, - писал М.Е. Салтыков-Щедрин. - </a:t>
            </a:r>
            <a:r>
              <a:rPr lang="ru-RU" sz="2400" i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 не только признает законность тех интересов, которые волнуют современное общество, но даже идет далее, вступает в область </a:t>
            </a:r>
            <a:r>
              <a:rPr lang="ru-RU" sz="2400" i="1" dirty="0" err="1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предведений</a:t>
            </a:r>
            <a:r>
              <a:rPr lang="ru-RU" sz="2400" i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предчувствий, которые составляют цель не непосредственных, а отдаленнейших исканий человечества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b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solidFill>
                <a:schemeClr val="bg2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ru-RU" b="1"/>
              <a:t>Заключение</a:t>
            </a:r>
            <a:r>
              <a:rPr lang="ru-RU"/>
              <a:t> 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95400"/>
            <a:ext cx="9144000" cy="5562600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None/>
              <a:defRPr/>
            </a:pPr>
            <a:b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Художественный мир Ф.М. Достоевского подобен космосу: писатель смог затронуть в своих произведениях широкий круг </a:t>
            </a: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исторических, социальных, философских проблем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 также показать </a:t>
            </a: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глубины человеческого сознания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Творчество Ф.М. Достоевского оказало большое влияние на развитие не только русской, но и мировой литературы.</a:t>
            </a:r>
            <a:b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solidFill>
                <a:schemeClr val="bg2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7703233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ru-RU" b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ru-RU" sz="4400" b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оман «Идиот» (1868)</a:t>
            </a:r>
            <a:endParaRPr lang="ru-RU" b="1" dirty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95400"/>
            <a:ext cx="9144000" cy="5562600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ru-RU" sz="2400" dirty="0">
              <a:solidFill>
                <a:schemeClr val="bg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Главный герой — князь Мышкин — идеал писателя. Глубоко моральный, честный, добрый и искренний человек, воплощение христианского смирения и добродетели, герой романа похож на автора: их сближают взгляды на жизнь, религиозность и даже эпилепсия. 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b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solidFill>
                <a:schemeClr val="bg2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4830656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Текстура">
  <a:themeElements>
    <a:clrScheme name="Custom 12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E5FFFF"/>
      </a:hlink>
      <a:folHlink>
        <a:srgbClr val="E5FFFF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Textured</Template>
  <TotalTime>429</TotalTime>
  <Words>1167</Words>
  <Application>Microsoft Office PowerPoint</Application>
  <PresentationFormat>Экран (4:3)</PresentationFormat>
  <Paragraphs>54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Calibri</vt:lpstr>
      <vt:lpstr>Tahoma</vt:lpstr>
      <vt:lpstr>Times New Roman</vt:lpstr>
      <vt:lpstr>Wingdings</vt:lpstr>
      <vt:lpstr>Текстура</vt:lpstr>
      <vt:lpstr>Достоевский Фёдор Михайлович (1821 – 1881)</vt:lpstr>
      <vt:lpstr>Презентация PowerPoint</vt:lpstr>
      <vt:lpstr>Презентация PowerPoint</vt:lpstr>
      <vt:lpstr>Презентация PowerPoint</vt:lpstr>
      <vt:lpstr>Детство </vt:lpstr>
      <vt:lpstr>Детство </vt:lpstr>
      <vt:lpstr>Творчество 1840-х годов </vt:lpstr>
      <vt:lpstr>Творчество 1840-х годов </vt:lpstr>
      <vt:lpstr>К.А. Трутовский. Ф.М. Достоевский (1847). </vt:lpstr>
      <vt:lpstr> Каторга </vt:lpstr>
      <vt:lpstr> Каторга </vt:lpstr>
      <vt:lpstr>Творчество первой половины 1860-х годов </vt:lpstr>
      <vt:lpstr>Путешествие за границу </vt:lpstr>
      <vt:lpstr> Семейная жизнь  </vt:lpstr>
      <vt:lpstr>  Семейная жизнь  </vt:lpstr>
      <vt:lpstr>А.Г. Сниткина. </vt:lpstr>
      <vt:lpstr>Федор и Любовь Достоевские, дети писателя. </vt:lpstr>
      <vt:lpstr>Презентация PowerPoint</vt:lpstr>
      <vt:lpstr>Заключение </vt:lpstr>
      <vt:lpstr>Роман «Идиот» (1868)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Tema</dc:creator>
  <cp:lastModifiedBy>Natalya Shkabara</cp:lastModifiedBy>
  <cp:revision>13</cp:revision>
  <cp:lastPrinted>1601-01-01T00:00:00Z</cp:lastPrinted>
  <dcterms:created xsi:type="dcterms:W3CDTF">1601-01-01T00:00:00Z</dcterms:created>
  <dcterms:modified xsi:type="dcterms:W3CDTF">2020-05-28T11:06:22Z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