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sldIdLst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89" r:id="rId14"/>
    <p:sldId id="268" r:id="rId15"/>
    <p:sldId id="269" r:id="rId16"/>
    <p:sldId id="270" r:id="rId17"/>
    <p:sldId id="29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</p:sldIdLst>
  <p:sldSz cx="12193270" cy="6858000"/>
  <p:notesSz cx="12193270" cy="6858000"/>
  <p:custDataLst>
    <p:tags r:id="rId4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3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gs" Target="tags/tag1.xml"/><Relationship Id="rId4" Type="http://schemas.openxmlformats.org/officeDocument/2006/relationships/slide" Target="slides/slide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3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8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9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00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png"/><Relationship Id="rId15" Type="http://schemas.openxmlformats.org/officeDocument/2006/relationships/image" Target="../media/image3.png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image" Target="../media/image5.png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6" name="Group 1"/>
          <p:cNvGrpSpPr/>
          <p:nvPr/>
        </p:nvGrpSpPr>
        <p:grpSpPr bwMode="auto">
          <a:xfrm>
            <a:off x="914400" y="1341360"/>
            <a:ext cx="10234440" cy="90720"/>
            <a:chOff x="914400" y="1341360"/>
            <a:chExt cx="10234440" cy="90720"/>
          </a:xfrm>
        </p:grpSpPr>
        <p:pic>
          <p:nvPicPr>
            <p:cNvPr id="47" name="Rectangle 6"/>
            <p:cNvPicPr/>
            <p:nvPr/>
          </p:nvPicPr>
          <p:blipFill>
            <a:blip r:embed="rId13"/>
            <a:stretch>
              <a:fillRect/>
            </a:stretch>
          </p:blipFill>
          <p:spPr bwMode="auto">
            <a:xfrm>
              <a:off x="914400" y="1341360"/>
              <a:ext cx="10234440" cy="90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CustomShape 2"/>
            <p:cNvSpPr/>
            <p:nvPr/>
          </p:nvSpPr>
          <p:spPr bwMode="auto">
            <a:xfrm>
              <a:off x="920879" y="1346040"/>
              <a:ext cx="10223280" cy="810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49" name="Group 3"/>
          <p:cNvGrpSpPr/>
          <p:nvPr/>
        </p:nvGrpSpPr>
        <p:grpSpPr bwMode="auto">
          <a:xfrm>
            <a:off x="914400" y="4290840"/>
            <a:ext cx="10234440" cy="98640"/>
            <a:chOff x="914400" y="4290840"/>
            <a:chExt cx="10234440" cy="98640"/>
          </a:xfrm>
        </p:grpSpPr>
        <p:pic>
          <p:nvPicPr>
            <p:cNvPr id="50" name="Rectangle 7"/>
            <p:cNvPicPr/>
            <p:nvPr/>
          </p:nvPicPr>
          <p:blipFill>
            <a:blip r:embed="rId14"/>
            <a:stretch>
              <a:fillRect/>
            </a:stretch>
          </p:blipFill>
          <p:spPr bwMode="auto">
            <a:xfrm>
              <a:off x="914400" y="4290840"/>
              <a:ext cx="10234440" cy="986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1" name="CustomShape 4"/>
            <p:cNvSpPr/>
            <p:nvPr/>
          </p:nvSpPr>
          <p:spPr bwMode="auto">
            <a:xfrm>
              <a:off x="920879" y="4299120"/>
              <a:ext cx="10223280" cy="806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2" name="Group 5"/>
          <p:cNvGrpSpPr/>
          <p:nvPr/>
        </p:nvGrpSpPr>
        <p:grpSpPr bwMode="auto">
          <a:xfrm>
            <a:off x="914400" y="1481040"/>
            <a:ext cx="10234440" cy="2756160"/>
            <a:chOff x="914400" y="1481040"/>
            <a:chExt cx="10234440" cy="2756160"/>
          </a:xfrm>
        </p:grpSpPr>
        <p:pic>
          <p:nvPicPr>
            <p:cNvPr id="53" name="Rectangle 8"/>
            <p:cNvPicPr/>
            <p:nvPr/>
          </p:nvPicPr>
          <p:blipFill>
            <a:blip r:embed="rId15"/>
            <a:stretch>
              <a:fillRect/>
            </a:stretch>
          </p:blipFill>
          <p:spPr bwMode="auto">
            <a:xfrm>
              <a:off x="914400" y="1481040"/>
              <a:ext cx="10234440" cy="27561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4" name="CustomShape 6"/>
            <p:cNvSpPr/>
            <p:nvPr/>
          </p:nvSpPr>
          <p:spPr bwMode="auto">
            <a:xfrm>
              <a:off x="920879" y="1484280"/>
              <a:ext cx="10223280" cy="27432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5" name="Group 7"/>
          <p:cNvGrpSpPr/>
          <p:nvPr/>
        </p:nvGrpSpPr>
        <p:grpSpPr bwMode="auto">
          <a:xfrm>
            <a:off x="9648720" y="4068720"/>
            <a:ext cx="1081080" cy="1081080"/>
            <a:chOff x="9648720" y="4068720"/>
            <a:chExt cx="1081080" cy="1081080"/>
          </a:xfrm>
        </p:grpSpPr>
        <p:grpSp>
          <p:nvGrpSpPr>
            <p:cNvPr id="56" name="Group 8"/>
            <p:cNvGrpSpPr/>
            <p:nvPr/>
          </p:nvGrpSpPr>
          <p:grpSpPr bwMode="auto">
            <a:xfrm>
              <a:off x="9648720" y="4068720"/>
              <a:ext cx="1081080" cy="1081080"/>
              <a:chOff x="9648720" y="4068720"/>
              <a:chExt cx="1081080" cy="1081080"/>
            </a:xfrm>
          </p:grpSpPr>
          <p:pic>
            <p:nvPicPr>
              <p:cNvPr id="57" name="Oval 10"/>
              <p:cNvPicPr/>
              <p:nvPr/>
            </p:nvPicPr>
            <p:blipFill>
              <a:blip r:embed="rId16"/>
              <a:stretch>
                <a:fillRect/>
              </a:stretch>
            </p:blipFill>
            <p:spPr bwMode="auto">
              <a:xfrm>
                <a:off x="9648720" y="4068720"/>
                <a:ext cx="1081080" cy="108108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58" name="CustomShape 9"/>
              <p:cNvSpPr/>
              <p:nvPr/>
            </p:nvSpPr>
            <p:spPr bwMode="auto">
              <a:xfrm>
                <a:off x="9810720" y="4233240"/>
                <a:ext cx="757440" cy="7531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59" name="CustomShape 10"/>
            <p:cNvSpPr/>
            <p:nvPr/>
          </p:nvSpPr>
          <p:spPr bwMode="auto">
            <a:xfrm>
              <a:off x="9761040" y="4183920"/>
              <a:ext cx="856800" cy="852120"/>
            </a:xfrm>
            <a:prstGeom prst="ellipse">
              <a:avLst/>
            </a:prstGeom>
            <a:noFill/>
            <a:ln w="2556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60" name="PlaceHolder 1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1" name="PlaceHolder 1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62" name="PlaceHolder 1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Times New Roman" panose="02020603050405020304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63" name="PlaceHolder 1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64" name="PlaceHolder 15"/>
          <p:cNvSpPr>
            <a:spLocks noGrp="1"/>
          </p:cNvSpPr>
          <p:nvPr>
            <p:ph type="sldNum"/>
          </p:nvPr>
        </p:nvSpPr>
        <p:spPr bwMode="auto">
          <a:xfrm>
            <a:off x="9593280" y="4289040"/>
            <a:ext cx="1193759" cy="6397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1481EAC5-551F-4AAA-BDA9-31458F70DAF0}" type="slidenum">
              <a:rPr lang="en-US" sz="28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28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Times New Roman" panose="02020603050405020304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Rockwell"/>
            </a:endParaRPr>
          </a:p>
        </p:txBody>
      </p:sp>
      <p:grpSp>
        <p:nvGrpSpPr>
          <p:cNvPr id="4" name="Group 5"/>
          <p:cNvGrpSpPr/>
          <p:nvPr/>
        </p:nvGrpSpPr>
        <p:grpSpPr bwMode="auto">
          <a:xfrm>
            <a:off x="11401560" y="6229440"/>
            <a:ext cx="457200" cy="457200"/>
            <a:chOff x="11401560" y="6229440"/>
            <a:chExt cx="457200" cy="457200"/>
          </a:xfrm>
        </p:grpSpPr>
        <p:grpSp>
          <p:nvGrpSpPr>
            <p:cNvPr id="5" name="Group 6"/>
            <p:cNvGrpSpPr/>
            <p:nvPr/>
          </p:nvGrpSpPr>
          <p:grpSpPr bwMode="auto">
            <a:xfrm>
              <a:off x="11401560" y="6229440"/>
              <a:ext cx="457200" cy="457200"/>
              <a:chOff x="11401560" y="6229440"/>
              <a:chExt cx="457200" cy="457200"/>
            </a:xfrm>
          </p:grpSpPr>
          <p:pic>
            <p:nvPicPr>
              <p:cNvPr id="6" name="Oval 7"/>
              <p:cNvPicPr/>
              <p:nvPr/>
            </p:nvPicPr>
            <p:blipFill>
              <a:blip r:embed="rId13"/>
              <a:stretch>
                <a:fillRect/>
              </a:stretch>
            </p:blipFill>
            <p:spPr bwMode="auto">
              <a:xfrm>
                <a:off x="11401560" y="6229440"/>
                <a:ext cx="457200" cy="4572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" name="CustomShape 7"/>
              <p:cNvSpPr/>
              <p:nvPr/>
            </p:nvSpPr>
            <p:spPr bwMode="auto">
              <a:xfrm>
                <a:off x="11474640" y="6300000"/>
                <a:ext cx="315000" cy="31500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8" name="CustomShape 8"/>
            <p:cNvSpPr/>
            <p:nvPr/>
          </p:nvSpPr>
          <p:spPr bwMode="auto">
            <a:xfrm>
              <a:off x="11437920" y="6263280"/>
              <a:ext cx="388439" cy="388439"/>
            </a:xfrm>
            <a:prstGeom prst="ellipse">
              <a:avLst/>
            </a:prstGeom>
            <a:noFill/>
            <a:ln w="1260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9" name="PlaceHolder 9"/>
          <p:cNvSpPr>
            <a:spLocks noGrp="1"/>
          </p:cNvSpPr>
          <p:nvPr>
            <p:ph type="sldNum"/>
          </p:nvPr>
        </p:nvSpPr>
        <p:spPr bwMode="auto">
          <a:xfrm>
            <a:off x="11310480" y="6272280"/>
            <a:ext cx="639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05C46D33-5E14-4128-8B6B-DC8A2746A19E}" type="slidenum">
              <a:rPr lang="en-US" sz="14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1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7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47600" y="1427040"/>
            <a:ext cx="9980640" cy="3048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49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128 </a:t>
            </a:r>
            <a:r>
              <a:rPr lang="en-GB" sz="2000" b="0" strike="noStrike" spc="-1">
                <a:solidFill>
                  <a:srgbClr val="000000"/>
                </a:solidFill>
                <a:latin typeface="Rockwell"/>
              </a:rPr>
              <a:t>c.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Демидова, Е. Б. Стиль... Стиль... Стиль... : учебное пособие / Е. Б. Демидова. — Москва : Прометей, 2011. — 118 </a:t>
            </a:r>
            <a:r>
              <a:rPr lang="en-GB" sz="2000" b="0" strike="noStrike" spc="-1">
                <a:solidFill>
                  <a:srgbClr val="000000"/>
                </a:solidFill>
                <a:latin typeface="Rockwell"/>
              </a:rPr>
              <a:t>c.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Культура русской речи : учебное пособие для изучающих русский язык как иностранный / М. Б. Будильцева, Новикова Н. С., И. А. Пугачёв, Л. К. Серова. — Москва : «Русский язык». Курсы, 2012. — 232 </a:t>
            </a:r>
            <a:r>
              <a:rPr lang="en-GB" sz="2000" b="0" strike="noStrike" spc="-1">
                <a:solidFill>
                  <a:srgbClr val="000000"/>
                </a:solidFill>
                <a:latin typeface="Rockwell"/>
              </a:rPr>
              <a:t>c.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Контрольные тесты. К курсу «Культура русской речи» для иностранных студентов / М. Б. Будильцева, Новикова Н. С., И. А. Пугачёв, Л. К. Серова. — Москва : «Русский язык». Курсы, 2013. — 56 </a:t>
            </a:r>
            <a:r>
              <a:rPr lang="en-GB" sz="2000" b="0" strike="noStrike" spc="-1">
                <a:solidFill>
                  <a:srgbClr val="000000"/>
                </a:solidFill>
                <a:latin typeface="Rockwell"/>
              </a:rPr>
              <a:t>c.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Профессиональная речь юриста : учеб. пособие / Н. Н. Ивакина. — М. : Норма, 2010. — 448 с.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51" name="TextShape 1"/>
          <p:cNvSpPr txBox="1"/>
          <p:nvPr/>
        </p:nvSpPr>
        <p:spPr bwMode="auto">
          <a:xfrm>
            <a:off x="1069920" y="2120760"/>
            <a:ext cx="10296720" cy="42530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Вопросы для изучения: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Из истории современной иноязычной лексики в русском языке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Понятие заимствования и иноязычной лексики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Причины заимствований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Заимствования из отдельных языков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Типы иностранных слов русского языка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8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8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Основные понятия: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8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Заимствования, германские, романские языки, варваризмы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3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4500" lnSpcReduction="10000"/>
          </a:bodyPr>
          <a:lstStyle/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конца 20 века и по настоящий день заметно увеличилось количество иностранных слов в русском языке. Это связано с быстрыми изменениями в политической жизни страны, в экономике и культуре, особенно с процессами цифровизации (компьютеризации) и глобализации.</a:t>
            </a:r>
            <a:endParaRPr lang="en-US" sz="22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Обычно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иностранные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попадают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больших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изменений. Так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в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реформ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Петра </a:t>
            </a:r>
            <a:r>
              <a:rPr lang="en-GB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I,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привнёс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новых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предметов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быта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явлений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европейской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культуры, но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названий: </a:t>
            </a:r>
            <a:r>
              <a:rPr lang="ru-RU" sz="2200" b="0" i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картофель, табак, квартира, ассамблея, лагерь, ландшафт, курорт, виктория</a:t>
            </a:r>
            <a:r>
              <a:rPr lang="en-US" sz="2200" b="0" i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т.д. </a:t>
            </a:r>
            <a:endParaRPr lang="en-US" sz="22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Сейчас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уже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кажутся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чужими, мы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ним</a:t>
            </a:r>
            <a:r>
              <a:rPr lang="en-US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привыкли. </a:t>
            </a: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И важность иностранных слов в современном русском языке бесспорна.</a:t>
            </a:r>
            <a:endParaRPr lang="en-US" sz="22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Из истории заимствованной лексики в русском языке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393560" cy="1622520"/>
          </a:xfrm>
          <a:prstGeom prst="rect">
            <a:avLst/>
          </a:prstGeom>
          <a:ln w="0">
            <a:noFill/>
          </a:ln>
        </p:spPr>
      </p:pic>
      <p:sp>
        <p:nvSpPr>
          <p:cNvPr id="257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Заимствованием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 лингвисты называют процесс перемещения различных элементов из одного языка в другой.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Под различными элементами понимаются единицы всех уровней структуры языка: </a:t>
            </a:r>
            <a:r>
              <a:rPr lang="ru-RU" sz="2200" b="0" i="1" strike="noStrike" spc="-1">
                <a:solidFill>
                  <a:srgbClr val="000000"/>
                </a:solidFill>
                <a:latin typeface="Cambria" panose="02040503050406030204"/>
              </a:rPr>
              <a:t>лексики, морфологии, синтаксиса, фонологии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Наиболее частым бывает заимствование слов — 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лексическое заимствование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, которое является первой ступенью иноязычного влияния.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393560" cy="1622520"/>
          </a:xfrm>
          <a:prstGeom prst="rect">
            <a:avLst/>
          </a:prstGeom>
          <a:ln w="0">
            <a:noFill/>
          </a:ln>
        </p:spPr>
      </p:pic>
      <p:sp>
        <p:nvSpPr>
          <p:cNvPr id="259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Языковое заимствование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— естественный процесс в русском языке.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Оно обусловлено 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лингвистическими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и 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внеязыковыми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причинами или 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внутрилингвистическими и экстралингвистическими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факторами.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22240" y="480960"/>
            <a:ext cx="10498320" cy="1622520"/>
          </a:xfrm>
          <a:prstGeom prst="rect">
            <a:avLst/>
          </a:prstGeom>
          <a:ln w="0">
            <a:noFill/>
          </a:ln>
        </p:spPr>
      </p:pic>
      <p:sp>
        <p:nvSpPr>
          <p:cNvPr id="261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4000"/>
          </a:bodyPr>
          <a:lstStyle/>
          <a:p>
            <a:pPr marL="182245" indent="-182245" algn="just">
              <a:lnSpc>
                <a:spcPct val="10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К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внеязыковым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 причинам заимствования слов из других языков следует отнести следующие связи между народами-носителями: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0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политические связи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0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 экономико-промышленные связи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0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культурные связи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0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Все изменения, активизация или ослабление связей с другими странами отражаются прежде всего на процессе лексического заимствования, так как лексика — та область языка, которая наиболее подвержена внешним влияниям.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576079" cy="1622520"/>
          </a:xfrm>
          <a:prstGeom prst="rect">
            <a:avLst/>
          </a:prstGeom>
          <a:ln w="0">
            <a:noFill/>
          </a:ln>
        </p:spPr>
      </p:pic>
      <p:sp>
        <p:nvSpPr>
          <p:cNvPr id="263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Языковое заимствование имеет ближайшей причиной заимствование культурное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Наиболее типичной формой такого влияния является заимствование наименования вместе с заимствованием вещи, понятия.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 каждом языке имеется значительная группа слов, заимствованная подобным образом.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576079" cy="1622520"/>
          </a:xfrm>
          <a:prstGeom prst="rect">
            <a:avLst/>
          </a:prstGeom>
          <a:ln w="0">
            <a:noFill/>
          </a:ln>
        </p:spPr>
      </p:pic>
      <p:sp>
        <p:nvSpPr>
          <p:cNvPr id="265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 заимствующий язык могут проникать параллельные наименования к уже имеющимся в нем, и таким образом появляются синонимы-«дублеты», например: 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i="1" strike="noStrike" spc="-1">
                <a:solidFill>
                  <a:srgbClr val="000000"/>
                </a:solidFill>
                <a:latin typeface="Cambria" panose="02040503050406030204"/>
              </a:rPr>
              <a:t>контора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 — </a:t>
            </a:r>
            <a:r>
              <a:rPr lang="ru-RU" sz="2200" b="0" i="1" strike="noStrike" spc="-1">
                <a:solidFill>
                  <a:srgbClr val="000000"/>
                </a:solidFill>
                <a:latin typeface="Cambria" panose="02040503050406030204"/>
              </a:rPr>
              <a:t>офис, обслуживание — сервис, удобства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 — </a:t>
            </a:r>
            <a:r>
              <a:rPr lang="ru-RU" sz="2200" b="0" i="1" strike="noStrike" spc="-1">
                <a:solidFill>
                  <a:srgbClr val="000000"/>
                </a:solidFill>
                <a:latin typeface="Cambria" panose="02040503050406030204"/>
              </a:rPr>
              <a:t>комфорт, снимок — кадр, летчик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 — </a:t>
            </a:r>
            <a:r>
              <a:rPr lang="ru-RU" sz="2200" b="0" i="1" strike="noStrike" spc="-1">
                <a:solidFill>
                  <a:srgbClr val="000000"/>
                </a:solidFill>
                <a:latin typeface="Cambria" panose="02040503050406030204"/>
              </a:rPr>
              <a:t>пилот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 др.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Различение и степень употребительности подобных слов определяются их семантикой и стилистической принадлежностью 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79240" cy="1622520"/>
          </a:xfrm>
          <a:prstGeom prst="rect">
            <a:avLst/>
          </a:prstGeom>
          <a:ln w="0">
            <a:noFill/>
          </a:ln>
        </p:spPr>
      </p:pic>
      <p:sp>
        <p:nvSpPr>
          <p:cNvPr id="267" name="TextShape 1"/>
          <p:cNvSpPr txBox="1"/>
          <p:nvPr/>
        </p:nvSpPr>
        <p:spPr bwMode="auto">
          <a:xfrm>
            <a:off x="1069920" y="1852200"/>
            <a:ext cx="10058400" cy="43196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Причинами заимствования являются и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языковые факторы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: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важность или необходимость уточнить значение или детализировать соответствующее понятие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разграничить некоторые смысловые оттенки уже имеющегося в языке исконного слова.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НАПРИМЕР:</a:t>
            </a:r>
            <a:r>
              <a:rPr lang="en-US" sz="2200" b="1" strike="noStrike" spc="-1">
                <a:solidFill>
                  <a:srgbClr val="000000"/>
                </a:solidFill>
                <a:latin typeface="Rockwell"/>
              </a:rPr>
              <a:t>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русское 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варенье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 и английское 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джем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 («густое варенье»);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русское 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представление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 и латинское 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презентация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 («публичное официальное представление чего-либо нового»);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русское 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рассказ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 и французское </a:t>
            </a:r>
            <a:r>
              <a:rPr lang="ru-RU" sz="2200" b="1" i="1" strike="noStrike" spc="-1">
                <a:solidFill>
                  <a:srgbClr val="000000"/>
                </a:solidFill>
                <a:latin typeface="Cambria" panose="02040503050406030204"/>
              </a:rPr>
              <a:t>репортаж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 («оперативное сообщение в СМИ о происшедших событиях»).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9" name="TextShape 1"/>
          <p:cNvSpPr txBox="1"/>
          <p:nvPr/>
        </p:nvSpPr>
        <p:spPr bwMode="auto">
          <a:xfrm>
            <a:off x="1045845" y="2541909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0000" lnSpcReduction="10000"/>
          </a:bodyPr>
          <a:lstStyle/>
          <a:p>
            <a:pPr marL="182245" indent="-182245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заимствования отражает все политические, торговые, культурные, военные связи русского народа с другими государствами. </a:t>
            </a:r>
            <a:endParaRPr lang="en-US" sz="29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Так, в конце 10</a:t>
            </a:r>
            <a:r>
              <a:rPr lang="en-GB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века , после принятия христианства, распространение на Руси получили </a:t>
            </a:r>
            <a:r>
              <a:rPr lang="ru-RU" sz="2900" b="0" i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старославянизмы</a:t>
            </a:r>
            <a:r>
              <a:rPr lang="ru-RU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такие, как </a:t>
            </a:r>
            <a:endParaRPr lang="en-US" sz="29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9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благодать, добродетель, вселенная, священник, власть, бедствие, крест </a:t>
            </a:r>
            <a:r>
              <a:rPr lang="ru-RU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др. </a:t>
            </a:r>
            <a:endParaRPr lang="en-US" sz="2900" b="0" strike="noStrike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245" indent="-182245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9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Заимствования из родственных славянских языков были более поздними</a:t>
            </a: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.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69920" y="483840"/>
            <a:ext cx="10355466" cy="1793032"/>
          </a:xfrm>
        </p:spPr>
        <p:txBody>
          <a:bodyPr/>
          <a:lstStyle/>
          <a:p>
            <a:r>
              <a:rPr lang="ru-RU" dirty="0"/>
              <a:t>4. Заимствования из отдельных языков: А) Старославянизмы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71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Заимствования из греческого языка внесли ощутимый вклад в формирование лексики русского языка, они были значительными с 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9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по 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11</a:t>
            </a:r>
            <a:r>
              <a:rPr lang="en-GB" sz="2400" b="0" strike="noStrike" spc="-1">
                <a:solidFill>
                  <a:srgbClr val="000000"/>
                </a:solidFill>
                <a:latin typeface="Rockwell"/>
              </a:rPr>
              <a:t>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век.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Это слова из области религии: 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ангел, епископ, лампада, икона, монахи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др.; научные термины, термины искусства: </a:t>
            </a: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метод, синтез, анализ, математика, философия, драма, комедия, эпос, архитектор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 т. д.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73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7000"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Заимствования из латинского языка обогатили русский язык в области научно-технической, общественной и политической терминологии: 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вакуум, перпендикуляр, профессор, публикация, ректор, декан, диктатура, референдум, революция, меморандум. 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Латинизмы проникли в наш язык через польский, французский языки </a:t>
            </a:r>
            <a:br/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с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 16</a:t>
            </a:r>
            <a:r>
              <a:rPr lang="en-GB" sz="3200" b="0" strike="noStrike" spc="-1">
                <a:solidFill>
                  <a:srgbClr val="000000"/>
                </a:solidFill>
                <a:latin typeface="Rockwell"/>
              </a:rPr>
              <a:t> 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по 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18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 век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75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Большая часть слов из тюркских языков вошла в русский язык во времена татарского нашествия (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13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– 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14</a:t>
            </a:r>
            <a:r>
              <a:rPr lang="en-GB" sz="2200" b="0" strike="noStrike" spc="-1">
                <a:solidFill>
                  <a:srgbClr val="000000"/>
                </a:solidFill>
                <a:latin typeface="Rockwell"/>
              </a:rPr>
              <a:t>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вв.), некото­рые проникли в результате ранних торговых связей.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Здесь мно­го слов из военной, торговой и бытовой речи: 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кобура, колчан, кистень, казна, деньга, арбуз, очаг, изюм, аршин, халат, базар, чулок, башмак, сундук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 др.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6234" y="3105834"/>
            <a:ext cx="76328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словом </a:t>
            </a:r>
            <a:r>
              <a:rPr lang="ru-RU" b="0" i="0" dirty="0" err="1">
                <a:solidFill>
                  <a:srgbClr val="333333"/>
                </a:solidFill>
                <a:effectLst/>
                <a:latin typeface="YS Text"/>
              </a:rPr>
              <a:t>kubur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 называли кожаный чехол, крепившийся у седла всадника спереди. Как правило, в чехле этом находился лук.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61090" y="2780928"/>
            <a:ext cx="1666875" cy="16478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77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Особенно активными и многочисленными были заимствова­ния из западноевропейских языков: немецкого, английского, голландского, французского, итальянского, испанского.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Они относятся к 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17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 – </a:t>
            </a:r>
            <a:r>
              <a:rPr lang="ru-RU" sz="3200" b="0" strike="noStrike" spc="-1">
                <a:solidFill>
                  <a:srgbClr val="000000"/>
                </a:solidFill>
                <a:latin typeface="Cambria" panose="02040503050406030204"/>
              </a:rPr>
              <a:t>18</a:t>
            </a:r>
            <a:r>
              <a:rPr lang="en-GB" sz="2000" b="0" strike="noStrike" spc="-1">
                <a:solidFill>
                  <a:srgbClr val="000000"/>
                </a:solidFill>
                <a:latin typeface="Rockwell"/>
              </a:rPr>
              <a:t>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вв., начиная с реформ Петра </a:t>
            </a:r>
            <a:r>
              <a:rPr lang="en-GB" sz="2200" b="0" strike="noStrike" spc="-1">
                <a:solidFill>
                  <a:srgbClr val="000000"/>
                </a:solidFill>
                <a:latin typeface="Rockwell"/>
              </a:rPr>
              <a:t>I.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57200"/>
            <a:ext cx="10528200" cy="1646280"/>
          </a:xfrm>
          <a:prstGeom prst="rect">
            <a:avLst/>
          </a:prstGeom>
          <a:ln w="0">
            <a:noFill/>
          </a:ln>
        </p:spPr>
      </p:pic>
      <p:sp>
        <p:nvSpPr>
          <p:cNvPr id="279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Из немецкого языка заимствована торговая, военная, бытовая лексика, а также слова из области науки, искусства: </a:t>
            </a:r>
            <a:r>
              <a:rPr lang="ru-RU" sz="2200" b="1" strike="noStrike" spc="-1" dirty="0">
                <a:solidFill>
                  <a:srgbClr val="000000"/>
                </a:solidFill>
                <a:latin typeface="Cambria" panose="02040503050406030204"/>
              </a:rPr>
              <a:t>рюкзак</a:t>
            </a: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, </a:t>
            </a:r>
            <a:r>
              <a:rPr lang="ru-RU" sz="2200" b="1" strike="noStrike" spc="-1" dirty="0">
                <a:solidFill>
                  <a:srgbClr val="000000"/>
                </a:solidFill>
                <a:latin typeface="Cambria" panose="02040503050406030204"/>
              </a:rPr>
              <a:t>шомпол, штаб, штык, фронт, солдат, ефрейтор; рубанок, стамеска, парикмахер, фельдшер, кустарь, вафля; мольберт, гроссмейстер, ландшафт </a:t>
            </a: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и др. 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Голландскими являются некоторые мореходные термины: </a:t>
            </a:r>
            <a:r>
              <a:rPr lang="ru-RU" sz="2200" b="1" strike="noStrike" spc="-1" dirty="0">
                <a:solidFill>
                  <a:srgbClr val="000000"/>
                </a:solidFill>
                <a:latin typeface="Cambria" panose="02040503050406030204"/>
              </a:rPr>
              <a:t>вымпел, гавань, матрос, лоцман, верфь, флот, флаг.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57200"/>
            <a:ext cx="10528200" cy="1646280"/>
          </a:xfrm>
          <a:prstGeom prst="rect">
            <a:avLst/>
          </a:prstGeom>
          <a:ln w="0">
            <a:noFill/>
          </a:ln>
        </p:spPr>
      </p:pic>
      <p:sp>
        <p:nvSpPr>
          <p:cNvPr id="281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Из английского языка вошли в русский также морские термины: </a:t>
            </a:r>
            <a:r>
              <a:rPr lang="ru-RU" sz="2200" b="1" strike="noStrike" spc="-1" dirty="0">
                <a:solidFill>
                  <a:srgbClr val="000000"/>
                </a:solidFill>
                <a:latin typeface="Cambria" panose="02040503050406030204"/>
              </a:rPr>
              <a:t>мичман, яхта, траулер, танкер, катер, бриг </a:t>
            </a: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слова, связанные с развитием общественной жизни, техники, спорта: </a:t>
            </a:r>
            <a:r>
              <a:rPr lang="ru-RU" sz="2200" b="1" strike="noStrike" spc="-1" dirty="0">
                <a:solidFill>
                  <a:srgbClr val="000000"/>
                </a:solidFill>
                <a:latin typeface="Cambria" panose="02040503050406030204"/>
              </a:rPr>
              <a:t>митинг, бойкот, лидер, троллейбус, трамвай, пионер, интервью, стенд, памфлет, мотель, ралли, дизайн, футбол, баскетбол, хоккей, спорт, форвард, голкипер, тренировка, тренер.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83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Французская лексика в русском языке разнообразна: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слова, связанные с искусством: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афиша, режиссер, актер, балет, пьеса, конферанс, жанр, эстрада, контрамарка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военная лексика: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атака, блиндаж, арсенал, батальон, патруль, дезертир, арьергард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названия продуктов питания: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рагу, пюре, котлета, лимонад, салат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названия одежды: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пальто, жакет, жилет, шинель, костюм, комбинезон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85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Большинство слов итальянского происхождения представляет музыкальную терминологию: 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ария, ариозо, аллегро, арпеджио, фуга, тенор, виолончель, либретто, анданте, капелла, соната.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9575954" cy="1219848"/>
          </a:xfrm>
          <a:prstGeom prst="rect">
            <a:avLst/>
          </a:prstGeom>
          <a:ln w="0">
            <a:noFill/>
          </a:ln>
        </p:spPr>
      </p:pic>
      <p:sp>
        <p:nvSpPr>
          <p:cNvPr id="287" name="TextShape 1"/>
          <p:cNvSpPr txBox="1"/>
          <p:nvPr/>
        </p:nvSpPr>
        <p:spPr bwMode="auto">
          <a:xfrm>
            <a:off x="984226" y="1268760"/>
            <a:ext cx="10141768" cy="4752528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182245" indent="-182245" algn="ctr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 dirty="0">
                <a:solidFill>
                  <a:srgbClr val="000000"/>
                </a:solidFill>
                <a:latin typeface="Cambria" panose="02040503050406030204"/>
              </a:rPr>
              <a:t>В настоящее время, когда большое значение приобрели об­щественно-политические, научные, экономические отношения между странами, когда Россия активно входит в цивилизованный западный мир, для обозначения соответствующих явлений заимствуются и слова из языков-источников. </a:t>
            </a:r>
            <a:endParaRPr lang="en-US" sz="24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 dirty="0">
                <a:solidFill>
                  <a:srgbClr val="000000"/>
                </a:solidFill>
                <a:latin typeface="Cambria" panose="02040503050406030204"/>
              </a:rPr>
              <a:t>Так, </a:t>
            </a:r>
            <a:r>
              <a:rPr lang="ru-RU" sz="2400" b="1" strike="noStrike" spc="-1" dirty="0">
                <a:solidFill>
                  <a:srgbClr val="000000"/>
                </a:solidFill>
                <a:latin typeface="Cambria" panose="02040503050406030204"/>
              </a:rPr>
              <a:t>менеджер, тест, рейтинг, дисплей, томограф, брокер, офис, парламент, концерн, спикер, колледж </a:t>
            </a:r>
            <a:r>
              <a:rPr lang="ru-RU" sz="2400" b="0" strike="noStrike" spc="-1" dirty="0">
                <a:solidFill>
                  <a:srgbClr val="000000"/>
                </a:solidFill>
                <a:latin typeface="Cambria" panose="02040503050406030204"/>
              </a:rPr>
              <a:t>заимствованы из английского языка; </a:t>
            </a:r>
            <a:r>
              <a:rPr lang="ru-RU" sz="2400" b="1" strike="noStrike" spc="-1" dirty="0">
                <a:solidFill>
                  <a:srgbClr val="000000"/>
                </a:solidFill>
                <a:latin typeface="Cambria" panose="02040503050406030204"/>
              </a:rPr>
              <a:t>альтернатива, регламент, акция </a:t>
            </a:r>
            <a:r>
              <a:rPr lang="ru-RU" sz="2400" b="1" i="1" strike="noStrike" spc="-1" dirty="0">
                <a:solidFill>
                  <a:srgbClr val="000000"/>
                </a:solidFill>
                <a:latin typeface="Cambria" panose="02040503050406030204"/>
              </a:rPr>
              <a:t>—</a:t>
            </a:r>
            <a:r>
              <a:rPr lang="ru-RU" sz="2400" b="0" strike="noStrike" spc="-1" dirty="0">
                <a:solidFill>
                  <a:srgbClr val="000000"/>
                </a:solidFill>
                <a:latin typeface="Cambria" panose="02040503050406030204"/>
              </a:rPr>
              <a:t> из французского; </a:t>
            </a:r>
            <a:r>
              <a:rPr lang="ru-RU" sz="2400" b="1" strike="noStrike" spc="-1" dirty="0">
                <a:solidFill>
                  <a:srgbClr val="000000"/>
                </a:solidFill>
                <a:latin typeface="Cambria" panose="02040503050406030204"/>
              </a:rPr>
              <a:t>квота, ди­виденды, конверсия, приватизация, конвертируемый, коммерция, корпорация, плюрализм </a:t>
            </a:r>
            <a:r>
              <a:rPr lang="ru-RU" sz="2400" b="0" strike="noStrike" spc="-1" dirty="0">
                <a:solidFill>
                  <a:srgbClr val="000000"/>
                </a:solidFill>
                <a:latin typeface="Cambria" panose="02040503050406030204"/>
              </a:rPr>
              <a:t>— из латинского, они являются между­народными терминами</a:t>
            </a:r>
            <a:endParaRPr lang="en-US" sz="24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89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Источником формирования терминов, обозначающих осо­бые юридические понятия, было римское право.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Большинство римских юридических терминов дошло до наших дней, став достоянием многих современных законодательных систем.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 юридической практике широко употребляются латинские термины 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алиби, декрет, деликт, адвокат, кворум, контракт, мандат, юриспруденция, юстиция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 др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91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Все иностранные слова можно разделить на две большие группы.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1. Лексика широкого употребления.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Такие слова давно не воспринимаются как иностранные: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тетрадь, школа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;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2. Лексика, сохранившая некоторые признаки иностранного происхождения —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кино, метро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; интернационализмы —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пейзаж, факс, дисплей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93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Все иностранные слова можно разделить на две большие группы.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1. Лексика широкого употребления.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Такие слова давно не воспринимаются как иностранные: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тетрадь, школа.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Это лексика, сохранившая некоторые признаки иностранного происхождения —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кино, метро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; интернационализмы —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пейзаж, факс, дисплей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2. Лексика ограниченного употребления.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В эту группу входят, в частности, слова, обозначающие реалии другой культуры, например,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суши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95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Больше всего иностранных слов сейчас приходит в русский язык из английского (особенно из его американского варианта).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Это связано с тем, что английский язык является языком бизнеса, науки, массовой культуры, политики — одним из важнейших языков международного общения.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97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91000"/>
          </a:bodyPr>
          <a:lstStyle/>
          <a:p>
            <a:pPr marL="182245" indent="-182245" algn="just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Иноязычные слова перерабатываются русским языком, изменяются в нём, получают русские суффиксы и окончания.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0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Например: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бээмвушка — машина </a:t>
            </a:r>
            <a:r>
              <a:rPr lang="en-GB" sz="2200" b="1" strike="noStrike" spc="-1">
                <a:solidFill>
                  <a:srgbClr val="000000"/>
                </a:solidFill>
                <a:latin typeface="Rockwell"/>
              </a:rPr>
              <a:t>BMW,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мыло — </a:t>
            </a:r>
            <a:r>
              <a:rPr lang="en-GB" sz="2200" b="1" strike="noStrike" spc="-1">
                <a:solidFill>
                  <a:srgbClr val="000000"/>
                </a:solidFill>
                <a:latin typeface="Rockwell"/>
              </a:rPr>
              <a:t>e-mail,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эсэмэска — </a:t>
            </a:r>
            <a:r>
              <a:rPr lang="en-GB" sz="2200" b="1" strike="noStrike" spc="-1">
                <a:solidFill>
                  <a:srgbClr val="000000"/>
                </a:solidFill>
                <a:latin typeface="Rockwell"/>
              </a:rPr>
              <a:t>SMS</a:t>
            </a:r>
            <a:r>
              <a:rPr lang="en-GB" sz="2200" b="0" strike="noStrike" spc="-1">
                <a:solidFill>
                  <a:srgbClr val="000000"/>
                </a:solidFill>
                <a:latin typeface="Rockwell"/>
              </a:rPr>
              <a:t>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0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 в этом процессе распространения новых иностранных слов участвуют пресса, телевидение и Интернет.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Новые слова остаются в языке, закрепляются в торгово-деловой сфере и в молодёжном сленге.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0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Заимствованные слова получают распространение не только в русской, но и в оригинальной записи и произношении: </a:t>
            </a:r>
            <a:r>
              <a:rPr lang="en-GB" sz="2200" b="0" strike="noStrike" spc="-1">
                <a:solidFill>
                  <a:srgbClr val="000000"/>
                </a:solidFill>
                <a:latin typeface="Rockwell"/>
              </a:rPr>
              <a:t>off-shore, second hand, vis-à-vis, rendez-vous.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299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1. Передача иностранным словом понятия, которого нет в русском языке;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2. Создание местного колорита, т.е. автор, писатель, использующий это слово, хочет лишний раз подчеркнуть, что речь идёт о явлении или процессе, не характерном для русской культуры.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Например: «В Стамбуле мы ходили в хамам» (хамам — турецкая баня).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301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Иностранные слова используются не только потому,  что в русском языке нет нужного эквивалента, но и потому, что стали очень популярными, модными.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Например, вместо слова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магазин 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люди часто говорят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шоп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 (</a:t>
            </a:r>
            <a:r>
              <a:rPr lang="en-GB" sz="2200" b="0" strike="noStrike" spc="-1">
                <a:solidFill>
                  <a:srgbClr val="000000"/>
                </a:solidFill>
                <a:latin typeface="Rockwell"/>
              </a:rPr>
              <a:t>shop),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бутик, супермаркет</a:t>
            </a: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, вместо «я ходила в магазин» — « я ходила на шопинг».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Это считается особым стилем, данные слова становятся популярными и модными.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2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303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Нередко используя иностранные слова, человек хочет показать,  что он хорошо знаком с европейской, американской или восточной культурой.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Заимствованные слова особенно часто можно встретить в СМИ и в молодёжном жаргоне. 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>
                <a:solidFill>
                  <a:srgbClr val="000000"/>
                </a:solidFill>
                <a:latin typeface="Cambria" panose="02040503050406030204"/>
              </a:rPr>
              <a:t>Например: </a:t>
            </a:r>
            <a:r>
              <a:rPr lang="ru-RU" sz="2200" b="1" strike="noStrike" spc="-1">
                <a:solidFill>
                  <a:srgbClr val="000000"/>
                </a:solidFill>
                <a:latin typeface="Cambria" panose="02040503050406030204"/>
              </a:rPr>
              <a:t>хайп, кринж, краш, клип, рейтинг, презентация, тур, перформанс, экшн, блокбастер.</a:t>
            </a:r>
            <a:endParaRPr lang="en-US" sz="22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305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Следует отметить, что схожие по смыслу слова часто имеют в разных языках отличия в значении.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 Некоторые иноязычные слова воспринимаются не так жёстко и однозначно, как их русские эквиваленты. 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200" b="0" strike="noStrike" spc="-1" dirty="0">
                <a:solidFill>
                  <a:srgbClr val="000000"/>
                </a:solidFill>
                <a:latin typeface="Cambria" panose="02040503050406030204"/>
              </a:rPr>
              <a:t>Например, в новостях всё чаще говорят не о «войне», а о «конфликте». Русское слово «убийца» и американизм «киллер» так же дифференцируются. В современном русском языке убийца — это преступник, а киллер воспринимается скорее как род занятий.</a:t>
            </a:r>
            <a:endParaRPr lang="en-US" sz="22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sp>
        <p:nvSpPr>
          <p:cNvPr id="307" name="TextShape 1"/>
          <p:cNvSpPr txBox="1"/>
          <p:nvPr/>
        </p:nvSpPr>
        <p:spPr bwMode="auto">
          <a:xfrm>
            <a:off x="1069920" y="2093400"/>
            <a:ext cx="10058400" cy="4078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just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1. Подберите  антонимы к словам: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algn="ctr"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широкий, негативно, иностранный, чужой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>
              <a:lnSpc>
                <a:spcPct val="114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480960"/>
            <a:ext cx="10449000" cy="1622520"/>
          </a:xfrm>
          <a:prstGeom prst="rect">
            <a:avLst/>
          </a:prstGeom>
          <a:ln w="0">
            <a:noFill/>
          </a:ln>
        </p:spPr>
      </p:pic>
      <p:pic>
        <p:nvPicPr>
          <p:cNvPr id="309" name="Объект 4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063800" y="1550880"/>
            <a:ext cx="9583560" cy="5307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10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50760" y="-6480"/>
            <a:ext cx="10449000" cy="1249560"/>
          </a:xfrm>
          <a:prstGeom prst="rect">
            <a:avLst/>
          </a:prstGeom>
          <a:ln w="0">
            <a:noFill/>
          </a:ln>
        </p:spPr>
      </p:pic>
      <p:pic>
        <p:nvPicPr>
          <p:cNvPr id="311" name="Объект 6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544759" y="1052640"/>
            <a:ext cx="9266040" cy="5607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ZTRmODNlNGQxNWMwZDFkZGY5NjJmNzdkMDZmYTY3ODA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10727</Words>
  <Application>WPS 演示</Application>
  <PresentationFormat>Произвольный</PresentationFormat>
  <Paragraphs>161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50" baseType="lpstr">
      <vt:lpstr>Arial</vt:lpstr>
      <vt:lpstr>宋体</vt:lpstr>
      <vt:lpstr>Wingdings</vt:lpstr>
      <vt:lpstr>Rockwell Condensed</vt:lpstr>
      <vt:lpstr>Wingdings</vt:lpstr>
      <vt:lpstr>Rockwell</vt:lpstr>
      <vt:lpstr>Times New Roman</vt:lpstr>
      <vt:lpstr>Cambria</vt:lpstr>
      <vt:lpstr>Times New Roman</vt:lpstr>
      <vt:lpstr>微软雅黑</vt:lpstr>
      <vt:lpstr>Arial Unicode MS</vt:lpstr>
      <vt:lpstr>DejaVu Sans</vt:lpstr>
      <vt:lpstr>Calibri</vt:lpstr>
      <vt:lpstr>YS Text</vt:lpstr>
      <vt:lpstr>Segoe Print</vt:lpstr>
      <vt:lpstr>Office Theme</vt:lpstr>
      <vt:lpstr>Office Theme</vt:lpstr>
      <vt:lpstr>PowerPoint 演示文稿</vt:lpstr>
      <vt:lpstr>PowerPoint 演示文稿</vt:lpstr>
      <vt:lpstr>PowerPoint 演示文稿</vt:lpstr>
      <vt:lpstr>Из истории заимствованной лексики в русском языке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4. Заимствования из отдельных языков: А) Старославянизмы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82</cp:revision>
  <dcterms:created xsi:type="dcterms:W3CDTF">2020-10-24T09:38:00Z</dcterms:created>
  <dcterms:modified xsi:type="dcterms:W3CDTF">2023-12-25T08:43:13Z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D6096DD2EBA645B8B1A4469723122473_12</vt:lpwstr>
  </property>
  <property fmtid="{D5CDD505-2E9C-101B-9397-08002B2CF9AE}" pid="3" name="KSOProductBuildVer">
    <vt:lpwstr>2052-12.1.0.16120</vt:lpwstr>
  </property>
</Properties>
</file>