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1" r:id="rId3"/>
    <p:sldId id="257" r:id="rId4"/>
    <p:sldId id="258" r:id="rId5"/>
    <p:sldId id="259" r:id="rId6"/>
    <p:sldId id="282" r:id="rId7"/>
    <p:sldId id="260" r:id="rId8"/>
    <p:sldId id="283" r:id="rId9"/>
    <p:sldId id="284" r:id="rId10"/>
    <p:sldId id="262" r:id="rId11"/>
    <p:sldId id="265" r:id="rId12"/>
    <p:sldId id="285" r:id="rId13"/>
    <p:sldId id="272" r:id="rId14"/>
    <p:sldId id="286" r:id="rId15"/>
    <p:sldId id="287" r:id="rId16"/>
    <p:sldId id="288" r:id="rId17"/>
    <p:sldId id="274" r:id="rId18"/>
    <p:sldId id="289" r:id="rId19"/>
    <p:sldId id="264" r:id="rId20"/>
    <p:sldId id="266" r:id="rId21"/>
    <p:sldId id="268" r:id="rId22"/>
    <p:sldId id="291" r:id="rId23"/>
    <p:sldId id="278" r:id="rId24"/>
    <p:sldId id="279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12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36" autoAdjust="0"/>
    <p:restoredTop sz="94660"/>
  </p:normalViewPr>
  <p:slideViewPr>
    <p:cSldViewPr>
      <p:cViewPr varScale="1">
        <p:scale>
          <a:sx n="72" d="100"/>
          <a:sy n="72" d="100"/>
        </p:scale>
        <p:origin x="131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G:\Presentations\ЛЕрмонтов\Безимени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28926" y="3786190"/>
            <a:ext cx="6072198" cy="1184273"/>
          </a:xfrm>
        </p:spPr>
        <p:txBody>
          <a:bodyPr/>
          <a:lstStyle>
            <a:lvl1pPr algn="r">
              <a:defRPr>
                <a:latin typeface="Monotype Corsiva" pitchFamily="66" charset="0"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7686" y="5000636"/>
            <a:ext cx="4643438" cy="857256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/>
                </a:solidFill>
                <a:latin typeface="Monotype Corsiva" pitchFamily="66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fld id="{E9183F48-EC6D-4755-A31B-5E9DBA44B37F}" type="datetimeFigureOut">
              <a:rPr lang="ru-RU" smtClean="0"/>
              <a:pPr/>
              <a:t>18.05.2020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fld id="{4C7C24A5-B106-4B24-A31A-E7ECF9F7FE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Presentations\ЛЕрмонтов\Безимени-2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143000"/>
            <a:ext cx="8229600" cy="4983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Bookman Old Style" pitchFamily="18" charset="0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Bookman Old Style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Bookman Old Style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Bookman Old Style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Bookman Old Style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Bookman Old Style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Bookman Old Style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Bookman Old Style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Bookman Old Style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bg1"/>
          </a:solidFill>
          <a:latin typeface="Bookman Old Style" pitchFamily="18" charset="0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bg1"/>
          </a:solidFill>
          <a:latin typeface="Bookman Old Style" pitchFamily="18" charset="0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bg1"/>
          </a:solidFill>
          <a:latin typeface="Bookman Old Style" pitchFamily="18" charset="0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bg1"/>
          </a:solidFill>
          <a:latin typeface="Bookman Old Style" pitchFamily="18" charset="0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bg1"/>
          </a:solidFill>
          <a:latin typeface="Bookman Old Style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Presentations\ЛЕрмонтов\Безимени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399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0298" y="4286256"/>
            <a:ext cx="6643702" cy="928695"/>
          </a:xfrm>
        </p:spPr>
        <p:txBody>
          <a:bodyPr>
            <a:normAutofit/>
          </a:bodyPr>
          <a:lstStyle/>
          <a:p>
            <a:r>
              <a:rPr lang="ru-RU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batDi" pitchFamily="66" charset="0"/>
              </a:rPr>
              <a:t>Михаил Юрьевич Лермонтов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00562" y="5143512"/>
            <a:ext cx="4643438" cy="785818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batDi" pitchFamily="66" charset="0"/>
              </a:rPr>
              <a:t>Жизнь и творчество</a:t>
            </a:r>
          </a:p>
        </p:txBody>
      </p:sp>
      <p:pic>
        <p:nvPicPr>
          <p:cNvPr id="1029" name="Picture 5" descr="G:\Presentations\ЛЕрмонтов\photo2.gif"/>
          <p:cNvPicPr>
            <a:picLocks noChangeAspect="1" noChangeArrowheads="1"/>
          </p:cNvPicPr>
          <p:nvPr/>
        </p:nvPicPr>
        <p:blipFill>
          <a:blip r:embed="rId3" cstate="print">
            <a:lum bright="6000" contrast="31000"/>
          </a:blip>
          <a:srcRect/>
          <a:stretch>
            <a:fillRect/>
          </a:stretch>
        </p:blipFill>
        <p:spPr bwMode="auto">
          <a:xfrm>
            <a:off x="428596" y="357166"/>
            <a:ext cx="2643206" cy="324080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31800" y="2492375"/>
            <a:ext cx="87122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ru-RU" sz="3200" i="1" dirty="0">
                <a:solidFill>
                  <a:srgbClr val="D1ED69"/>
                </a:solidFill>
                <a:latin typeface="Times New Roman" pitchFamily="18" charset="0"/>
              </a:rPr>
              <a:t>Мне нужно действовать, я каждый день</a:t>
            </a:r>
            <a:br>
              <a:rPr lang="ru-RU" sz="3200" i="1" dirty="0">
                <a:solidFill>
                  <a:srgbClr val="D1ED69"/>
                </a:solidFill>
                <a:latin typeface="Times New Roman" pitchFamily="18" charset="0"/>
              </a:rPr>
            </a:br>
            <a:r>
              <a:rPr lang="ru-RU" sz="3200" i="1" dirty="0">
                <a:solidFill>
                  <a:srgbClr val="D1ED69"/>
                </a:solidFill>
                <a:latin typeface="Times New Roman" pitchFamily="18" charset="0"/>
              </a:rPr>
              <a:t>Бессмертным сделать бы желал, как тень</a:t>
            </a:r>
            <a:br>
              <a:rPr lang="ru-RU" sz="3200" i="1" dirty="0">
                <a:solidFill>
                  <a:srgbClr val="D1ED69"/>
                </a:solidFill>
                <a:latin typeface="Times New Roman" pitchFamily="18" charset="0"/>
              </a:rPr>
            </a:br>
            <a:r>
              <a:rPr lang="ru-RU" sz="3200" i="1" dirty="0">
                <a:solidFill>
                  <a:srgbClr val="D1ED69"/>
                </a:solidFill>
                <a:latin typeface="Times New Roman" pitchFamily="18" charset="0"/>
              </a:rPr>
              <a:t>Великого героя, и понять</a:t>
            </a:r>
            <a:br>
              <a:rPr lang="ru-RU" sz="3200" i="1" dirty="0">
                <a:solidFill>
                  <a:srgbClr val="D1ED69"/>
                </a:solidFill>
                <a:latin typeface="Times New Roman" pitchFamily="18" charset="0"/>
              </a:rPr>
            </a:br>
            <a:r>
              <a:rPr lang="ru-RU" sz="3200" i="1" dirty="0">
                <a:solidFill>
                  <a:srgbClr val="D1ED69"/>
                </a:solidFill>
                <a:latin typeface="Times New Roman" pitchFamily="18" charset="0"/>
              </a:rPr>
              <a:t>Я не могу, что значит отдыхать.</a:t>
            </a:r>
            <a:br>
              <a:rPr lang="ru-RU" sz="3200" i="1" dirty="0">
                <a:solidFill>
                  <a:srgbClr val="D1ED69"/>
                </a:solidFill>
                <a:latin typeface="Times New Roman" pitchFamily="18" charset="0"/>
              </a:rPr>
            </a:br>
            <a:br>
              <a:rPr lang="ru-RU" sz="3200" i="1" dirty="0">
                <a:solidFill>
                  <a:srgbClr val="D1ED69"/>
                </a:solidFill>
                <a:latin typeface="Times New Roman" pitchFamily="18" charset="0"/>
              </a:rPr>
            </a:br>
            <a:r>
              <a:rPr lang="ru-RU" sz="3200" i="1" dirty="0">
                <a:solidFill>
                  <a:srgbClr val="D1ED69"/>
                </a:solidFill>
                <a:latin typeface="Times New Roman" pitchFamily="18" charset="0"/>
              </a:rPr>
              <a:t>Всегда кипит и зреет что-нибудь</a:t>
            </a:r>
            <a:br>
              <a:rPr lang="ru-RU" sz="3200" i="1" dirty="0">
                <a:solidFill>
                  <a:srgbClr val="D1ED69"/>
                </a:solidFill>
                <a:latin typeface="Times New Roman" pitchFamily="18" charset="0"/>
              </a:rPr>
            </a:br>
            <a:r>
              <a:rPr lang="ru-RU" sz="3200" i="1" dirty="0">
                <a:solidFill>
                  <a:srgbClr val="D1ED69"/>
                </a:solidFill>
                <a:latin typeface="Times New Roman" pitchFamily="18" charset="0"/>
              </a:rPr>
              <a:t>В моем уме…</a:t>
            </a:r>
            <a:br>
              <a:rPr lang="ru-RU" sz="3200" i="1" dirty="0">
                <a:solidFill>
                  <a:srgbClr val="D1ED69"/>
                </a:solidFill>
                <a:latin typeface="Times New Roman" pitchFamily="18" charset="0"/>
              </a:rPr>
            </a:br>
            <a:br>
              <a:rPr lang="ru-RU" sz="3200" i="1" dirty="0">
                <a:solidFill>
                  <a:srgbClr val="D1ED69"/>
                </a:solidFill>
                <a:latin typeface="Times New Roman" pitchFamily="18" charset="0"/>
              </a:rPr>
            </a:br>
            <a:r>
              <a:rPr lang="ru-RU" sz="3200" i="1" dirty="0">
                <a:solidFill>
                  <a:srgbClr val="E6DA42"/>
                </a:solidFill>
                <a:latin typeface="Times New Roman" pitchFamily="18" charset="0"/>
              </a:rPr>
              <a:t>М. Ю. Лермонтов. «1831-го июня 11 дня»</a:t>
            </a:r>
            <a:br>
              <a:rPr lang="ru-RU" sz="3200" i="1" dirty="0">
                <a:solidFill>
                  <a:srgbClr val="E6DA42"/>
                </a:solidFill>
                <a:latin typeface="Times New Roman" pitchFamily="18" charset="0"/>
              </a:rPr>
            </a:br>
            <a:endParaRPr lang="ru-RU" sz="3200" i="1" dirty="0">
              <a:solidFill>
                <a:srgbClr val="E6DA42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2723543"/>
      </p:ext>
    </p:extLst>
  </p:cSld>
  <p:clrMapOvr>
    <a:masterClrMapping/>
  </p:clrMapOvr>
  <p:transition advTm="194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Presentations\ЛЕрмонтов\Безимени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"/>
            <a:ext cx="914400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40960" cy="883476"/>
          </a:xfrm>
        </p:spPr>
        <p:txBody>
          <a:bodyPr>
            <a:normAutofit fontScale="90000"/>
          </a:bodyPr>
          <a:lstStyle/>
          <a:p>
            <a:r>
              <a:rPr lang="ru-RU" dirty="0"/>
              <a:t>Михаил Юрьевич ЛЕРМОНТОВ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868" y="1000108"/>
            <a:ext cx="5186370" cy="4949172"/>
          </a:xfrm>
        </p:spPr>
        <p:txBody>
          <a:bodyPr>
            <a:normAutofit/>
          </a:bodyPr>
          <a:lstStyle/>
          <a:p>
            <a:pPr marL="36000" algn="just">
              <a:buNone/>
            </a:pPr>
            <a:r>
              <a:rPr lang="ru-RU" dirty="0"/>
              <a:t>родился </a:t>
            </a:r>
            <a:r>
              <a:rPr lang="ru-RU" dirty="0">
                <a:solidFill>
                  <a:schemeClr val="bg1"/>
                </a:solidFill>
              </a:rPr>
              <a:t>3 октября 1814 в Москве. Проведя в Москве зиму, семья Лермонтова выехала в село Тарханы </a:t>
            </a:r>
            <a:r>
              <a:rPr lang="ru-RU" dirty="0" err="1">
                <a:solidFill>
                  <a:schemeClr val="bg1"/>
                </a:solidFill>
              </a:rPr>
              <a:t>Чембарского</a:t>
            </a:r>
            <a:r>
              <a:rPr lang="ru-RU" dirty="0">
                <a:solidFill>
                  <a:schemeClr val="bg1"/>
                </a:solidFill>
              </a:rPr>
              <a:t> уезда Пензенской губернии.</a:t>
            </a:r>
          </a:p>
        </p:txBody>
      </p:sp>
      <p:pic>
        <p:nvPicPr>
          <p:cNvPr id="2055" name="Picture 7" descr="G:\Presentations\ЛЕрмонтов\lermontov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507" y="1000108"/>
            <a:ext cx="3028609" cy="44451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Presentations\ЛЕрмонтов\Безимени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14290"/>
            <a:ext cx="8443914" cy="2071702"/>
          </a:xfrm>
        </p:spPr>
        <p:txBody>
          <a:bodyPr>
            <a:normAutofit lnSpcReduction="10000"/>
          </a:bodyPr>
          <a:lstStyle/>
          <a:p>
            <a:pPr marL="36000" algn="just">
              <a:buNone/>
            </a:pPr>
            <a:r>
              <a:rPr lang="ru-RU" sz="2400" dirty="0">
                <a:solidFill>
                  <a:schemeClr val="bg1"/>
                </a:solidFill>
              </a:rPr>
              <a:t> Родители Лермонтова - армейский капитан Юрий Петрович Лермонтов (1787-1831) и Мария Михайловна Лермонтова (1795-1817), урожденная Арсеньева, единственная дочь и наследница пензенской помещицы Е. А. Арсеньевой (1773-1845).</a:t>
            </a:r>
          </a:p>
        </p:txBody>
      </p:sp>
      <p:pic>
        <p:nvPicPr>
          <p:cNvPr id="5" name="Picture 3" descr="G:\Presentations\ЛЕрмонтов\lermontov_u_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2285992"/>
            <a:ext cx="2881526" cy="4339932"/>
          </a:xfrm>
          <a:prstGeom prst="rect">
            <a:avLst/>
          </a:prstGeom>
          <a:noFill/>
        </p:spPr>
      </p:pic>
      <p:pic>
        <p:nvPicPr>
          <p:cNvPr id="1026" name="Picture 2" descr="G:\Presentations\ЛЕрмонтов\lermontova_m_m.jpg"/>
          <p:cNvPicPr>
            <a:picLocks noChangeAspect="1" noChangeArrowheads="1"/>
          </p:cNvPicPr>
          <p:nvPr/>
        </p:nvPicPr>
        <p:blipFill>
          <a:blip r:embed="rId4" cstate="print"/>
          <a:srcRect l="15571" t="13554" r="14359" b="13591"/>
          <a:stretch>
            <a:fillRect/>
          </a:stretch>
        </p:blipFill>
        <p:spPr bwMode="auto">
          <a:xfrm>
            <a:off x="4572000" y="2285992"/>
            <a:ext cx="3643338" cy="4351765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857224" y="6215082"/>
            <a:ext cx="2901500" cy="369332"/>
          </a:xfrm>
          <a:prstGeom prst="rect">
            <a:avLst/>
          </a:prstGeom>
          <a:solidFill>
            <a:schemeClr val="tx2">
              <a:lumMod val="50000"/>
              <a:alpha val="77000"/>
            </a:schemeClr>
          </a:solidFill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Юрий Петрович Лермонтов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572000" y="6215082"/>
            <a:ext cx="3599913" cy="369332"/>
          </a:xfrm>
          <a:prstGeom prst="rect">
            <a:avLst/>
          </a:prstGeom>
          <a:solidFill>
            <a:schemeClr val="tx2">
              <a:lumMod val="50000"/>
              <a:alpha val="74000"/>
            </a:schemeClr>
          </a:solidFill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Мария Михайловна Лермонтова 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428605"/>
            <a:ext cx="8572560" cy="1643074"/>
          </a:xfrm>
        </p:spPr>
        <p:txBody>
          <a:bodyPr/>
          <a:lstStyle/>
          <a:p>
            <a:pPr marL="36000" algn="just">
              <a:buNone/>
            </a:pPr>
            <a:r>
              <a:rPr lang="ru-RU" sz="2800" dirty="0"/>
              <a:t>Брак, заключенный против воли Арсеньевой, был неравным и несчастливым; мальчик рос в обстановке семейных несогласий. </a:t>
            </a:r>
          </a:p>
        </p:txBody>
      </p:sp>
      <p:pic>
        <p:nvPicPr>
          <p:cNvPr id="2050" name="Picture 2" descr="G:\Presentations\ЛЕрмонтов\PLM-073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43570" y="1928802"/>
            <a:ext cx="3276600" cy="439102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57158" y="2214554"/>
            <a:ext cx="507209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" algn="just">
              <a:buNone/>
            </a:pPr>
            <a:r>
              <a:rPr lang="ru-RU" sz="2800" dirty="0">
                <a:solidFill>
                  <a:schemeClr val="bg1"/>
                </a:solidFill>
                <a:latin typeface="Book Antiqua" pitchFamily="18" charset="0"/>
              </a:rPr>
              <a:t>После ранней смерти матери Лермонтова бабушка сама занялась его воспитанием, полностью отстранив отца и детство поэта прошло в имении Арсеньевой "Тарханы" Пензенской губернии.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643570" y="5929330"/>
            <a:ext cx="3286148" cy="353943"/>
          </a:xfrm>
          <a:prstGeom prst="rect">
            <a:avLst/>
          </a:prstGeom>
          <a:solidFill>
            <a:schemeClr val="tx2">
              <a:lumMod val="50000"/>
              <a:alpha val="74000"/>
            </a:schemeClr>
          </a:solidFill>
        </p:spPr>
        <p:txBody>
          <a:bodyPr wrap="square">
            <a:spAutoFit/>
          </a:bodyPr>
          <a:lstStyle/>
          <a:p>
            <a:pPr marL="36000" algn="just">
              <a:buNone/>
            </a:pPr>
            <a:r>
              <a:rPr lang="ru-RU" sz="1700" dirty="0">
                <a:solidFill>
                  <a:schemeClr val="bg1"/>
                </a:solidFill>
              </a:rPr>
              <a:t>Арсеньева Елизавета Алексеевна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1143000"/>
          </a:xfrm>
        </p:spPr>
        <p:txBody>
          <a:bodyPr/>
          <a:lstStyle/>
          <a:p>
            <a:pPr eaLnBrk="1" hangingPunct="1"/>
            <a:r>
              <a:rPr lang="ru-RU" altLang="ru-RU" sz="3200" i="1">
                <a:solidFill>
                  <a:srgbClr val="FF9999"/>
                </a:solidFill>
                <a:latin typeface="Georgia" pitchFamily="18" charset="0"/>
              </a:rPr>
              <a:t>До тринадцати лет мальчик воспитывался в Тарханах – имении бабушки Е</a:t>
            </a:r>
            <a:r>
              <a:rPr lang="ru-RU" altLang="ru-RU" sz="3200" i="1">
                <a:solidFill>
                  <a:srgbClr val="FF9999"/>
                </a:solidFill>
              </a:rPr>
              <a:t>.</a:t>
            </a:r>
            <a:r>
              <a:rPr lang="ru-RU" altLang="ru-RU" sz="3200" i="1">
                <a:solidFill>
                  <a:srgbClr val="FF9999"/>
                </a:solidFill>
                <a:latin typeface="Georgia" pitchFamily="18" charset="0"/>
              </a:rPr>
              <a:t>А</a:t>
            </a:r>
            <a:r>
              <a:rPr lang="ru-RU" altLang="ru-RU" sz="3200" i="1">
                <a:solidFill>
                  <a:srgbClr val="FF9999"/>
                </a:solidFill>
              </a:rPr>
              <a:t>. </a:t>
            </a:r>
            <a:r>
              <a:rPr lang="ru-RU" altLang="ru-RU" sz="3200" i="1">
                <a:solidFill>
                  <a:srgbClr val="FF9999"/>
                </a:solidFill>
                <a:latin typeface="Georgia" pitchFamily="18" charset="0"/>
              </a:rPr>
              <a:t>Арсеньевой.</a:t>
            </a:r>
          </a:p>
        </p:txBody>
      </p:sp>
      <p:pic>
        <p:nvPicPr>
          <p:cNvPr id="128006" name="Picture 6" descr="hou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916113"/>
            <a:ext cx="7058025" cy="417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1082935"/>
      </p:ext>
    </p:extLst>
  </p:cSld>
  <p:clrMapOvr>
    <a:masterClrMapping/>
  </p:clrMapOvr>
  <p:transition advTm="92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80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28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2213" y="3140968"/>
            <a:ext cx="8229600" cy="3429024"/>
          </a:xfrm>
        </p:spPr>
        <p:txBody>
          <a:bodyPr/>
          <a:lstStyle/>
          <a:p>
            <a:pPr marL="36000" algn="just">
              <a:buNone/>
            </a:pPr>
            <a:r>
              <a:rPr lang="ru-RU" sz="2400" dirty="0"/>
              <a:t>		Михаил Юрьевич получил отличное домашнее образование, с детства свободно владел французским и немецким языками. </a:t>
            </a:r>
          </a:p>
          <a:p>
            <a:pPr marL="36000" algn="just">
              <a:buNone/>
            </a:pPr>
            <a:r>
              <a:rPr lang="ru-RU" sz="2400" dirty="0"/>
              <a:t>		Летом 1825 бабушка повезла Лермонтова на Кавказ; детские впечатления от кавказской природы и быта горских народов остались в его раннем творчестве ("Кавказ", </a:t>
            </a:r>
          </a:p>
          <a:p>
            <a:pPr marL="36000" algn="just">
              <a:buNone/>
            </a:pPr>
            <a:r>
              <a:rPr lang="ru-RU" sz="2400" dirty="0"/>
              <a:t>"Синие горы Кавказа, приветствую вас!.."). </a:t>
            </a:r>
          </a:p>
        </p:txBody>
      </p:sp>
      <p:pic>
        <p:nvPicPr>
          <p:cNvPr id="1026" name="Picture 2" descr="G:\Presentations\ЛЕрмонтов\picture_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500042"/>
            <a:ext cx="3236913" cy="24145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G:\Presentations\ЛЕрмонтов\1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500042"/>
            <a:ext cx="3238523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332656"/>
            <a:ext cx="4464496" cy="6192688"/>
          </a:xfrm>
        </p:spPr>
        <p:txBody>
          <a:bodyPr/>
          <a:lstStyle/>
          <a:p>
            <a:pPr eaLnBrk="1" hangingPunct="1"/>
            <a:r>
              <a:rPr lang="ru-RU" altLang="ru-RU" sz="2800" dirty="0"/>
              <a:t>      </a:t>
            </a:r>
            <a:r>
              <a:rPr lang="ru-RU" altLang="ru-RU" sz="36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Потом он учился в Москве  в Благородном пансионе на словесном отделении университета. За годы пребывания в пансионе Лермонтов написал более 60 стихотворений и несколько поэм.  </a:t>
            </a:r>
          </a:p>
        </p:txBody>
      </p:sp>
      <p:pic>
        <p:nvPicPr>
          <p:cNvPr id="131075" name="Picture 3" descr="lermontov04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836613"/>
            <a:ext cx="3743325" cy="511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9739824"/>
      </p:ext>
    </p:extLst>
  </p:cSld>
  <p:clrMapOvr>
    <a:masterClrMapping/>
  </p:clrMapOvr>
  <p:transition advTm="161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1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1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1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1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68313" y="404664"/>
            <a:ext cx="8229600" cy="6192688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Позже Лермонтов переехал в Петербург и поступил в юнкерское училище, из которого через два года вышел в гвардию. Лермонтов воспринимает Петербург городом, в котором неуютно жить человеку, отмеченному тонкой душой и талантом:</a:t>
            </a:r>
            <a:br>
              <a:rPr lang="ru-RU" sz="3600" dirty="0">
                <a:solidFill>
                  <a:srgbClr val="5BB5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i="1" dirty="0">
                <a:solidFill>
                  <a:srgbClr val="AB658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36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Увы! Как скучен этот город,</a:t>
            </a:r>
            <a:br>
              <a:rPr lang="ru-RU" sz="36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  своим туманом и водой!.. </a:t>
            </a:r>
          </a:p>
        </p:txBody>
      </p:sp>
    </p:spTree>
    <p:extLst>
      <p:ext uri="{BB962C8B-B14F-4D97-AF65-F5344CB8AC3E}">
        <p14:creationId xmlns:p14="http://schemas.microsoft.com/office/powerpoint/2010/main" val="1658128143"/>
      </p:ext>
    </p:extLst>
  </p:cSld>
  <p:clrMapOvr>
    <a:masterClrMapping/>
  </p:clrMapOvr>
  <p:transition advTm="215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16016" y="188640"/>
            <a:ext cx="4214842" cy="6241326"/>
          </a:xfrm>
        </p:spPr>
        <p:txBody>
          <a:bodyPr/>
          <a:lstStyle/>
          <a:p>
            <a:pPr marL="36000" algn="just">
              <a:buNone/>
            </a:pPr>
            <a:r>
              <a:rPr lang="ru-RU" sz="2800" dirty="0"/>
              <a:t>Байроническая поэма становится основой раннего творчества Лермонтова. В 1828-1829 гг. он пишет поэмы </a:t>
            </a:r>
          </a:p>
          <a:p>
            <a:pPr marL="150300" indent="-457200" algn="just"/>
            <a:r>
              <a:rPr lang="ru-RU" sz="2800" dirty="0"/>
              <a:t>"Корсар",</a:t>
            </a:r>
          </a:p>
          <a:p>
            <a:pPr marL="150300" indent="-457200" algn="just"/>
            <a:r>
              <a:rPr lang="ru-RU" sz="2800" dirty="0"/>
              <a:t>"Преступник", </a:t>
            </a:r>
          </a:p>
          <a:p>
            <a:pPr marL="150300" indent="-457200" algn="just"/>
            <a:r>
              <a:rPr lang="ru-RU" sz="2800" dirty="0"/>
              <a:t>"Олег", </a:t>
            </a:r>
          </a:p>
          <a:p>
            <a:pPr marL="150300" indent="-457200" algn="just"/>
            <a:r>
              <a:rPr lang="ru-RU" sz="2800" dirty="0"/>
              <a:t>"Два брата«</a:t>
            </a:r>
          </a:p>
          <a:p>
            <a:pPr marL="150300" indent="-457200" algn="just"/>
            <a:r>
              <a:rPr lang="ru-RU" sz="2800" dirty="0"/>
              <a:t>"Последний сын вольности",</a:t>
            </a:r>
          </a:p>
          <a:p>
            <a:pPr marL="150300" indent="-457200" algn="just"/>
            <a:r>
              <a:rPr lang="ru-RU" sz="2800" dirty="0"/>
              <a:t>"Демон". </a:t>
            </a:r>
          </a:p>
        </p:txBody>
      </p:sp>
      <p:pic>
        <p:nvPicPr>
          <p:cNvPr id="3074" name="Picture 2" descr="G:\Presentations\ЛЕрмонтов\love_m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571480"/>
            <a:ext cx="4286280" cy="5715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260648"/>
            <a:ext cx="8229600" cy="5737840"/>
          </a:xfrm>
        </p:spPr>
        <p:txBody>
          <a:bodyPr/>
          <a:lstStyle/>
          <a:p>
            <a:pPr marL="36000" algn="just">
              <a:buNone/>
            </a:pPr>
            <a:r>
              <a:rPr lang="ru-RU" sz="2400" dirty="0"/>
              <a:t>		В 1830-1832 годы  идет формирование личности поэта, и сменяющиеся любовные увлечения являются во многом попыткой личностного самоутверждения. </a:t>
            </a:r>
          </a:p>
          <a:p>
            <a:pPr marL="36000" algn="just">
              <a:buNone/>
            </a:pPr>
            <a:r>
              <a:rPr lang="ru-RU" sz="2400" dirty="0"/>
              <a:t>		Возникает жанр "отрывка" - лирического размышления, в центре которого определенный момент непрерывно идущего самоанализа и </a:t>
            </a:r>
            <a:r>
              <a:rPr lang="ru-RU" sz="2400" dirty="0" err="1"/>
              <a:t>самоосмысления</a:t>
            </a:r>
            <a:r>
              <a:rPr lang="ru-RU" sz="2400" dirty="0"/>
              <a:t>. </a:t>
            </a:r>
          </a:p>
          <a:p>
            <a:pPr marL="36000" algn="just">
              <a:buNone/>
            </a:pPr>
            <a:r>
              <a:rPr lang="ru-RU" sz="2400" dirty="0"/>
              <a:t>		Стихотворения 1830-1831 содержат и социальные мотивы и темы. Политическая лирика в прямом смысле Лермонтова редка; социально-политическая проблематика, как правило, выступает у него в системе философских и психологических размышлений. 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>
          <a:xfrm>
            <a:off x="4140200" y="692150"/>
            <a:ext cx="4751388" cy="5113114"/>
          </a:xfrm>
        </p:spPr>
        <p:txBody>
          <a:bodyPr/>
          <a:lstStyle/>
          <a:p>
            <a:pPr eaLnBrk="1" hangingPunct="1"/>
            <a:r>
              <a:rPr lang="ru-RU" altLang="ru-RU" sz="2400" dirty="0"/>
              <a:t>    </a:t>
            </a:r>
            <a:r>
              <a:rPr lang="ru-RU" altLang="ru-RU" sz="3200" i="1" dirty="0">
                <a:solidFill>
                  <a:srgbClr val="FFFF00"/>
                </a:solidFill>
                <a:latin typeface="Times New Roman" pitchFamily="18" charset="0"/>
              </a:rPr>
              <a:t>В январе 1837 года, в дни трагической гибели Пушкина, Россия внезапно услышала голос молодого Лермонтова, которому суждено было стать преемником Пушкина в русской литературе.</a:t>
            </a:r>
            <a:r>
              <a:rPr lang="ru-RU" altLang="ru-RU" sz="2400" dirty="0">
                <a:solidFill>
                  <a:srgbClr val="FFFF00"/>
                </a:solidFill>
              </a:rPr>
              <a:t> </a:t>
            </a:r>
          </a:p>
        </p:txBody>
      </p:sp>
      <p:pic>
        <p:nvPicPr>
          <p:cNvPr id="123912" name="Picture 8" descr="lermontov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92150"/>
            <a:ext cx="3600450" cy="475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3947211"/>
      </p:ext>
    </p:extLst>
  </p:cSld>
  <p:clrMapOvr>
    <a:masterClrMapping/>
  </p:clrMapOvr>
  <p:transition advTm="1484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39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39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39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214290"/>
            <a:ext cx="86067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chemeClr val="bg1"/>
                </a:solidFill>
                <a:latin typeface="Bookman Old Style" pitchFamily="18" charset="0"/>
              </a:rPr>
              <a:t>	18 февраля 1837 Лермонтов был арестован; началось политическое дело о "непозволительных стихах". </a:t>
            </a:r>
          </a:p>
          <a:p>
            <a:pPr algn="just"/>
            <a:r>
              <a:rPr lang="ru-RU" sz="2400" dirty="0">
                <a:solidFill>
                  <a:schemeClr val="bg1"/>
                </a:solidFill>
                <a:latin typeface="Bookman Old Style" pitchFamily="18" charset="0"/>
              </a:rPr>
              <a:t>	Под арестом Лермонтов пишет стихотворения: "Сосед" ("Кто б ни был ты, печальный мой сосед"), "Узник", положивших начало блестящему "циклу" его "тюремной лирики": "Соседка", "Пленный рыцарь" и другие.</a:t>
            </a:r>
          </a:p>
        </p:txBody>
      </p:sp>
      <p:pic>
        <p:nvPicPr>
          <p:cNvPr id="28674" name="Picture 2" descr="Воспоминание о Кавказе. Картина М.Ю. Лермонт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3071810"/>
            <a:ext cx="4429156" cy="3578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>
          <a:xfrm>
            <a:off x="1979613" y="2420938"/>
            <a:ext cx="7005637" cy="2592387"/>
          </a:xfrm>
        </p:spPr>
        <p:txBody>
          <a:bodyPr/>
          <a:lstStyle/>
          <a:p>
            <a:pPr algn="l" eaLnBrk="1" hangingPunct="1"/>
            <a:r>
              <a:rPr lang="ru-RU" altLang="ru-RU" sz="2800" dirty="0"/>
              <a:t>    </a:t>
            </a:r>
            <a:r>
              <a:rPr lang="ru-RU" altLang="ru-RU" sz="2400" b="1" i="1" dirty="0">
                <a:solidFill>
                  <a:srgbClr val="4C9A53"/>
                </a:solidFill>
                <a:latin typeface="Times New Roman" pitchFamily="18" charset="0"/>
              </a:rPr>
              <a:t>Он написал стихотворение «Смерть поэта» - скорбное, гневное, обличительное:</a:t>
            </a:r>
            <a:br>
              <a:rPr lang="ru-RU" altLang="ru-RU" sz="2400" b="1" i="1" dirty="0">
                <a:solidFill>
                  <a:srgbClr val="4C9A53"/>
                </a:solidFill>
                <a:latin typeface="Times New Roman" pitchFamily="18" charset="0"/>
              </a:rPr>
            </a:br>
            <a:r>
              <a:rPr lang="ru-RU" altLang="ru-RU" sz="2400" b="1" i="1" dirty="0">
                <a:latin typeface="Times New Roman" pitchFamily="18" charset="0"/>
              </a:rPr>
              <a:t>                    </a:t>
            </a:r>
            <a:r>
              <a:rPr lang="ru-RU" altLang="ru-RU" sz="2400" b="1" i="1" dirty="0">
                <a:solidFill>
                  <a:srgbClr val="649DA8"/>
                </a:solidFill>
                <a:latin typeface="Times New Roman" pitchFamily="18" charset="0"/>
              </a:rPr>
              <a:t>Погиб Поэт! – невольник чести – </a:t>
            </a:r>
            <a:br>
              <a:rPr lang="ru-RU" altLang="ru-RU" sz="2400" b="1" i="1" dirty="0">
                <a:solidFill>
                  <a:srgbClr val="649DA8"/>
                </a:solidFill>
                <a:latin typeface="Times New Roman" pitchFamily="18" charset="0"/>
              </a:rPr>
            </a:br>
            <a:r>
              <a:rPr lang="ru-RU" altLang="ru-RU" sz="2400" b="1" i="1" dirty="0">
                <a:solidFill>
                  <a:srgbClr val="649DA8"/>
                </a:solidFill>
                <a:latin typeface="Times New Roman" pitchFamily="18" charset="0"/>
              </a:rPr>
              <a:t>                    Пал, оклеветанный молвой,</a:t>
            </a:r>
            <a:br>
              <a:rPr lang="ru-RU" altLang="ru-RU" sz="2400" b="1" i="1" dirty="0">
                <a:solidFill>
                  <a:srgbClr val="649DA8"/>
                </a:solidFill>
                <a:latin typeface="Times New Roman" pitchFamily="18" charset="0"/>
              </a:rPr>
            </a:br>
            <a:r>
              <a:rPr lang="ru-RU" altLang="ru-RU" sz="2400" b="1" i="1" dirty="0">
                <a:solidFill>
                  <a:srgbClr val="649DA8"/>
                </a:solidFill>
                <a:latin typeface="Times New Roman" pitchFamily="18" charset="0"/>
              </a:rPr>
              <a:t>                    С свинцом в груди и жаждой мести,</a:t>
            </a:r>
            <a:br>
              <a:rPr lang="ru-RU" altLang="ru-RU" sz="2400" b="1" i="1" dirty="0">
                <a:solidFill>
                  <a:srgbClr val="649DA8"/>
                </a:solidFill>
                <a:latin typeface="Times New Roman" pitchFamily="18" charset="0"/>
              </a:rPr>
            </a:br>
            <a:r>
              <a:rPr lang="ru-RU" altLang="ru-RU" sz="2400" b="1" i="1" dirty="0">
                <a:solidFill>
                  <a:srgbClr val="649DA8"/>
                </a:solidFill>
                <a:latin typeface="Times New Roman" pitchFamily="18" charset="0"/>
              </a:rPr>
              <a:t>                    Поникнув гордой головой!      </a:t>
            </a:r>
            <a:br>
              <a:rPr lang="ru-RU" altLang="ru-RU" sz="2400" b="1" i="1" dirty="0">
                <a:solidFill>
                  <a:srgbClr val="649DA8"/>
                </a:solidFill>
                <a:latin typeface="Times New Roman" pitchFamily="18" charset="0"/>
              </a:rPr>
            </a:br>
            <a:r>
              <a:rPr lang="ru-RU" altLang="ru-RU" sz="2400" b="1" i="1" dirty="0">
                <a:solidFill>
                  <a:srgbClr val="649DA8"/>
                </a:solidFill>
                <a:latin typeface="Times New Roman" pitchFamily="18" charset="0"/>
              </a:rPr>
              <a:t>                    Не вынесла душа поэта</a:t>
            </a:r>
            <a:br>
              <a:rPr lang="ru-RU" altLang="ru-RU" sz="2400" b="1" i="1" dirty="0">
                <a:solidFill>
                  <a:srgbClr val="649DA8"/>
                </a:solidFill>
                <a:latin typeface="Times New Roman" pitchFamily="18" charset="0"/>
              </a:rPr>
            </a:br>
            <a:r>
              <a:rPr lang="ru-RU" altLang="ru-RU" sz="2400" b="1" i="1" dirty="0">
                <a:solidFill>
                  <a:srgbClr val="649DA8"/>
                </a:solidFill>
                <a:latin typeface="Times New Roman" pitchFamily="18" charset="0"/>
              </a:rPr>
              <a:t>                    Позора мелочных обид,</a:t>
            </a:r>
            <a:br>
              <a:rPr lang="ru-RU" altLang="ru-RU" sz="2400" b="1" i="1" dirty="0">
                <a:solidFill>
                  <a:srgbClr val="649DA8"/>
                </a:solidFill>
                <a:latin typeface="Times New Roman" pitchFamily="18" charset="0"/>
              </a:rPr>
            </a:br>
            <a:r>
              <a:rPr lang="ru-RU" altLang="ru-RU" sz="2400" b="1" i="1" dirty="0">
                <a:solidFill>
                  <a:srgbClr val="649DA8"/>
                </a:solidFill>
                <a:latin typeface="Times New Roman" pitchFamily="18" charset="0"/>
              </a:rPr>
              <a:t>                    Восстал он против мнений света</a:t>
            </a:r>
            <a:br>
              <a:rPr lang="ru-RU" altLang="ru-RU" sz="2400" b="1" i="1" dirty="0">
                <a:solidFill>
                  <a:srgbClr val="649DA8"/>
                </a:solidFill>
                <a:latin typeface="Times New Roman" pitchFamily="18" charset="0"/>
              </a:rPr>
            </a:br>
            <a:r>
              <a:rPr lang="ru-RU" altLang="ru-RU" sz="2400" b="1" i="1" dirty="0">
                <a:solidFill>
                  <a:srgbClr val="649DA8"/>
                </a:solidFill>
                <a:latin typeface="Times New Roman" pitchFamily="18" charset="0"/>
              </a:rPr>
              <a:t>                    Один как прежде… и убит!...</a:t>
            </a:r>
            <a:br>
              <a:rPr lang="ru-RU" altLang="ru-RU" sz="2400" b="1" i="1" dirty="0">
                <a:solidFill>
                  <a:srgbClr val="649DA8"/>
                </a:solidFill>
                <a:latin typeface="Times New Roman" pitchFamily="18" charset="0"/>
              </a:rPr>
            </a:br>
            <a:r>
              <a:rPr lang="ru-RU" altLang="ru-RU" sz="2400" b="1" i="1" dirty="0">
                <a:solidFill>
                  <a:srgbClr val="649DA8"/>
                </a:solidFill>
                <a:latin typeface="Times New Roman" pitchFamily="18" charset="0"/>
              </a:rPr>
              <a:t>                    Убит!... к чему теперь рыданья,</a:t>
            </a:r>
            <a:br>
              <a:rPr lang="ru-RU" altLang="ru-RU" sz="2400" b="1" i="1" dirty="0">
                <a:solidFill>
                  <a:srgbClr val="649DA8"/>
                </a:solidFill>
                <a:latin typeface="Times New Roman" pitchFamily="18" charset="0"/>
              </a:rPr>
            </a:br>
            <a:r>
              <a:rPr lang="ru-RU" altLang="ru-RU" sz="2400" b="1" i="1" dirty="0">
                <a:solidFill>
                  <a:srgbClr val="649DA8"/>
                </a:solidFill>
                <a:latin typeface="Times New Roman" pitchFamily="18" charset="0"/>
              </a:rPr>
              <a:t>                    Пустых похвал ненужный хор,</a:t>
            </a:r>
            <a:br>
              <a:rPr lang="ru-RU" altLang="ru-RU" sz="2400" b="1" i="1" dirty="0">
                <a:solidFill>
                  <a:srgbClr val="649DA8"/>
                </a:solidFill>
                <a:latin typeface="Times New Roman" pitchFamily="18" charset="0"/>
              </a:rPr>
            </a:br>
            <a:r>
              <a:rPr lang="ru-RU" altLang="ru-RU" sz="2400" b="1" i="1" dirty="0">
                <a:solidFill>
                  <a:srgbClr val="649DA8"/>
                </a:solidFill>
                <a:latin typeface="Times New Roman" pitchFamily="18" charset="0"/>
              </a:rPr>
              <a:t>                    И жалкий лепет оправданья? – </a:t>
            </a:r>
            <a:br>
              <a:rPr lang="ru-RU" altLang="ru-RU" sz="2400" b="1" i="1" dirty="0">
                <a:solidFill>
                  <a:srgbClr val="649DA8"/>
                </a:solidFill>
                <a:latin typeface="Times New Roman" pitchFamily="18" charset="0"/>
              </a:rPr>
            </a:br>
            <a:r>
              <a:rPr lang="ru-RU" altLang="ru-RU" sz="2400" b="1" i="1" dirty="0">
                <a:solidFill>
                  <a:srgbClr val="649DA8"/>
                </a:solidFill>
                <a:latin typeface="Times New Roman" pitchFamily="18" charset="0"/>
              </a:rPr>
              <a:t>                    Судьбы свершился приговор!...                      </a:t>
            </a:r>
            <a:br>
              <a:rPr lang="ru-RU" altLang="ru-RU" sz="2400" b="1" i="1" dirty="0">
                <a:solidFill>
                  <a:srgbClr val="649DA8"/>
                </a:solidFill>
                <a:latin typeface="Times New Roman" pitchFamily="18" charset="0"/>
              </a:rPr>
            </a:br>
            <a:r>
              <a:rPr lang="ru-RU" altLang="ru-RU" sz="2400" b="1" i="1" dirty="0">
                <a:solidFill>
                  <a:srgbClr val="649DA8"/>
                </a:solidFill>
                <a:latin typeface="Times New Roman" pitchFamily="18" charset="0"/>
              </a:rPr>
              <a:t>                          </a:t>
            </a:r>
            <a:br>
              <a:rPr lang="ru-RU" altLang="ru-RU" sz="2400" b="1" i="1" dirty="0">
                <a:solidFill>
                  <a:srgbClr val="649DA8"/>
                </a:solidFill>
                <a:latin typeface="Times New Roman" pitchFamily="18" charset="0"/>
              </a:rPr>
            </a:br>
            <a:br>
              <a:rPr lang="ru-RU" altLang="ru-RU" sz="2400" b="1" i="1" dirty="0">
                <a:solidFill>
                  <a:srgbClr val="649DA8"/>
                </a:solidFill>
                <a:latin typeface="Times New Roman" pitchFamily="18" charset="0"/>
              </a:rPr>
            </a:br>
            <a:br>
              <a:rPr lang="ru-RU" altLang="ru-RU" sz="2800" dirty="0">
                <a:solidFill>
                  <a:srgbClr val="649DA8"/>
                </a:solidFill>
              </a:rPr>
            </a:br>
            <a:endParaRPr lang="ru-RU" altLang="ru-RU" sz="2800" dirty="0">
              <a:solidFill>
                <a:srgbClr val="649DA8"/>
              </a:solidFill>
            </a:endParaRPr>
          </a:p>
        </p:txBody>
      </p:sp>
      <p:pic>
        <p:nvPicPr>
          <p:cNvPr id="129030" name="Picture 6" descr="5131662_den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8413"/>
            <a:ext cx="3313112" cy="439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6781219"/>
      </p:ext>
    </p:extLst>
  </p:cSld>
  <p:clrMapOvr>
    <a:masterClrMapping/>
  </p:clrMapOvr>
  <p:transition advTm="293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29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129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205038"/>
            <a:ext cx="4897437" cy="1143000"/>
          </a:xfrm>
        </p:spPr>
        <p:txBody>
          <a:bodyPr/>
          <a:lstStyle/>
          <a:p>
            <a:pPr eaLnBrk="1" hangingPunct="1"/>
            <a:r>
              <a:rPr lang="ru-RU" altLang="ru-RU" sz="2800" i="1">
                <a:solidFill>
                  <a:srgbClr val="5977D9"/>
                </a:solidFill>
              </a:rPr>
              <a:t>Правительство Николая</a:t>
            </a:r>
            <a:r>
              <a:rPr lang="en-US" altLang="ru-RU" sz="2800" i="1">
                <a:solidFill>
                  <a:srgbClr val="5977D9"/>
                </a:solidFill>
              </a:rPr>
              <a:t> I</a:t>
            </a:r>
            <a:r>
              <a:rPr lang="ru-RU" altLang="ru-RU" sz="2800" i="1">
                <a:solidFill>
                  <a:srgbClr val="5977D9"/>
                </a:solidFill>
              </a:rPr>
              <a:t>  расценило стихотворение Лермонтова как призыв к революции и поторопилось принять суровые меры. Лермонтова арестовали и сослали на Кавказ, под пули горцев.</a:t>
            </a:r>
          </a:p>
        </p:txBody>
      </p:sp>
      <p:pic>
        <p:nvPicPr>
          <p:cNvPr id="124932" name="Picture 4" descr="lermontov05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836613"/>
            <a:ext cx="3744912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1202471"/>
      </p:ext>
    </p:extLst>
  </p:cSld>
  <p:clrMapOvr>
    <a:masterClrMapping/>
  </p:clrMapOvr>
  <p:transition advTm="126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4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332656"/>
            <a:ext cx="8229600" cy="2232248"/>
          </a:xfrm>
        </p:spPr>
        <p:txBody>
          <a:bodyPr/>
          <a:lstStyle/>
          <a:p>
            <a:pPr eaLnBrk="1" hangingPunct="1"/>
            <a:r>
              <a:rPr lang="ru-RU" altLang="ru-RU" sz="28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1837 год Лермонтов провёл на Кавказе. Здесь он написал «Песню про царя Ивана Васильевича, молодого опричника и удалого купца Калашникова». </a:t>
            </a:r>
          </a:p>
        </p:txBody>
      </p:sp>
      <p:pic>
        <p:nvPicPr>
          <p:cNvPr id="125962" name="Picture 10" descr="800px-Paintings_by_Mikhail_Lermontov%2C_18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781299"/>
            <a:ext cx="7581900" cy="38281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0775099"/>
      </p:ext>
    </p:extLst>
  </p:cSld>
  <p:clrMapOvr>
    <a:masterClrMapping/>
  </p:clrMapOvr>
  <p:transition advTm="137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1259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5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5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5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5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5720" y="142852"/>
            <a:ext cx="850112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schemeClr val="bg1"/>
                </a:solidFill>
                <a:latin typeface="Bookman Old Style" pitchFamily="18" charset="0"/>
              </a:rPr>
              <a:t>Во время ссылки и позднее раскрылось художественное дарование Лермонтова, с детства увлекавшегося живописью. Ему принадлежат акварели, картины маслом, рисунки - пейзажи, жанровые сцены, портреты и карикатуры; лучшие из них связаны с кавказской темой.</a:t>
            </a:r>
          </a:p>
        </p:txBody>
      </p:sp>
      <p:pic>
        <p:nvPicPr>
          <p:cNvPr id="31746" name="Picture 2" descr="Развалины близ селения Караагач в Кахети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2714620"/>
            <a:ext cx="3639612" cy="3357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748" name="Picture 4" descr="http://lermontov.niv.ru/images/pictures/picture_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2714620"/>
            <a:ext cx="4762500" cy="3343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title"/>
          </p:nvPr>
        </p:nvSpPr>
        <p:spPr>
          <a:xfrm>
            <a:off x="4298950" y="692696"/>
            <a:ext cx="4845050" cy="5184576"/>
          </a:xfrm>
        </p:spPr>
        <p:txBody>
          <a:bodyPr/>
          <a:lstStyle/>
          <a:p>
            <a:pPr eaLnBrk="1" hangingPunct="1"/>
            <a:r>
              <a:rPr lang="ru-RU" altLang="ru-RU" sz="2800" i="1" dirty="0">
                <a:solidFill>
                  <a:srgbClr val="E1AA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Лермонтов считал, что быть поэтом – это значит совершать высокий гражданский подвиг, обнажать общественные пороки. </a:t>
            </a:r>
            <a:br>
              <a:rPr lang="ru-RU" altLang="ru-RU" sz="2800" i="1" dirty="0">
                <a:solidFill>
                  <a:srgbClr val="E1AA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800" i="1" dirty="0">
                <a:solidFill>
                  <a:srgbClr val="E1AA1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 этом говорит он в стихотворениях «Дума», «Поэт», «Пророк».</a:t>
            </a:r>
          </a:p>
        </p:txBody>
      </p:sp>
      <p:pic>
        <p:nvPicPr>
          <p:cNvPr id="126979" name="Picture 3" descr="lermontov06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836613"/>
            <a:ext cx="36718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5405397"/>
      </p:ext>
    </p:extLst>
  </p:cSld>
  <p:clrMapOvr>
    <a:masterClrMapping/>
  </p:clrMapOvr>
  <p:transition advTm="164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6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69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69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7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500042"/>
            <a:ext cx="4757742" cy="4983163"/>
          </a:xfrm>
        </p:spPr>
        <p:txBody>
          <a:bodyPr/>
          <a:lstStyle/>
          <a:p>
            <a:pPr marL="36000" algn="just">
              <a:buNone/>
            </a:pPr>
            <a:r>
              <a:rPr lang="ru-RU" sz="2400" dirty="0"/>
              <a:t>С первым сильным увлечением Лермонтова Е. А. Сушковой  связан лирический "цикл" </a:t>
            </a:r>
          </a:p>
          <a:p>
            <a:pPr marL="36000" algn="just"/>
            <a:r>
              <a:rPr lang="ru-RU" sz="2400" dirty="0"/>
              <a:t>"К Сушковой", </a:t>
            </a:r>
          </a:p>
          <a:p>
            <a:pPr marL="36000" algn="just"/>
            <a:r>
              <a:rPr lang="ru-RU" sz="2400" dirty="0"/>
              <a:t>"Нищий", </a:t>
            </a:r>
          </a:p>
          <a:p>
            <a:pPr marL="36000" algn="just"/>
            <a:r>
              <a:rPr lang="ru-RU" sz="2400" dirty="0"/>
              <a:t>"Стансы" ("Взгляни, как мой спокоен взор..."), </a:t>
            </a:r>
          </a:p>
          <a:p>
            <a:pPr marL="36000" algn="just"/>
            <a:r>
              <a:rPr lang="ru-RU" sz="2400" dirty="0"/>
              <a:t>"Ночь", </a:t>
            </a:r>
          </a:p>
          <a:p>
            <a:pPr marL="36000" algn="just"/>
            <a:r>
              <a:rPr lang="ru-RU" sz="2400" dirty="0"/>
              <a:t>"Подражание Байрону" ("У ног твоих не забывал...")</a:t>
            </a:r>
          </a:p>
        </p:txBody>
      </p:sp>
      <p:pic>
        <p:nvPicPr>
          <p:cNvPr id="21506" name="Picture 2" descr="http://lermontov.niv.ru/images/people/vereschagina_a_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1071546"/>
            <a:ext cx="3152974" cy="3929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14291"/>
            <a:ext cx="8501122" cy="2134589"/>
          </a:xfrm>
        </p:spPr>
        <p:txBody>
          <a:bodyPr/>
          <a:lstStyle/>
          <a:p>
            <a:pPr marL="36000" algn="just">
              <a:buNone/>
            </a:pPr>
            <a:r>
              <a:rPr lang="ru-RU" sz="2400" dirty="0"/>
              <a:t>Адресатом лирических стихов Лермонтова в этот период была В. А. Лопухина, сестра товарища по университету Лермонтова. Чувство к ней Лермонтова оказалось самым сильным и продолжительным. Лопухина была адресатом или</a:t>
            </a:r>
          </a:p>
        </p:txBody>
      </p:sp>
      <p:pic>
        <p:nvPicPr>
          <p:cNvPr id="22530" name="Picture 2" descr="http://lermontov.niv.ru/images/pictures/picture_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84" y="2643182"/>
            <a:ext cx="3071834" cy="39290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214282" y="2500306"/>
            <a:ext cx="535785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" algn="just">
              <a:buNone/>
            </a:pPr>
            <a:r>
              <a:rPr lang="ru-RU" sz="2400" dirty="0">
                <a:solidFill>
                  <a:schemeClr val="bg1"/>
                </a:solidFill>
                <a:latin typeface="Bookman Old Style" pitchFamily="18" charset="0"/>
              </a:rPr>
              <a:t>прототипом как в ранних стихах, так и в поздних произведениях: </a:t>
            </a:r>
          </a:p>
          <a:p>
            <a:pPr marL="378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  <a:latin typeface="Bookman Old Style" pitchFamily="18" charset="0"/>
              </a:rPr>
              <a:t>"</a:t>
            </a:r>
            <a:r>
              <a:rPr lang="ru-RU" sz="2400" dirty="0" err="1">
                <a:solidFill>
                  <a:schemeClr val="bg1"/>
                </a:solidFill>
                <a:latin typeface="Bookman Old Style" pitchFamily="18" charset="0"/>
              </a:rPr>
              <a:t>Валерик</a:t>
            </a:r>
            <a:r>
              <a:rPr lang="ru-RU" sz="2400" dirty="0">
                <a:solidFill>
                  <a:schemeClr val="bg1"/>
                </a:solidFill>
                <a:latin typeface="Bookman Old Style" pitchFamily="18" charset="0"/>
              </a:rPr>
              <a:t>", </a:t>
            </a:r>
          </a:p>
          <a:p>
            <a:pPr marL="378900" indent="-342900" algn="just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  <a:latin typeface="Bookman Old Style" pitchFamily="18" charset="0"/>
              </a:rPr>
              <a:t>"Нет, не тебя так пылко я люблю».</a:t>
            </a:r>
          </a:p>
          <a:p>
            <a:pPr marL="36000" algn="just"/>
            <a:r>
              <a:rPr lang="ru-RU" sz="2400" dirty="0">
                <a:solidFill>
                  <a:schemeClr val="bg1"/>
                </a:solidFill>
                <a:latin typeface="Bookman Old Style" pitchFamily="18" charset="0"/>
              </a:rPr>
              <a:t>	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98511" y="475882"/>
            <a:ext cx="4902328" cy="5500726"/>
          </a:xfrm>
        </p:spPr>
        <p:txBody>
          <a:bodyPr/>
          <a:lstStyle/>
          <a:p>
            <a:pPr algn="just">
              <a:buNone/>
            </a:pPr>
            <a:r>
              <a:rPr lang="ru-RU" dirty="0"/>
              <a:t>  в </a:t>
            </a:r>
            <a:r>
              <a:rPr lang="ru-RU" sz="2400" dirty="0"/>
              <a:t>1835 г. поэт снова начинает писать, написана поэма "Хаджи Абрек».</a:t>
            </a:r>
          </a:p>
          <a:p>
            <a:pPr algn="just">
              <a:buNone/>
            </a:pPr>
            <a:r>
              <a:rPr lang="ru-RU" sz="2400" dirty="0"/>
              <a:t>	Позже Лермонтов отдает в цензуру первую редакцию драмы "Маскарад", работает над поэмами "Сашка", "Боярин Орша", начинает роман "Княгиня Лиговская". </a:t>
            </a:r>
          </a:p>
        </p:txBody>
      </p:sp>
      <p:pic>
        <p:nvPicPr>
          <p:cNvPr id="25602" name="Picture 2" descr="http://www.tanais.info/gay/gay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500042"/>
            <a:ext cx="3648745" cy="55721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217661" y="260648"/>
            <a:ext cx="8674100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2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2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2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2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2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800" i="1" dirty="0">
                <a:solidFill>
                  <a:srgbClr val="BAF3A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 поэт писал так:</a:t>
            </a:r>
            <a:r>
              <a:rPr lang="ru-RU" altLang="ru-RU" sz="2800" b="1" i="1" dirty="0">
                <a:solidFill>
                  <a:srgbClr val="3EA47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eaLnBrk="1" hangingPunct="1"/>
            <a:endParaRPr lang="ru-RU" altLang="ru-RU" sz="2800" b="1" i="1" dirty="0">
              <a:solidFill>
                <a:srgbClr val="3EA47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ru-RU" sz="2800" i="1" dirty="0">
                <a:solidFill>
                  <a:srgbClr val="E1C1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«Что ж? умереть, так умереть! Потеря для мира небольшая; да и мне самому порядочно уж скучно. Я – как человек, зевающий на бале, который не едет спать только потому, что еще нет его кареты. Но карета готова... прощайте!..»</a:t>
            </a:r>
          </a:p>
        </p:txBody>
      </p:sp>
    </p:spTree>
    <p:extLst>
      <p:ext uri="{BB962C8B-B14F-4D97-AF65-F5344CB8AC3E}">
        <p14:creationId xmlns:p14="http://schemas.microsoft.com/office/powerpoint/2010/main" val="1420611287"/>
      </p:ext>
    </p:extLst>
  </p:cSld>
  <p:clrMapOvr>
    <a:masterClrMapping/>
  </p:clrMapOvr>
  <p:transition advTm="17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71934" y="214290"/>
            <a:ext cx="4857784" cy="6215106"/>
          </a:xfrm>
          <a:solidFill>
            <a:srgbClr val="08121E">
              <a:alpha val="82000"/>
            </a:srgbClr>
          </a:solidFill>
        </p:spPr>
        <p:txBody>
          <a:bodyPr/>
          <a:lstStyle/>
          <a:p>
            <a:pPr algn="just">
              <a:buNone/>
            </a:pPr>
            <a:r>
              <a:rPr lang="ru-RU" dirty="0"/>
              <a:t>  </a:t>
            </a:r>
            <a:r>
              <a:rPr lang="ru-RU" sz="2400" dirty="0"/>
              <a:t>14 апреля 1841 года Лермонтов возвращается на Кавказ. В мае он прибывает в Пятигорск и получает разрешение задержаться для лечения на минеральных водах. Здесь он пишет целый ряд стихотворений: "Сон", "Утес", "Они любили друг друга...", "Тамара", "Свиданье", "Листок", "Выхожу один я на дорогу...", "Морская царевна", "Пророк".</a:t>
            </a:r>
          </a:p>
        </p:txBody>
      </p:sp>
      <p:pic>
        <p:nvPicPr>
          <p:cNvPr id="35842" name="Picture 2" descr="http://4.bp.blogspot.com/__TdW9mik-eQ/TL4HNwBFYbI/AAAAAAAAAJ4/---RDlXbVKk/s1600/%D0%9F%D0%B0%D0%BC%D1%8F%D1%82%D0%BD%D0%B8%D0%BA+%D0%9B%D0%B5%D1%80%D0%BC%D0%BE%D0%BD%D1%82%D0%BE%D0%B2%D1%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4143404" cy="62151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43372" y="142853"/>
            <a:ext cx="4800576" cy="4286280"/>
          </a:xfrm>
        </p:spPr>
        <p:txBody>
          <a:bodyPr/>
          <a:lstStyle/>
          <a:p>
            <a:pPr algn="just">
              <a:buNone/>
            </a:pPr>
            <a:r>
              <a:rPr lang="ru-RU" dirty="0"/>
              <a:t>  </a:t>
            </a:r>
            <a:r>
              <a:rPr lang="ru-RU" sz="2400" dirty="0"/>
              <a:t>В Пятигорске Лермонтов находит общество прежних знакомых, и в том числе своего товарища по Школе юнкеров Мартынова. На одном из вечеров в пятигорском семействе Верзилиных шутки Лермонтов задели Мартынова. Ссора повлекла за собой вызов; </a:t>
            </a:r>
          </a:p>
        </p:txBody>
      </p:sp>
      <p:pic>
        <p:nvPicPr>
          <p:cNvPr id="36866" name="Picture 2" descr="Место дуэли Лермонто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3945092" cy="421484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14282" y="4500570"/>
            <a:ext cx="8715436" cy="1200329"/>
          </a:xfrm>
          <a:prstGeom prst="rect">
            <a:avLst/>
          </a:prstGeom>
          <a:solidFill>
            <a:srgbClr val="08121E">
              <a:alpha val="54000"/>
            </a:srgbClr>
          </a:solidFill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400" dirty="0">
                <a:solidFill>
                  <a:schemeClr val="bg1"/>
                </a:solidFill>
                <a:latin typeface="Bookman Old Style" pitchFamily="18" charset="0"/>
              </a:rPr>
              <a:t>не придавая значения размолвке, Лермонтов принял его, не намереваясь стрелять в товарища, и был убит наповал. Похоронен в фамильном склепе в Тарханах.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dohnoveni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Vdohnovenie</Template>
  <TotalTime>572</TotalTime>
  <Words>1111</Words>
  <Application>Microsoft Office PowerPoint</Application>
  <PresentationFormat>Экран (4:3)</PresentationFormat>
  <Paragraphs>54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3" baseType="lpstr">
      <vt:lpstr>ArbatDi</vt:lpstr>
      <vt:lpstr>Arial</vt:lpstr>
      <vt:lpstr>Book Antiqua</vt:lpstr>
      <vt:lpstr>Bookman Old Style</vt:lpstr>
      <vt:lpstr>Calibri</vt:lpstr>
      <vt:lpstr>Georgia</vt:lpstr>
      <vt:lpstr>Monotype Corsiva</vt:lpstr>
      <vt:lpstr>Times New Roman</vt:lpstr>
      <vt:lpstr>Vdohnovenie</vt:lpstr>
      <vt:lpstr>Михаил Юрьевич Лермонтов</vt:lpstr>
      <vt:lpstr>Мне нужно действовать, я каждый день Бессмертным сделать бы желал, как тень Великого героя, и понять Я не могу, что значит отдыхать.  Всегда кипит и зреет что-нибудь В моем уме…  М. Ю. Лермонтов. «1831-го июня 11 дня» </vt:lpstr>
      <vt:lpstr>Михаил Юрьевич ЛЕРМОНТОВ </vt:lpstr>
      <vt:lpstr>Презентация PowerPoint</vt:lpstr>
      <vt:lpstr>Презентация PowerPoint</vt:lpstr>
      <vt:lpstr>До тринадцати лет мальчик воспитывался в Тарханах – имении бабушки Е.А. Арсеньевой.</vt:lpstr>
      <vt:lpstr>Презентация PowerPoint</vt:lpstr>
      <vt:lpstr>      Потом он учился в Москве  в Благородном пансионе на словесном отделении университета. За годы пребывания в пансионе Лермонтов написал более 60 стихотворений и несколько поэм.  </vt:lpstr>
      <vt:lpstr>Позже Лермонтов переехал в Петербург и поступил в юнкерское училище, из которого через два года вышел в гвардию. Лермонтов воспринимает Петербург городом, в котором неуютно жить человеку, отмеченному тонкой душой и талантом:    Увы! Как скучен этот город,  С  своим туманом и водой!.. </vt:lpstr>
      <vt:lpstr>Презентация PowerPoint</vt:lpstr>
      <vt:lpstr>Презентация PowerPoint</vt:lpstr>
      <vt:lpstr>    В январе 1837 года, в дни трагической гибели Пушкина, Россия внезапно услышала голос молодого Лермонтова, которому суждено было стать преемником Пушкина в русской литературе. </vt:lpstr>
      <vt:lpstr>Презентация PowerPoint</vt:lpstr>
      <vt:lpstr>    Он написал стихотворение «Смерть поэта» - скорбное, гневное, обличительное:                     Погиб Поэт! – невольник чести –                      Пал, оклеветанный молвой,                     С свинцом в груди и жаждой мести,                     Поникнув гордой головой!                           Не вынесла душа поэта                     Позора мелочных обид,                     Восстал он против мнений света                     Один как прежде… и убит!...                     Убит!... к чему теперь рыданья,                     Пустых похвал ненужный хор,                     И жалкий лепет оправданья? –                      Судьбы свершился приговор!...                                                    </vt:lpstr>
      <vt:lpstr>Правительство Николая I  расценило стихотворение Лермонтова как призыв к революции и поторопилось принять суровые меры. Лермонтова арестовали и сослали на Кавказ, под пули горцев.</vt:lpstr>
      <vt:lpstr>1837 год Лермонтов провёл на Кавказе. Здесь он написал «Песню про царя Ивана Васильевича, молодого опричника и удалого купца Калашникова». </vt:lpstr>
      <vt:lpstr>Презентация PowerPoint</vt:lpstr>
      <vt:lpstr>Лермонтов считал, что быть поэтом – это значит совершать высокий гражданский подвиг, обнажать общественные пороки.  Об этом говорит он в стихотворениях «Дума», «Поэт», «Пророк».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Михаил Юрьевич Лермонтов</dc:title>
  <dc:description>http://o5-5.ru/- Опять пять! Коллекция презентаций </dc:description>
  <cp:lastModifiedBy>Natalya Shkabara</cp:lastModifiedBy>
  <cp:revision>64</cp:revision>
  <dcterms:created xsi:type="dcterms:W3CDTF">2011-08-28T13:23:08Z</dcterms:created>
  <dcterms:modified xsi:type="dcterms:W3CDTF">2020-05-18T17:40:11Z</dcterms:modified>
</cp:coreProperties>
</file>