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12192000" cy="6858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0662" autoAdjust="0"/>
    <p:restoredTop sz="71654" autoAdjust="0"/>
  </p:normalViewPr>
  <p:slideViewPr>
    <p:cSldViewPr>
      <p:cViewPr varScale="1">
        <p:scale>
          <a:sx n="60" d="100"/>
          <a:sy n="60" d="100"/>
        </p:scale>
        <p:origin x="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920834" y="134694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920834" y="429969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920834" y="1484779"/>
            <a:ext cx="10222992" cy="274320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0" name="Group 9"/>
          <p:cNvGrpSpPr/>
          <p:nvPr/>
        </p:nvGrpSpPr>
        <p:grpSpPr bwMode="auto"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2" name="Oval 11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>
                <a:blipFill>
                  <a:blip r:embed="rId3"/>
                  <a:tile tx="6350" ty="-127000" sx="65000" sy="64000" flip="none" algn="tl"/>
                </a:blip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9592732" y="4289334"/>
            <a:ext cx="1193867" cy="640080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4917989"/>
            <a:ext cx="12192000" cy="194001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8593667" y="6272784"/>
            <a:ext cx="2644309" cy="365125"/>
          </a:xfrm>
        </p:spPr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182708" y="6272784"/>
            <a:ext cx="632764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 bwMode="auto"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43701" y="2506132"/>
            <a:ext cx="1188298" cy="720331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1" name="Oval 10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0" y="0"/>
            <a:ext cx="830374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533400"/>
            <a:ext cx="2552700" cy="56388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066800" y="533400"/>
            <a:ext cx="7505700" cy="56388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5400" cap="all">
          <a:blipFill>
            <a:blip r:embed="rId14"/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Стилистика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учебники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Кумбашева, Ю. А. Основы стилистики русского языка : краткий курс и практикум для иностранцев / Ю. А. Кумбашева. — Москва : «Русский язык». Курсы, 2015. — 128 </a:t>
            </a:r>
            <a:r>
              <a:rPr lang="en"/>
              <a:t>c.</a:t>
            </a:r>
            <a:endParaRPr lang="ru-RU"/>
          </a:p>
          <a:p>
            <a:pPr>
              <a:defRPr/>
            </a:pPr>
            <a:r>
              <a:rPr lang="ru-RU"/>
              <a:t>Демидова, Е. Б. Стиль... Стиль... Стиль... : учебное пособие / Е. Б. Демидова. — Москва : Прометей, 2011. — 118 </a:t>
            </a:r>
            <a:r>
              <a:rPr lang="en"/>
              <a:t>c.</a:t>
            </a:r>
            <a:endParaRPr lang="ru-RU"/>
          </a:p>
          <a:p>
            <a:pPr>
              <a:defRPr/>
            </a:pPr>
            <a:r>
              <a:rPr lang="ru-RU"/>
              <a:t>Культура русской речи : учебное пособие для изучающих русский язык как иностранный / М. Б. Будильцева, Новикова Н. С., И. А. Пугачёв, Л. К. Серова. — Москва : «Русский язык». Курсы, 2012. — 232 </a:t>
            </a:r>
            <a:r>
              <a:rPr lang="en"/>
              <a:t>c.</a:t>
            </a:r>
            <a:endParaRPr lang="ru-RU"/>
          </a:p>
          <a:p>
            <a:pPr>
              <a:defRPr/>
            </a:pPr>
            <a:r>
              <a:rPr lang="ru-RU"/>
              <a:t>Контрольные тесты. К курсу «Культура русской речи» для иностранных студентов / М. Б. Будильцева, Новикова Н. С., И. А. Пугачёв, Л. К. Серова. — Москва : «Русский язык». Курсы, 2013. — 56 </a:t>
            </a:r>
            <a:r>
              <a:rPr lang="en"/>
              <a:t>c.</a:t>
            </a:r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ru-RU" sz="4000"/>
              <a:t>Тема 7.2</a:t>
            </a:r>
            <a:r>
              <a:rPr lang="ru-RU" sz="4000" dirty="0"/>
              <a:t>.</a:t>
            </a:r>
            <a:br>
              <a:rPr lang="ru-RU" sz="4000" dirty="0"/>
            </a:br>
            <a:r>
              <a:rPr lang="ru-RU" sz="4000" dirty="0"/>
              <a:t>Особенности разговорного стиля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121408"/>
            <a:ext cx="10296491" cy="42519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  <a:defRPr/>
            </a:pPr>
            <a:r>
              <a:rPr lang="ru-RU" sz="2400" b="1"/>
              <a:t>Вопросы для изучения:</a:t>
            </a:r>
            <a:endParaRPr/>
          </a:p>
          <a:p>
            <a:pPr>
              <a:defRPr/>
            </a:pPr>
            <a:r>
              <a:rPr lang="ru-RU" sz="2400"/>
              <a:t>Система стилей</a:t>
            </a:r>
            <a:endParaRPr/>
          </a:p>
          <a:p>
            <a:pPr>
              <a:defRPr/>
            </a:pPr>
            <a:r>
              <a:rPr lang="ru-RU" sz="2400"/>
              <a:t>Фонетические особенности</a:t>
            </a:r>
            <a:endParaRPr/>
          </a:p>
          <a:p>
            <a:pPr>
              <a:defRPr/>
            </a:pPr>
            <a:r>
              <a:rPr lang="ru-RU" sz="2400"/>
              <a:t>Лексические особенности</a:t>
            </a:r>
            <a:endParaRPr/>
          </a:p>
          <a:p>
            <a:pPr>
              <a:defRPr/>
            </a:pPr>
            <a:r>
              <a:rPr lang="ru-RU" sz="2400"/>
              <a:t>Морфологические особенности</a:t>
            </a:r>
            <a:endParaRPr/>
          </a:p>
          <a:p>
            <a:pPr>
              <a:defRPr/>
            </a:pPr>
            <a:r>
              <a:rPr lang="ru-RU" sz="2400"/>
              <a:t>Синтаксические особенности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Основные понятия: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разговорная речь, неподготовленность, спонтанность, усечение, словосочетания, обращение, интонация, быт, междометия, частицы, эллипсис, повтор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Система стилей РЯ</a:t>
            </a:r>
            <a:endParaRPr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288256" y="2120900"/>
            <a:ext cx="9621837" cy="4051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РАРЗГОВОРНЫЙ СТИЛЬ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just">
              <a:defRPr/>
            </a:pPr>
            <a:r>
              <a:rPr lang="ru-RU" sz="2400"/>
              <a:t>Разговорный стиль </a:t>
            </a:r>
            <a:r>
              <a:rPr lang="ru-RU" sz="2400" b="1"/>
              <a:t>речи</a:t>
            </a:r>
            <a:r>
              <a:rPr lang="ru-RU" sz="2400"/>
              <a:t>  –  это устная разновидность литературного языка, используемая для непринуждённого общения  –  обмена мыслями, чувствами, впечатлениями, иногда просто для поддержания контакта между людьми.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Основные свойства разговорной речи</a:t>
            </a:r>
            <a:r>
              <a:rPr lang="ru-RU" sz="2400"/>
              <a:t>:</a:t>
            </a:r>
            <a:endParaRPr/>
          </a:p>
          <a:p>
            <a:pPr algn="ctr">
              <a:defRPr/>
            </a:pPr>
            <a:r>
              <a:rPr lang="ru-RU" sz="2400"/>
              <a:t>спонтанность (неподготовленность),</a:t>
            </a:r>
            <a:endParaRPr/>
          </a:p>
          <a:p>
            <a:pPr algn="ctr">
              <a:defRPr/>
            </a:pPr>
            <a:r>
              <a:rPr lang="ru-RU" sz="2400"/>
              <a:t>непринуждённость общения</a:t>
            </a:r>
            <a:endParaRPr/>
          </a:p>
          <a:p>
            <a:pPr algn="ctr">
              <a:defRPr/>
            </a:pPr>
            <a:r>
              <a:rPr lang="ru-RU" sz="2400"/>
              <a:t>ситуативность (зависимость от ситуации общения),</a:t>
            </a:r>
            <a:endParaRPr/>
          </a:p>
          <a:p>
            <a:pPr algn="ctr">
              <a:defRPr/>
            </a:pPr>
            <a:r>
              <a:rPr lang="ru-RU" sz="2400"/>
              <a:t>экспрессивность,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1. Фонетические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just">
              <a:defRPr/>
            </a:pPr>
            <a:endParaRPr lang="ru-RU" sz="2400"/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400"/>
              <a:t>Разговорная речь  –  это устная разновидность языка, поэтому в ней важнейшую роль играет </a:t>
            </a:r>
            <a:r>
              <a:rPr lang="ru-RU" sz="2400" b="1"/>
              <a:t>интонация</a:t>
            </a:r>
            <a:r>
              <a:rPr lang="ru-RU" sz="2400"/>
              <a:t>. </a:t>
            </a:r>
            <a:endParaRPr/>
          </a:p>
          <a:p>
            <a:pPr marL="0" indent="0" algn="just">
              <a:buNone/>
              <a:defRPr/>
            </a:pPr>
            <a:r>
              <a:rPr lang="ru-RU" sz="2400"/>
              <a:t>Интонация помогает передать самые разные чувства – удивление и недоверие, восторг и досаду, радость и раздражение, насмешку и уважение и т. п.</a:t>
            </a:r>
            <a:endParaRPr/>
          </a:p>
          <a:p>
            <a:pPr algn="just">
              <a:defRPr/>
            </a:pPr>
            <a:endParaRPr lang="ru-RU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2. Лексические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just">
              <a:defRPr/>
            </a:pPr>
            <a:endParaRPr lang="ru-RU" sz="2400"/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400"/>
              <a:t>В разговорной речи часто используется обиходно-бытовая лексика: </a:t>
            </a:r>
            <a:r>
              <a:rPr lang="ru-RU" sz="2400" b="1"/>
              <a:t>чашка, стакан, расчёска, тряпка </a:t>
            </a:r>
            <a:r>
              <a:rPr lang="ru-RU" sz="2400"/>
              <a:t>и т. п.</a:t>
            </a:r>
            <a:endParaRPr/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400"/>
              <a:t>В разговорной речи </a:t>
            </a:r>
            <a:r>
              <a:rPr lang="ru-RU" sz="2400" b="1"/>
              <a:t>много</a:t>
            </a:r>
            <a:r>
              <a:rPr lang="ru-RU" sz="2400"/>
              <a:t> местоимений, глаголов, наречий, частиц, междометий и </a:t>
            </a:r>
            <a:r>
              <a:rPr lang="ru-RU" sz="2400" b="1"/>
              <a:t>мало</a:t>
            </a:r>
            <a:r>
              <a:rPr lang="ru-RU" sz="2400"/>
              <a:t> прилагательных.</a:t>
            </a:r>
            <a:endParaRPr/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400"/>
              <a:t>В разговорной речи широко используется стилистически и </a:t>
            </a:r>
            <a:r>
              <a:rPr lang="ru-RU" sz="2400" b="1"/>
              <a:t>эмоционально окрашенная лексика </a:t>
            </a:r>
            <a:r>
              <a:rPr lang="ru-RU" sz="2400"/>
              <a:t>(фамильярная, ласкательная, неодобрительная, ироническая, саркастическая): </a:t>
            </a:r>
            <a:r>
              <a:rPr lang="ru-RU" sz="2400" b="1"/>
              <a:t>зануда, худющий, глупышка </a:t>
            </a:r>
            <a:r>
              <a:rPr lang="ru-RU" sz="2400"/>
              <a:t>и т. п.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2. Лексические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just">
              <a:buNone/>
              <a:defRPr/>
            </a:pPr>
            <a:endParaRPr lang="ru-RU" sz="2400"/>
          </a:p>
          <a:p>
            <a:pPr marL="457200" indent="-457200" algn="just">
              <a:buFont typeface="+mj-lt"/>
              <a:buAutoNum type="arabicPeriod" startAt="4"/>
              <a:defRPr/>
            </a:pPr>
            <a:r>
              <a:rPr lang="ru-RU" sz="2400"/>
              <a:t>замена словосочетаний одним словом (</a:t>
            </a:r>
            <a:r>
              <a:rPr lang="ru-RU" sz="2400" b="1"/>
              <a:t>зачётная книжка – зачётка; пассажир без билета – безбилетник </a:t>
            </a:r>
            <a:r>
              <a:rPr lang="ru-RU" sz="2400"/>
              <a:t>и т. д.) </a:t>
            </a:r>
            <a:endParaRPr/>
          </a:p>
          <a:p>
            <a:pPr marL="457200" indent="-457200" algn="just">
              <a:buFont typeface="+mj-lt"/>
              <a:buAutoNum type="arabicPeriod" startAt="4"/>
              <a:defRPr/>
            </a:pPr>
            <a:r>
              <a:rPr lang="ru-RU" sz="2400"/>
              <a:t>Усечение длинных слов (</a:t>
            </a:r>
            <a:r>
              <a:rPr lang="ru-RU" sz="2400" b="1"/>
              <a:t>универ, препод </a:t>
            </a:r>
            <a:r>
              <a:rPr lang="ru-RU" sz="2400"/>
              <a:t>и т. д.)</a:t>
            </a:r>
            <a:endParaRPr/>
          </a:p>
          <a:p>
            <a:pPr marL="457200" indent="-457200" algn="just">
              <a:buFont typeface="+mj-lt"/>
              <a:buAutoNum type="arabicPeriod" startAt="4"/>
              <a:defRPr/>
            </a:pPr>
            <a:r>
              <a:rPr lang="ru-RU" sz="2400"/>
              <a:t>Разговорный стиль богат фразеологизмами, что придаёт ему особую экспрессию и образность: </a:t>
            </a:r>
            <a:r>
              <a:rPr lang="ru-RU" sz="2400" b="1"/>
              <a:t>тянуть зауши, задрать нос, показать где раки зимуют</a:t>
            </a:r>
            <a:r>
              <a:rPr lang="ru-RU" sz="2400"/>
              <a:t> и т. д.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Морфологические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just">
              <a:buNone/>
              <a:defRPr/>
            </a:pPr>
            <a:endParaRPr lang="ru-RU" sz="2400" dirty="0"/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400" dirty="0"/>
              <a:t>Для разговорной речи характерно широкое использование частиц, междометий (</a:t>
            </a:r>
            <a:r>
              <a:rPr lang="ru-RU" sz="2400" b="1" dirty="0"/>
              <a:t>Ну да! Чего уж тут говорить!</a:t>
            </a:r>
            <a:r>
              <a:rPr lang="ru-RU" sz="2400" dirty="0"/>
              <a:t>) и обращений, в том числе с особыми звательными формами и повторами (</a:t>
            </a:r>
            <a:r>
              <a:rPr lang="ru-RU" sz="2400" b="1" dirty="0"/>
              <a:t>Тань, а Тань! Мам, пап!</a:t>
            </a:r>
            <a:r>
              <a:rPr lang="ru-RU" sz="2400" dirty="0"/>
              <a:t>).</a:t>
            </a:r>
            <a:endParaRPr dirty="0"/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400" dirty="0"/>
              <a:t>Особенностью разговорной речи является также и то, что в ней междометия могут заменять соответствующие глаголы: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b="1" dirty="0"/>
              <a:t>Он его бац! </a:t>
            </a:r>
            <a:r>
              <a:rPr lang="ru-RU" sz="2400" dirty="0"/>
              <a:t>(= Он его ударил.)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b="1" dirty="0"/>
              <a:t>Он идёт, идёт и бум! </a:t>
            </a:r>
            <a:r>
              <a:rPr lang="ru-RU" sz="2400" dirty="0"/>
              <a:t>(= Он идёт, идёт и падает!)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Морфологические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 startAt="3"/>
              <a:defRPr/>
            </a:pPr>
            <a:r>
              <a:rPr lang="ru-RU" sz="2400"/>
              <a:t>Для разговорной речи характерно широкое использование суффиксов: </a:t>
            </a:r>
            <a:endParaRPr/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ru-RU" sz="2400" b="1"/>
              <a:t>худющий, </a:t>
            </a:r>
            <a:endParaRPr/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ru-RU" sz="2400" b="1"/>
              <a:t>очкастый, </a:t>
            </a:r>
            <a:endParaRPr/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ru-RU" sz="2400" b="1"/>
              <a:t>крикливый,</a:t>
            </a:r>
            <a:endParaRPr/>
          </a:p>
          <a:p>
            <a:pPr marL="0" indent="0" algn="ctr">
              <a:lnSpc>
                <a:spcPct val="150000"/>
              </a:lnSpc>
              <a:buNone/>
              <a:defRPr/>
            </a:pPr>
            <a:r>
              <a:rPr lang="ru-RU" sz="2400" b="1"/>
              <a:t>толстенный.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Синтаксические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 marL="0" indent="0" algn="just">
              <a:buNone/>
              <a:defRPr/>
            </a:pPr>
            <a:r>
              <a:rPr lang="ru-RU" sz="2400" dirty="0"/>
              <a:t>Для разговорной речи характерно:</a:t>
            </a:r>
            <a:endParaRPr dirty="0"/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400" dirty="0"/>
              <a:t>Использование коротких предложений: 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dirty="0"/>
              <a:t>Ясно. Ладно. Конечно! Ещё бы! Ну, да! Да нет...</a:t>
            </a:r>
            <a:endParaRPr dirty="0"/>
          </a:p>
          <a:p>
            <a:pPr marL="457200" indent="-457200" algn="just">
              <a:buFont typeface="+mj-lt"/>
              <a:buAutoNum type="arabicPeriod" startAt="2"/>
              <a:defRPr/>
            </a:pPr>
            <a:r>
              <a:rPr lang="ru-RU" sz="2400" dirty="0"/>
              <a:t>Эллиптичность, т. е. использование неполных предложений, в которых некоторые члены пропущены. Зная ситуацию общения, мы легко можем их восстановить: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dirty="0"/>
              <a:t>– Что вы будете?</a:t>
            </a:r>
            <a:br>
              <a:rPr lang="ru-RU" sz="2400" dirty="0"/>
            </a:br>
            <a:r>
              <a:rPr lang="ru-RU" sz="2400" dirty="0"/>
              <a:t>– Я буду только чай.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dirty="0"/>
              <a:t>(В этом диалоге мы легко восстанавливаем полную форму </a:t>
            </a:r>
            <a:r>
              <a:rPr lang="ru-RU" sz="2400" i="1" dirty="0"/>
              <a:t>Что вы будете пить?</a:t>
            </a:r>
            <a:r>
              <a:rPr lang="ru-RU" sz="2400" dirty="0"/>
              <a:t>)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Синтаксические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 startAt="3"/>
              <a:defRPr/>
            </a:pPr>
            <a:r>
              <a:rPr lang="ru-RU" sz="2400" dirty="0"/>
              <a:t>Использование особой комбинации </a:t>
            </a:r>
            <a:r>
              <a:rPr lang="ru-RU" sz="2400" b="1" dirty="0"/>
              <a:t>двух глаголов</a:t>
            </a:r>
            <a:r>
              <a:rPr lang="ru-RU" sz="2400" dirty="0"/>
              <a:t>, которая обозначает  единое сказуемое: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dirty="0"/>
              <a:t>Он в окно </a:t>
            </a:r>
            <a:r>
              <a:rPr lang="ru-RU" sz="2400" b="1" dirty="0"/>
              <a:t>стоит смотрит</a:t>
            </a:r>
            <a:r>
              <a:rPr lang="ru-RU" sz="2400" dirty="0"/>
              <a:t>.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b="1" dirty="0"/>
              <a:t>Пойду позвоню </a:t>
            </a:r>
            <a:r>
              <a:rPr lang="ru-RU" sz="2400" dirty="0"/>
              <a:t>Марине.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dirty="0"/>
              <a:t>Я </a:t>
            </a:r>
            <a:r>
              <a:rPr lang="ru-RU" sz="2400" b="1" dirty="0"/>
              <a:t>лежу читаю</a:t>
            </a:r>
            <a:r>
              <a:rPr lang="ru-RU" sz="2400" dirty="0"/>
              <a:t>, и вдруг звонок.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b="1" dirty="0"/>
              <a:t>Иди купи </a:t>
            </a:r>
            <a:r>
              <a:rPr lang="ru-RU" sz="2400" dirty="0"/>
              <a:t>аспирин!</a:t>
            </a:r>
          </a:p>
          <a:p>
            <a:pPr marL="0" indent="0" algn="ctr">
              <a:buNone/>
              <a:defRPr/>
            </a:pPr>
            <a:r>
              <a:rPr lang="ru-RU" sz="2400" b="1" dirty="0"/>
              <a:t>Бери</a:t>
            </a:r>
            <a:r>
              <a:rPr lang="ru-RU" sz="2400" dirty="0"/>
              <a:t> давай!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Синтаксические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 startAt="4"/>
              <a:defRPr/>
            </a:pPr>
            <a:r>
              <a:rPr lang="ru-RU" sz="2400"/>
              <a:t>Высокая частотность использования конструкции </a:t>
            </a:r>
            <a:r>
              <a:rPr lang="ru-RU" sz="2400" b="1"/>
              <a:t>у кого</a:t>
            </a:r>
            <a:r>
              <a:rPr lang="ru-RU" sz="2400"/>
              <a:t>, причём для выражения самых разных смыслов: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У неё </a:t>
            </a:r>
            <a:r>
              <a:rPr lang="ru-RU" sz="2400"/>
              <a:t>муж там работает. (= Её муж там работает.)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У меня у сестры </a:t>
            </a:r>
            <a:r>
              <a:rPr lang="ru-RU" sz="2400"/>
              <a:t>такой же плащ. (= У моей сестры такой же плащ.)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У тебя </a:t>
            </a:r>
            <a:r>
              <a:rPr lang="ru-RU" sz="2400"/>
              <a:t>всегда все дураки. (= Ты считаешь всех дураками.)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У нас </a:t>
            </a:r>
            <a:r>
              <a:rPr lang="ru-RU" sz="2400"/>
              <a:t>тут новый начальник. (= К нам пришёл новый начальник.)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Синтаксические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ru-RU" sz="2400" b="1" i="1"/>
              <a:t>Обратите внимание!</a:t>
            </a:r>
            <a:endParaRPr/>
          </a:p>
          <a:p>
            <a:pPr marL="0" indent="0" algn="just">
              <a:buNone/>
              <a:defRPr/>
            </a:pPr>
            <a:r>
              <a:rPr lang="ru-RU" sz="2400"/>
              <a:t>Замена притяжательного местоимения (</a:t>
            </a:r>
            <a:r>
              <a:rPr lang="ru-RU" sz="2400" b="1"/>
              <a:t>мой, твой, наш </a:t>
            </a:r>
            <a:r>
              <a:rPr lang="ru-RU" sz="2400"/>
              <a:t>и т. п.) конструкцией </a:t>
            </a:r>
            <a:r>
              <a:rPr lang="ru-RU" sz="2400" b="1"/>
              <a:t>у кого </a:t>
            </a:r>
            <a:r>
              <a:rPr lang="ru-RU" sz="2400"/>
              <a:t>(</a:t>
            </a:r>
            <a:r>
              <a:rPr lang="ru-RU" sz="2400" b="1"/>
              <a:t>у меня, у тебя, у нас </a:t>
            </a:r>
            <a:r>
              <a:rPr lang="ru-RU" sz="2400"/>
              <a:t>и т.п.) – </a:t>
            </a:r>
            <a:r>
              <a:rPr lang="ru-RU" sz="2400" u="sng"/>
              <a:t>стандарт разговорной речи: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Мой</a:t>
            </a:r>
            <a:r>
              <a:rPr lang="ru-RU" sz="2400"/>
              <a:t> друг работает в цирке. = </a:t>
            </a:r>
            <a:r>
              <a:rPr lang="ru-RU" sz="2400" b="1"/>
              <a:t>У меня </a:t>
            </a:r>
            <a:r>
              <a:rPr lang="ru-RU" sz="2400"/>
              <a:t>друг работает в цирке.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000"/>
              <a:t>3. Синтаксические особенности.</a:t>
            </a:r>
            <a:br>
              <a:rPr lang="ru-RU" sz="4000"/>
            </a:br>
            <a:r>
              <a:rPr lang="ru-RU" sz="4000"/>
              <a:t>задание.</a:t>
            </a:r>
            <a:endParaRPr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378177" y="1845621"/>
            <a:ext cx="11435645" cy="425763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Синтаксические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 startAt="5"/>
              <a:defRPr/>
            </a:pPr>
            <a:r>
              <a:rPr lang="ru-RU" sz="2400"/>
              <a:t>В разговорной речи активно используются </a:t>
            </a:r>
            <a:r>
              <a:rPr lang="ru-RU" sz="2400" b="1"/>
              <a:t>вводные слова и словосочетания.</a:t>
            </a:r>
            <a:endParaRPr/>
          </a:p>
          <a:p>
            <a:pPr marL="0" indent="0" algn="just">
              <a:buNone/>
              <a:defRPr/>
            </a:pPr>
            <a:endParaRPr lang="ru-RU" sz="2400" b="1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3109592"/>
            <a:ext cx="11677363" cy="193980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0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600"/>
              <a:t>3. Синтаксические особенности</a:t>
            </a:r>
            <a:endParaRPr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740780" y="1148040"/>
            <a:ext cx="10058400" cy="545242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0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3. Синтаксические особенности</a:t>
            </a:r>
            <a:endParaRPr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884781" y="1943103"/>
            <a:ext cx="10058400" cy="317997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000"/>
              <a:t>3. Синтаксические особенности.</a:t>
            </a:r>
            <a:br>
              <a:rPr lang="ru-RU" sz="4000"/>
            </a:br>
            <a:r>
              <a:rPr lang="ru-RU" sz="4000"/>
              <a:t>задание.</a:t>
            </a:r>
            <a:endParaRPr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965802" y="1862545"/>
            <a:ext cx="10058400" cy="19984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61756" y="3709851"/>
            <a:ext cx="9636607" cy="305807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/>
              <a:t>3. Синтаксические особенности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 startAt="6"/>
              <a:defRPr/>
            </a:pPr>
            <a:r>
              <a:rPr lang="ru-RU" sz="2400"/>
              <a:t>Важная особенность разговорной речи  –  нарушение стандартного порядка слов. Самую важную информацию говорящий обычно ставит в начало: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Игоря мама звонила.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Ты ножницами разрежь.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А юбка синяя где?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Шапка не видел где моя?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Тарелки достань с полки жёлтые.</a:t>
            </a:r>
            <a:endParaRPr/>
          </a:p>
          <a:p>
            <a:pPr marL="0" indent="0" algn="ctr">
              <a:buNone/>
              <a:defRPr/>
            </a:pPr>
            <a:endParaRPr lang="ru-RU" sz="24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Домашнее задание</a:t>
            </a:r>
            <a:endParaRPr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416689" y="1882231"/>
            <a:ext cx="11077459" cy="4041133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Arial"/>
        <a:cs typeface="Arial"/>
      </a:majorFont>
      <a:minorFont>
        <a:latin typeface="Rockwell"/>
        <a:ea typeface="Arial"/>
        <a:cs typeface="Arial"/>
      </a:minorFont>
    </a:fontScheme>
    <a:fmtScheme name="Дерево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{F9C77C95-53A4-4A4A-9B3E-162CD0D91023}tf10001070</Template>
  <TotalTime>17</TotalTime>
  <Words>906</Words>
  <Application>Microsoft Office PowerPoint</Application>
  <DocSecurity>0</DocSecurity>
  <PresentationFormat>Широкоэкранный</PresentationFormat>
  <Paragraphs>87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Calibri</vt:lpstr>
      <vt:lpstr>Rockwell</vt:lpstr>
      <vt:lpstr>Rockwell Condensed</vt:lpstr>
      <vt:lpstr>Rockwell Extra Bold</vt:lpstr>
      <vt:lpstr>Wingdings</vt:lpstr>
      <vt:lpstr>Дерево</vt:lpstr>
      <vt:lpstr>Стилистика</vt:lpstr>
      <vt:lpstr>Основные учебники</vt:lpstr>
      <vt:lpstr>Тема 7.2. Особенности разговорного стиля</vt:lpstr>
      <vt:lpstr>Система стилей РЯ</vt:lpstr>
      <vt:lpstr>РАРЗГОВОРНЫЙ СТИЛЬ</vt:lpstr>
      <vt:lpstr>1. Фонетические особенности</vt:lpstr>
      <vt:lpstr>2. Лексические особенности</vt:lpstr>
      <vt:lpstr>2. Лексические особенности</vt:lpstr>
      <vt:lpstr>3. Морфологические особенности</vt:lpstr>
      <vt:lpstr>3. Морфологические особенности</vt:lpstr>
      <vt:lpstr>3. Синтаксические особенности</vt:lpstr>
      <vt:lpstr>3. Синтаксические особенности</vt:lpstr>
      <vt:lpstr>3. Синтаксические особенности</vt:lpstr>
      <vt:lpstr>3. Синтаксические особенности</vt:lpstr>
      <vt:lpstr>3. Синтаксические особенности. задание.</vt:lpstr>
      <vt:lpstr>3. Синтаксические особенности</vt:lpstr>
      <vt:lpstr>3. Синтаксические особенности</vt:lpstr>
      <vt:lpstr>3. Синтаксические особенности</vt:lpstr>
      <vt:lpstr>3. Синтаксические особенности. задание.</vt:lpstr>
      <vt:lpstr>3. Синтаксические особенности</vt:lpstr>
      <vt:lpstr>Домашнее задание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subject/>
  <dc:creator>чеснокова ирина</dc:creator>
  <cp:keywords/>
  <dc:description/>
  <cp:lastModifiedBy>Михаил Тихомиров</cp:lastModifiedBy>
  <cp:revision>48</cp:revision>
  <dcterms:created xsi:type="dcterms:W3CDTF">2020-10-24T06:38:41Z</dcterms:created>
  <dcterms:modified xsi:type="dcterms:W3CDTF">2023-12-13T13:18:28Z</dcterms:modified>
  <cp:category/>
  <dc:identifier/>
  <cp:contentStatus/>
  <dc:language/>
  <cp:version/>
</cp:coreProperties>
</file>