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12192000" cy="6858000"/>
  <p:defaultTextStyle>
    <a:defPPr>
      <a:defRPr lang="en-US"/>
    </a:defPPr>
    <a:lvl1pPr marL="0" algn="l" defTabSz="91440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2574" autoAdjust="0"/>
    <p:restoredTop sz="95118" autoAdjust="0"/>
  </p:normalViewPr>
  <p:slideViewPr>
    <p:cSldViewPr>
      <p:cViewPr varScale="1">
        <p:scale>
          <a:sx n="69" d="100"/>
          <a:sy n="69" d="100"/>
        </p:scale>
        <p:origin x="60" y="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920834" y="134694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Rectangle 7"/>
          <p:cNvSpPr/>
          <p:nvPr/>
        </p:nvSpPr>
        <p:spPr bwMode="auto">
          <a:xfrm>
            <a:off x="920834" y="4299696"/>
            <a:ext cx="10222992" cy="80683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9" name="Rectangle 8"/>
          <p:cNvSpPr/>
          <p:nvPr/>
        </p:nvSpPr>
        <p:spPr bwMode="auto">
          <a:xfrm>
            <a:off x="920834" y="1484779"/>
            <a:ext cx="10222992" cy="274320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grpSp>
        <p:nvGrpSpPr>
          <p:cNvPr id="10" name="Group 9"/>
          <p:cNvGrpSpPr/>
          <p:nvPr/>
        </p:nvGrpSpPr>
        <p:grpSpPr bwMode="auto"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12" name="Oval 11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 bwMode="auto"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>
                <a:blipFill>
                  <a:blip r:embed="rId3"/>
                  <a:tile tx="6350" ty="-127000" sx="65000" sy="64000" flip="none" algn="tl"/>
                </a:blip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auto"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9592732" y="4289334"/>
            <a:ext cx="1193867" cy="640080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auto">
          <a:xfrm>
            <a:off x="0" y="4917989"/>
            <a:ext cx="12192000" cy="1940010"/>
          </a:xfrm>
          <a:prstGeom prst="rect">
            <a:avLst/>
          </a:prstGeom>
          <a:blipFill>
            <a:blip r:embed="rId2">
              <a:alphaModFix amt="85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>
          <a:xfrm>
            <a:off x="8593667" y="6272784"/>
            <a:ext cx="2644309" cy="365125"/>
          </a:xfrm>
        </p:spPr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>
          <a:xfrm>
            <a:off x="2182708" y="6272784"/>
            <a:ext cx="6327648" cy="365125"/>
          </a:xfrm>
        </p:spPr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8" name="Group 7"/>
          <p:cNvGrpSpPr/>
          <p:nvPr/>
        </p:nvGrpSpPr>
        <p:grpSpPr bwMode="auto"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 bwMode="auto">
            <a:xfrm>
              <a:off x="9685338" y="4460675"/>
              <a:ext cx="1080904" cy="1080902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>
          <a:xfrm>
            <a:off x="843701" y="2506132"/>
            <a:ext cx="1188298" cy="720331"/>
          </a:xfrm>
        </p:spPr>
        <p:txBody>
          <a:bodyPr/>
          <a:lstStyle>
            <a:lvl1pPr>
              <a:defRPr sz="2800"/>
            </a:lvl1pPr>
          </a:lstStyle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 bwMode="auto"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 bwMode="auto"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 bwMode="auto"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 bwMode="auto"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 bwMode="auto"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11" name="Oval 10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 bwMode="auto">
          <a:xfrm>
            <a:off x="8303740" y="0"/>
            <a:ext cx="3888259" cy="6857999"/>
          </a:xfrm>
          <a:prstGeom prst="rect">
            <a:avLst/>
          </a:prstGeom>
          <a:blipFill>
            <a:blip r:embed="rId2">
              <a:alphaModFix amt="60000"/>
              <a:lum bright="70000" contrast="-70000"/>
            </a:blip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auto"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 bwMode="auto">
          <a:xfrm>
            <a:off x="0" y="0"/>
            <a:ext cx="8303740" cy="685800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auto"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10" name="Oval 9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 bwMode="auto">
          <a:xfrm>
            <a:off x="8724900" y="533400"/>
            <a:ext cx="2552700" cy="56388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 bwMode="auto">
          <a:xfrm>
            <a:off x="1066800" y="533400"/>
            <a:ext cx="7505700" cy="56388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 bwMode="auto"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61BEF0D-F0BB-DE4B-95CE-6DB70DBA9567}" type="datetimeFigureOut">
              <a:rPr lang="en-US"/>
              <a:t>12/13/2023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 bwMode="auto"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 bwMode="auto"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 bwMode="auto">
            <a:xfrm>
              <a:off x="11361456" y="6195813"/>
              <a:ext cx="548640" cy="548640"/>
            </a:xfrm>
            <a:prstGeom prst="ellipse">
              <a:avLst/>
            </a:prstGeom>
            <a:blipFill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2000" b="0" i="0" u="none" strike="noStrike" cap="none" spc="0">
                <a:ln>
                  <a:noFill/>
                </a:ln>
                <a:solidFill>
                  <a:prstClr val="white"/>
                </a:solidFill>
                <a:latin typeface="Rockwell Extra Bold"/>
                <a:ea typeface="Arial"/>
                <a:cs typeface="Arial"/>
              </a:endParaRPr>
            </a:p>
          </p:txBody>
        </p:sp>
        <p:sp>
          <p:nvSpPr>
            <p:cNvPr id="9" name="Oval 8"/>
            <p:cNvSpPr/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endParaRPr lang="en-US" sz="1800" b="0" i="0" u="none" strike="noStrike" cap="none" spc="0">
                <a:ln>
                  <a:noFill/>
                </a:ln>
                <a:solidFill>
                  <a:prstClr val="white"/>
                </a:solidFill>
                <a:latin typeface="Calibri"/>
                <a:ea typeface="Arial"/>
                <a:cs typeface="Arial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auto"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pPr>
              <a:defRPr/>
            </a:pPr>
            <a:fld id="{D57F1E4F-1CFF-5643-939E-217C01CDF565}" type="slidenum">
              <a:rPr lang="en-US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>
        <a:lnSpc>
          <a:spcPct val="90000"/>
        </a:lnSpc>
        <a:spcBef>
          <a:spcPts val="0"/>
        </a:spcBef>
        <a:buNone/>
        <a:defRPr sz="5400" cap="all">
          <a:blipFill>
            <a:blip r:embed="rId14"/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/>
        <a:buChar char="§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/>
        <a:buChar char="§"/>
        <a:defRPr sz="16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Стилистика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Основные учебники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Кумбашева, Ю. А. Основы стилистики русского языка : краткий курс и практикум для иностранцев / Ю. А. Кумбашева. — Москва : «Русский язык». Курсы, 2015. — 128 </a:t>
            </a:r>
            <a:r>
              <a:rPr lang="en"/>
              <a:t>c.</a:t>
            </a:r>
            <a:endParaRPr lang="ru-RU"/>
          </a:p>
          <a:p>
            <a:pPr>
              <a:defRPr/>
            </a:pPr>
            <a:r>
              <a:rPr lang="ru-RU"/>
              <a:t>Демидова, Е. Б. Стиль... Стиль... Стиль... : учебное пособие / Е. Б. Демидова. — Москва : Прометей, 2011. — 118 </a:t>
            </a:r>
            <a:r>
              <a:rPr lang="en"/>
              <a:t>c.</a:t>
            </a:r>
            <a:endParaRPr lang="ru-RU"/>
          </a:p>
          <a:p>
            <a:pPr>
              <a:defRPr/>
            </a:pPr>
            <a:r>
              <a:rPr lang="ru-RU"/>
              <a:t>Культура русской речи : учебное пособие для изучающих русский язык как иностранный / М. Б. Будильцева, Новикова Н. С., И. А. Пугачёв, Л. К. Серова. — Москва : «Русский язык». Курсы, 2012. — 232 </a:t>
            </a:r>
            <a:r>
              <a:rPr lang="en"/>
              <a:t>c.</a:t>
            </a:r>
            <a:endParaRPr lang="ru-RU"/>
          </a:p>
          <a:p>
            <a:pPr>
              <a:defRPr/>
            </a:pPr>
            <a:r>
              <a:rPr lang="ru-RU"/>
              <a:t>Контрольные тесты. К курсу «Культура русской речи» для иностранных студентов / М. Б. Будильцева, Новикова Н. С., И. А. Пугачёв, Л. К. Серова. — Москва : «Русский язык». Курсы, 2013. — 56 </a:t>
            </a:r>
            <a:r>
              <a:rPr lang="en"/>
              <a:t>c.</a:t>
            </a:r>
            <a:endParaRPr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>
            <a:noAutofit/>
          </a:bodyPr>
          <a:lstStyle/>
          <a:p>
            <a:pPr algn="ctr">
              <a:defRPr/>
            </a:pPr>
            <a:r>
              <a:rPr lang="ru-RU" sz="4000"/>
              <a:t>Тема </a:t>
            </a:r>
            <a:r>
              <a:rPr lang="en-US" sz="4000"/>
              <a:t>7</a:t>
            </a:r>
            <a:r>
              <a:rPr lang="ru-RU" sz="4000"/>
              <a:t>.1.</a:t>
            </a:r>
            <a:br>
              <a:rPr lang="ru-RU" sz="4000"/>
            </a:br>
            <a:r>
              <a:rPr lang="ru-RU" sz="4000"/>
              <a:t>Разговорный стиль. Общая характеристика.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1069847" y="2121408"/>
            <a:ext cx="10296491" cy="4251960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  <a:defRPr/>
            </a:pPr>
            <a:r>
              <a:rPr lang="ru-RU" sz="2400" b="1"/>
              <a:t>Вопросы для изучения:</a:t>
            </a:r>
            <a:endParaRPr/>
          </a:p>
          <a:p>
            <a:pPr>
              <a:defRPr/>
            </a:pPr>
            <a:r>
              <a:rPr lang="ru-RU" sz="2400"/>
              <a:t>Разговорный стиль и речь</a:t>
            </a:r>
            <a:endParaRPr/>
          </a:p>
          <a:p>
            <a:pPr>
              <a:defRPr/>
            </a:pPr>
            <a:r>
              <a:rPr lang="ru-RU" sz="2400"/>
              <a:t>Функции разговорного стиля</a:t>
            </a:r>
            <a:endParaRPr/>
          </a:p>
          <a:p>
            <a:pPr>
              <a:defRPr/>
            </a:pPr>
            <a:r>
              <a:rPr lang="ru-RU" sz="2400"/>
              <a:t>Форма реализации разговорного стиля</a:t>
            </a:r>
            <a:endParaRPr/>
          </a:p>
          <a:p>
            <a:pPr>
              <a:defRPr/>
            </a:pPr>
            <a:r>
              <a:rPr lang="ru-RU" sz="2400"/>
              <a:t>Влияние разговорного стиля на другие стили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Основные понятия:</a:t>
            </a:r>
            <a:endParaRPr/>
          </a:p>
          <a:p>
            <a:pPr marL="0" indent="0" algn="ctr">
              <a:buNone/>
              <a:defRPr/>
            </a:pPr>
            <a:r>
              <a:rPr lang="ru-RU" sz="2400"/>
              <a:t>Язык, речь, устная форма, бытовая сфера, неподготовленность, непринуждённость, спонтанность, невербальные средства, влияние, диалог, заимствования, нелитературные единицы (жаргонизмы, диалектизмы)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Система стилей РЯ</a:t>
            </a:r>
            <a:endParaRPr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288256" y="2120900"/>
            <a:ext cx="9621837" cy="40513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РАЗГОВОРНЫЙ СТИЛЬ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>
              <a:defRPr/>
            </a:pPr>
            <a:r>
              <a:rPr lang="ru-RU" sz="2400"/>
              <a:t>Разговорный стиль можно определить как речь носителя языка.</a:t>
            </a:r>
            <a:endParaRPr/>
          </a:p>
          <a:p>
            <a:pPr>
              <a:defRPr/>
            </a:pPr>
            <a:r>
              <a:rPr lang="ru-RU" sz="2400"/>
              <a:t> Стиль функционирует преимущественно в устной форме в условиях непринуждённого общения. </a:t>
            </a:r>
            <a:endParaRPr/>
          </a:p>
          <a:p>
            <a:pPr>
              <a:defRPr/>
            </a:pPr>
            <a:r>
              <a:rPr lang="ru-RU" sz="2400"/>
              <a:t>Он противопоставлен книжно-письменным стилям и отличается от них сферой общения: это, прежде всего, бытовая сфера, сфера повседневного общения — то есть общение в семье, с друзьями, близкими.</a:t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РАЗГОВОРНЫЙ СТИЛЬ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2400"/>
              <a:t>Разговорный стиль, как правило, подразумевает:</a:t>
            </a:r>
            <a:endParaRPr/>
          </a:p>
          <a:p>
            <a:pPr marL="0" indent="0" algn="ctr">
              <a:buNone/>
              <a:defRPr/>
            </a:pPr>
            <a:endParaRPr lang="ru-RU" sz="2400"/>
          </a:p>
          <a:p>
            <a:pPr algn="ctr">
              <a:defRPr/>
            </a:pPr>
            <a:r>
              <a:rPr lang="ru-RU" sz="2400" b="1"/>
              <a:t>Неподготовленность общения;</a:t>
            </a:r>
            <a:endParaRPr/>
          </a:p>
          <a:p>
            <a:pPr algn="ctr">
              <a:defRPr/>
            </a:pPr>
            <a:r>
              <a:rPr lang="ru-RU" sz="2400" b="1"/>
              <a:t>Непринуждённость общения;</a:t>
            </a:r>
            <a:endParaRPr/>
          </a:p>
          <a:p>
            <a:pPr algn="ctr">
              <a:defRPr/>
            </a:pPr>
            <a:r>
              <a:rPr lang="ru-RU" sz="2400" b="1"/>
              <a:t>Спонтанность общения. </a:t>
            </a:r>
            <a:endParaRPr/>
          </a:p>
          <a:p>
            <a:pPr marL="0" indent="0" algn="ctr">
              <a:buNone/>
              <a:defRPr/>
            </a:pPr>
            <a:endParaRPr lang="ru-RU" sz="2400" b="1"/>
          </a:p>
          <a:p>
            <a:pPr marL="0" indent="0" algn="just">
              <a:buNone/>
              <a:defRPr/>
            </a:pPr>
            <a:r>
              <a:rPr lang="ru-RU" sz="2400"/>
              <a:t>Создание публицистических, научных текстов,  текстов художественной литературы и официальных документов требует длительной подготовки. 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 algn="ctr">
              <a:defRPr/>
            </a:pPr>
            <a:r>
              <a:rPr lang="ru-RU"/>
              <a:t>Спонтанность 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2400"/>
              <a:t>Со спонтанностью разговорной речи связаны её качества:</a:t>
            </a:r>
            <a:endParaRPr/>
          </a:p>
          <a:p>
            <a:pPr marL="0" indent="0" algn="ctr">
              <a:buNone/>
              <a:defRPr/>
            </a:pPr>
            <a:endParaRPr lang="ru-RU" sz="2400"/>
          </a:p>
          <a:p>
            <a:pPr algn="ctr">
              <a:defRPr/>
            </a:pPr>
            <a:r>
              <a:rPr lang="ru-RU" sz="2400"/>
              <a:t>Отсутствие строгой логичности; </a:t>
            </a:r>
            <a:endParaRPr/>
          </a:p>
          <a:p>
            <a:pPr algn="ctr">
              <a:defRPr/>
            </a:pPr>
            <a:r>
              <a:rPr lang="ru-RU" sz="2400"/>
              <a:t>Отсутствие последовательности изложения;</a:t>
            </a:r>
            <a:endParaRPr/>
          </a:p>
          <a:p>
            <a:pPr algn="ctr">
              <a:defRPr/>
            </a:pPr>
            <a:r>
              <a:rPr lang="ru-RU" sz="2400"/>
              <a:t>Отсутствие точности</a:t>
            </a:r>
            <a:endParaRPr/>
          </a:p>
          <a:p>
            <a:pPr algn="ctr">
              <a:defRPr/>
            </a:pPr>
            <a:r>
              <a:rPr lang="ru-RU" sz="2400"/>
              <a:t>Нетребовательность к чистоте речи.</a:t>
            </a:r>
            <a:endParaRPr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7" y="484632"/>
            <a:ext cx="10933099" cy="1609344"/>
          </a:xfrm>
        </p:spPr>
        <p:txBody>
          <a:bodyPr/>
          <a:lstStyle/>
          <a:p>
            <a:pPr algn="ctr">
              <a:defRPr/>
            </a:pPr>
            <a:r>
              <a:rPr lang="ru-RU"/>
              <a:t>Функции разговорного стиля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2400"/>
              <a:t>Разговорный стиль выполняет функции:</a:t>
            </a:r>
            <a:endParaRPr/>
          </a:p>
          <a:p>
            <a:pPr algn="ctr">
              <a:defRPr/>
            </a:pPr>
            <a:r>
              <a:rPr lang="ru-RU" sz="2400"/>
              <a:t>Общения </a:t>
            </a:r>
            <a:endParaRPr/>
          </a:p>
          <a:p>
            <a:pPr algn="ctr">
              <a:defRPr/>
            </a:pPr>
            <a:r>
              <a:rPr lang="ru-RU" sz="2400"/>
              <a:t>Воздействия</a:t>
            </a:r>
            <a:endParaRPr/>
          </a:p>
          <a:p>
            <a:pPr marL="0" indent="0" algn="ctr">
              <a:buNone/>
              <a:defRPr/>
            </a:pPr>
            <a:endParaRPr lang="ru-RU" sz="2400"/>
          </a:p>
          <a:p>
            <a:pPr marL="0" indent="0" algn="ctr">
              <a:buNone/>
              <a:defRPr/>
            </a:pPr>
            <a:r>
              <a:rPr lang="ru-RU" sz="2400"/>
              <a:t>т. е. разговорный стиль нужен для обмена информацией и чувствами с собеседником.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7" y="484632"/>
            <a:ext cx="10933099" cy="1609344"/>
          </a:xfrm>
        </p:spPr>
        <p:txBody>
          <a:bodyPr/>
          <a:lstStyle/>
          <a:p>
            <a:pPr algn="ctr">
              <a:defRPr/>
            </a:pPr>
            <a:r>
              <a:rPr lang="ru-RU"/>
              <a:t>Форма разговорного стиля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2400"/>
              <a:t>Разговорный стиль чаще всего реализуется в устной форме,</a:t>
            </a:r>
            <a:endParaRPr/>
          </a:p>
          <a:p>
            <a:pPr marL="0" indent="0" algn="ctr">
              <a:buNone/>
              <a:defRPr/>
            </a:pPr>
            <a:r>
              <a:rPr lang="ru-RU" sz="2400"/>
              <a:t>НО</a:t>
            </a:r>
            <a:endParaRPr/>
          </a:p>
          <a:p>
            <a:pPr marL="0" indent="0" algn="ctr">
              <a:buNone/>
              <a:defRPr/>
            </a:pPr>
            <a:r>
              <a:rPr lang="ru-RU" sz="2400"/>
              <a:t>может встречаться и в письменной, например, в частных письмах, объявлениях, записках, сообщениях в месседжерах, в смс и личных электронных письмах.</a:t>
            </a:r>
            <a:endParaRPr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7" y="484632"/>
            <a:ext cx="10933099" cy="1609344"/>
          </a:xfrm>
        </p:spPr>
        <p:txBody>
          <a:bodyPr/>
          <a:lstStyle/>
          <a:p>
            <a:pPr algn="ctr">
              <a:defRPr/>
            </a:pPr>
            <a:r>
              <a:rPr lang="ru-RU"/>
              <a:t>Форма разговорного стиля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2400"/>
              <a:t>Самой распространённой формой разговорной речи является – диалог.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Диалог </a:t>
            </a:r>
            <a:r>
              <a:rPr lang="ru-RU" sz="2400"/>
              <a:t> - …</a:t>
            </a:r>
            <a:endParaRPr lang="ru-RU" sz="2400" b="1"/>
          </a:p>
          <a:p>
            <a:pPr marL="0" indent="0" algn="ctr">
              <a:buNone/>
              <a:defRPr/>
            </a:pPr>
            <a:r>
              <a:rPr lang="ru-RU" sz="2400"/>
              <a:t>Монолог встречается в разговорной речи редко, тогда как в книжных стилях он преобладает.</a:t>
            </a:r>
            <a:endParaRPr/>
          </a:p>
          <a:p>
            <a:pPr marL="0" indent="0" algn="ctr">
              <a:buNone/>
              <a:defRPr/>
            </a:pPr>
            <a:r>
              <a:rPr lang="ru-RU" sz="2400" b="1"/>
              <a:t>Монолог -…</a:t>
            </a:r>
            <a:endParaRPr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7" y="484632"/>
            <a:ext cx="10933099" cy="1609344"/>
          </a:xfrm>
        </p:spPr>
        <p:txBody>
          <a:bodyPr/>
          <a:lstStyle/>
          <a:p>
            <a:pPr algn="ctr">
              <a:defRPr/>
            </a:pPr>
            <a:r>
              <a:rPr lang="ru-RU"/>
              <a:t>НЕВЕРБАЛЬНЫЕ СРЕДСТВА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 fontScale="92500" lnSpcReduction="10000"/>
          </a:bodyPr>
          <a:lstStyle/>
          <a:p>
            <a:pPr marL="0" indent="0" algn="ctr">
              <a:buNone/>
              <a:defRPr/>
            </a:pPr>
            <a:r>
              <a:rPr lang="ru-RU" sz="2400" dirty="0"/>
              <a:t>Одной из наиболее ярких черт разговорной речи является широкое использование в ней невербальных средств коммуникации. Это:</a:t>
            </a:r>
            <a:endParaRPr dirty="0"/>
          </a:p>
          <a:p>
            <a:pPr algn="ctr">
              <a:defRPr/>
            </a:pPr>
            <a:r>
              <a:rPr lang="ru-RU" sz="2400" dirty="0"/>
              <a:t>жесты</a:t>
            </a:r>
            <a:endParaRPr dirty="0"/>
          </a:p>
          <a:p>
            <a:pPr algn="ctr">
              <a:defRPr/>
            </a:pPr>
            <a:r>
              <a:rPr lang="ru-RU" sz="2400" dirty="0"/>
              <a:t>мимика</a:t>
            </a:r>
            <a:endParaRPr dirty="0"/>
          </a:p>
          <a:p>
            <a:pPr algn="ctr">
              <a:defRPr/>
            </a:pPr>
            <a:r>
              <a:rPr lang="ru-RU" sz="2400" dirty="0"/>
              <a:t>дистанция,</a:t>
            </a:r>
            <a:endParaRPr dirty="0"/>
          </a:p>
          <a:p>
            <a:pPr algn="ctr">
              <a:defRPr/>
            </a:pPr>
            <a:r>
              <a:rPr lang="ru-RU" sz="2400" dirty="0"/>
              <a:t>положение тела</a:t>
            </a:r>
          </a:p>
          <a:p>
            <a:pPr algn="ctr">
              <a:defRPr/>
            </a:pPr>
            <a:r>
              <a:rPr lang="ru-RU" sz="2400" dirty="0"/>
              <a:t>Интонации</a:t>
            </a:r>
          </a:p>
          <a:p>
            <a:pPr algn="ctr">
              <a:defRPr/>
            </a:pPr>
            <a:r>
              <a:rPr lang="ru-RU" dirty="0"/>
              <a:t>Контакт глаз (взгляд)</a:t>
            </a:r>
          </a:p>
          <a:p>
            <a:pPr algn="ctr">
              <a:defRPr/>
            </a:pPr>
            <a:r>
              <a:rPr lang="ru-RU" dirty="0"/>
              <a:t>Прикосновения</a:t>
            </a:r>
            <a:endParaRPr dirty="0"/>
          </a:p>
          <a:p>
            <a:pPr marL="0" indent="0" algn="ctr">
              <a:buNone/>
              <a:defRPr/>
            </a:pPr>
            <a:r>
              <a:rPr lang="ru-RU" sz="2400" b="1" dirty="0"/>
              <a:t>Данная особенность практически исключена в других стилях</a:t>
            </a:r>
            <a:endParaRPr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7" y="484632"/>
            <a:ext cx="10933099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400" dirty="0"/>
              <a:t>Влияние разговорного стиля на другие стили русского языка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ctr">
              <a:buNone/>
              <a:defRPr/>
            </a:pPr>
            <a:r>
              <a:rPr lang="ru-RU" sz="2400"/>
              <a:t>В настоящее время сфера влияния разговорного стиля расширяется. </a:t>
            </a:r>
            <a:endParaRPr/>
          </a:p>
          <a:p>
            <a:pPr>
              <a:defRPr/>
            </a:pPr>
            <a:r>
              <a:rPr lang="ru-RU" sz="2400"/>
              <a:t>Можно найти разговорные слова и обороты речи в газетах и журналах, услышать их по радио и телевидению.</a:t>
            </a:r>
            <a:endParaRPr/>
          </a:p>
          <a:p>
            <a:pPr>
              <a:defRPr/>
            </a:pPr>
            <a:r>
              <a:rPr lang="ru-RU" sz="2400"/>
              <a:t>Именно разговорный стиль доминирует сейчас в Интернете.</a:t>
            </a:r>
            <a:endParaRPr/>
          </a:p>
          <a:p>
            <a:pPr>
              <a:defRPr/>
            </a:pPr>
            <a:r>
              <a:rPr lang="ru-RU" sz="2400"/>
              <a:t> Речь становится со временем более простой. В современных СМИ создатели стараются говорить со зрителями не официально, а дружески,  чтобы создать атмосферу общения и понимания и сократить дистанцию.</a:t>
            </a:r>
            <a:endParaRPr lang="ru-RU" sz="2400" b="1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9847" y="484632"/>
            <a:ext cx="10933099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4400"/>
              <a:t>Современный разговорный стиль</a:t>
            </a:r>
            <a:endParaRPr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>
            <a:normAutofit/>
          </a:bodyPr>
          <a:lstStyle/>
          <a:p>
            <a:pPr marL="0" indent="0" algn="just">
              <a:buNone/>
              <a:defRPr/>
            </a:pPr>
            <a:r>
              <a:rPr lang="ru-RU" sz="2400"/>
              <a:t>В разговорный стиль всё более активно проникают:</a:t>
            </a:r>
            <a:endParaRPr/>
          </a:p>
          <a:p>
            <a:pPr algn="ctr">
              <a:defRPr/>
            </a:pPr>
            <a:r>
              <a:rPr lang="ru-RU" sz="2400"/>
              <a:t>заимствования</a:t>
            </a:r>
            <a:endParaRPr/>
          </a:p>
          <a:p>
            <a:pPr algn="ctr">
              <a:defRPr/>
            </a:pPr>
            <a:r>
              <a:rPr lang="ru-RU" sz="2400"/>
              <a:t>нелитературные элементы — жаргонизмы</a:t>
            </a:r>
            <a:br>
              <a:rPr lang="ru-RU" sz="2400"/>
            </a:br>
            <a:r>
              <a:rPr lang="ru-RU" sz="2400"/>
              <a:t>(язык, на котором говорят отдельные социальные группы, например, молодёжь или люди определённой профессии)</a:t>
            </a:r>
            <a:endParaRPr/>
          </a:p>
          <a:p>
            <a:pPr algn="ctr">
              <a:defRPr/>
            </a:pPr>
            <a:r>
              <a:rPr lang="ru-RU" sz="2400"/>
              <a:t>просторечные выражения</a:t>
            </a:r>
            <a:endParaRPr lang="ru-RU" sz="2400" b="1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0"/>
            <a:ext cx="10058400" cy="1609344"/>
          </a:xfrm>
        </p:spPr>
        <p:txBody>
          <a:bodyPr/>
          <a:lstStyle/>
          <a:p>
            <a:pPr algn="ctr">
              <a:defRPr/>
            </a:pPr>
            <a:r>
              <a:rPr lang="ru-RU"/>
              <a:t>Практикум</a:t>
            </a:r>
            <a:endParaRPr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54331" y="1428567"/>
            <a:ext cx="12083338" cy="4675577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066800" y="0"/>
            <a:ext cx="10058400" cy="1609344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sz="2800"/>
              <a:t>Домашнее задание:</a:t>
            </a:r>
            <a:br>
              <a:rPr lang="ru-RU" sz="2800"/>
            </a:br>
            <a:r>
              <a:rPr lang="ru-RU" sz="2800"/>
              <a:t>Заполнить таблицу</a:t>
            </a:r>
            <a:endParaRPr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/>
          <a:stretch/>
        </p:blipFill>
        <p:spPr bwMode="auto">
          <a:xfrm>
            <a:off x="1877027" y="1213899"/>
            <a:ext cx="8216097" cy="5644101"/>
          </a:xfrm>
          <a:prstGeom prst="rect">
            <a:avLst/>
          </a:prstGeo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g"/></Relationships>
</file>

<file path=ppt/theme/theme1.xml><?xml version="1.0" encoding="utf-8"?>
<a:theme xmlns:a="http://schemas.openxmlformats.org/drawingml/2006/main" name="Дерево">
  <a:themeElements>
    <a:clrScheme name="Дерево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Дерево">
      <a:majorFont>
        <a:latin typeface="Rockwell Condensed"/>
        <a:ea typeface="Arial"/>
        <a:cs typeface="Arial"/>
      </a:majorFont>
      <a:minorFont>
        <a:latin typeface="Rockwell"/>
        <a:ea typeface="Arial"/>
        <a:cs typeface="Arial"/>
      </a:minorFont>
    </a:fontScheme>
    <a:fmtScheme name="Дерево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{F9C77C95-53A4-4A4A-9B3E-162CD0D91023}tf10001070</Template>
  <TotalTime>11</TotalTime>
  <Words>621</Words>
  <Application>Microsoft Office PowerPoint</Application>
  <DocSecurity>0</DocSecurity>
  <PresentationFormat>Широкоэкранный</PresentationFormat>
  <Paragraphs>71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Calibri</vt:lpstr>
      <vt:lpstr>Rockwell</vt:lpstr>
      <vt:lpstr>Rockwell Condensed</vt:lpstr>
      <vt:lpstr>Rockwell Extra Bold</vt:lpstr>
      <vt:lpstr>Wingdings</vt:lpstr>
      <vt:lpstr>Дерево</vt:lpstr>
      <vt:lpstr>Стилистика</vt:lpstr>
      <vt:lpstr>Основные учебники</vt:lpstr>
      <vt:lpstr>Тема 7.1. Разговорный стиль. Общая характеристика.</vt:lpstr>
      <vt:lpstr>Система стилей РЯ</vt:lpstr>
      <vt:lpstr>РАЗГОВОРНЫЙ СТИЛЬ</vt:lpstr>
      <vt:lpstr>РАЗГОВОРНЫЙ СТИЛЬ</vt:lpstr>
      <vt:lpstr>Спонтанность </vt:lpstr>
      <vt:lpstr>Функции разговорного стиля</vt:lpstr>
      <vt:lpstr>Форма разговорного стиля</vt:lpstr>
      <vt:lpstr>Форма разговорного стиля</vt:lpstr>
      <vt:lpstr>НЕВЕРБАЛЬНЫЕ СРЕДСТВА</vt:lpstr>
      <vt:lpstr>Влияние разговорного стиля на другие стили русского языка</vt:lpstr>
      <vt:lpstr>Современный разговорный стиль</vt:lpstr>
      <vt:lpstr>Практикум</vt:lpstr>
      <vt:lpstr>Домашнее задание: Заполнить таблицу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Стилистика</dc:title>
  <dc:subject/>
  <dc:creator>чеснокова ирина</dc:creator>
  <cp:keywords/>
  <dc:description/>
  <cp:lastModifiedBy>Михаил Тихомиров</cp:lastModifiedBy>
  <cp:revision>45</cp:revision>
  <dcterms:created xsi:type="dcterms:W3CDTF">2020-10-24T06:38:41Z</dcterms:created>
  <dcterms:modified xsi:type="dcterms:W3CDTF">2023-12-13T13:18:35Z</dcterms:modified>
  <cp:category/>
  <dc:identifier/>
  <cp:contentStatus/>
  <dc:language/>
  <cp:version/>
</cp:coreProperties>
</file>