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12192000" cy="6858000"/>
  <p:notesSz cx="12192000" cy="6858000"/>
  <p:custDataLst>
    <p:tags r:id="rId41"/>
  </p:custDataLst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F7051A0-C1BE-67F5-665A-0B0AA4203A35}" styleName="Светлый стиль 3 — акцент 1">
    <a:wholeTbl>
      <a:tcTxStyle>
        <a:fontRef idx="minor">
          <a:srgbClr val="000000"/>
        </a:fontRef>
        <a:schemeClr val="tx1"/>
      </a:tcTxStyle>
      <a:tcStyle>
        <a:tcBdr>
          <a:left>
            <a:ln w="12700">
              <a:solidFill>
                <a:schemeClr val="accent1"/>
              </a:solidFill>
            </a:ln>
          </a:left>
          <a:right>
            <a:ln w="12700">
              <a:solidFill>
                <a:schemeClr val="accent1"/>
              </a:solidFill>
            </a:ln>
          </a:right>
          <a:top>
            <a:ln w="12700">
              <a:solidFill>
                <a:schemeClr val="accent1"/>
              </a:solidFill>
            </a:ln>
          </a:top>
          <a:bottom>
            <a:ln w="12700">
              <a:solidFill>
                <a:schemeClr val="accent1"/>
              </a:solidFill>
            </a:ln>
          </a:bottom>
          <a:insideH>
            <a:ln w="12700">
              <a:solidFill>
                <a:schemeClr val="accent1"/>
              </a:solidFill>
            </a:ln>
          </a:insideH>
          <a:insideV>
            <a:ln w="12700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  <a:fill>
          <a:solidFill>
            <a:schemeClr val="accent1">
              <a:alpha val="20000"/>
            </a:schemeClr>
          </a:solidFill>
        </a:fill>
      </a:tcStyle>
    </a:band2V>
    <a:lastCol>
      <a:tcStyle>
        <a:tcBdr/>
      </a:tcStyle>
    </a:lastCol>
    <a:firstCol>
      <a:tcStyle>
        <a:tcBdr/>
      </a:tcStyle>
    </a:firstCol>
    <a:lastRow>
      <a:tcStyle>
        <a:tcBdr>
          <a:top>
            <a:ln w="50800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Style>
        <a:tcBdr>
          <a:bottom>
            <a:ln w="25400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3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gs" Target="tags/tag1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1T11:51:1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953 591,'3'0,"0"1,-1 2,1-1,0 0,0 0,0 1,0-1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1T11:51:1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959 570,'-1'3,"1"0,-1 0,1 0,0 0,3-1,0-2,-2-3,-1 0,-2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1T11:51:1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960 577,'3'0,"0"-2,-1 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1T11:51:1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972 569,'-1'3,"1"1,0-1,1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920834" y="134694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920834" y="429969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920834" y="1484779"/>
            <a:ext cx="10222992" cy="274320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>
                <a:blipFill>
                  <a:blip r:embed="rId3"/>
                  <a:tile tx="6350" ty="-127000" sx="65000" sy="64000" flip="none" algn="tl"/>
                </a:blip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9592732" y="4289334"/>
            <a:ext cx="1193867" cy="640080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showMasterSp="0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4917989"/>
            <a:ext cx="12192000" cy="194001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 bwMode="auto"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43701" y="2506132"/>
            <a:ext cx="1188298" cy="720331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showMasterSp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1" name="Oval 10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0" y="0"/>
            <a:ext cx="830374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533400"/>
            <a:ext cx="2552700" cy="56388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066800" y="533400"/>
            <a:ext cx="7505700" cy="56388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3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1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5400" cap="all">
          <a:blipFill>
            <a:blip r:embed="rId13"/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189992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200275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99995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5.png"/><Relationship Id="rId7" Type="http://schemas.openxmlformats.org/officeDocument/2006/relationships/customXml" Target="../ink/ink4.xml"/><Relationship Id="rId6" Type="http://schemas.openxmlformats.org/officeDocument/2006/relationships/image" Target="../media/image14.png"/><Relationship Id="rId5" Type="http://schemas.openxmlformats.org/officeDocument/2006/relationships/customXml" Target="../ink/ink3.xml"/><Relationship Id="rId4" Type="http://schemas.openxmlformats.org/officeDocument/2006/relationships/image" Target="../media/image13.png"/><Relationship Id="rId3" Type="http://schemas.openxmlformats.org/officeDocument/2006/relationships/customXml" Target="../ink/ink2.xml"/><Relationship Id="rId2" Type="http://schemas.openxmlformats.org/officeDocument/2006/relationships/image" Target="../media/image12.png"/><Relationship Id="rId1" Type="http://schemas.openxmlformats.org/officeDocument/2006/relationships/customXml" Target="../ink/ink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Стилистика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Основные учебники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128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Демидова, Е. Б. Стиль... Стиль... Стиль... : учебное пособие / Е. Б. Демидова. — Москва : Прометей, 2011. — 118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Культура русской речи : учебное пособие для изучающих русский язык как иностранный / М. Б. Будильцева, Новикова Н. С., И. А. Пугачёв, Л. К. Серова. — Москва : «Русский язык». Курсы, 2012. — 232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Контрольные тесты. К курсу «Культура русской речи» для иностранных студентов / М. Б. Будильцева, Новикова Н. С., И. А. Пугачёв, Л. К. Серова. — Москва : «Русский язык». Курсы, 2013. — 56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ru-RU" sz="4000">
                <a:latin typeface="Times New Roman" panose="02020603050405020304" charset="0"/>
                <a:cs typeface="Times New Roman" panose="02020603050405020304" charset="0"/>
              </a:rPr>
              <a:t>Тема 6.1.</a:t>
            </a:r>
            <a:br>
              <a:rPr lang="ru-RU" sz="400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4000">
                <a:latin typeface="Times New Roman" panose="02020603050405020304" charset="0"/>
                <a:cs typeface="Times New Roman" panose="02020603050405020304" charset="0"/>
              </a:rPr>
              <a:t>Стиль художественной литературы</a:t>
            </a:r>
            <a:endParaRPr 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96491" cy="4251960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Вопросы для изучения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Литература и художественная литература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Стиль художественной литературы как особый стиль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Форма реализации стиля художественной литературы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Основные понятия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сфера функционирования, функция, эстетика, проза, стихотворение, театр, драматургия, сценарий, эмоции, разнообразие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Стиль?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1713053"/>
            <a:ext cx="10284917" cy="4459147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Что такое стиль?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defRPr/>
            </a:pP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 подсистема языка, которая выделяется на основе выполняемых им функций и тех языковых средств, при помощи которых эти функции реализуются в различных формах речи.</a:t>
            </a: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функция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языковые средства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форма речи 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defRPr/>
            </a:pP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Система стилей РЯ</a:t>
            </a:r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288256" y="2120900"/>
            <a:ext cx="9621837" cy="4051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Стиль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093976"/>
            <a:ext cx="10284917" cy="407822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функция</a:t>
            </a: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форма речи</a:t>
            </a: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языковые средства</a:t>
            </a:r>
            <a:endParaRPr lang="ru-RU" sz="2800" b="1"/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defRPr/>
            </a:pP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Литература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 algn="just">
              <a:lnSpc>
                <a:spcPct val="100000"/>
              </a:lnSpc>
              <a:buAutoNum type="arabicPeriod"/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Совокупность прозаических, поэтических и драматических произведений того или иного народа, эпохи или всего человечества, вместе с культурно-историческим фоном, способствовавшим созданию этих произведений. 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b="1">
                <a:latin typeface="Times New Roman" panose="02020603050405020304" charset="0"/>
                <a:cs typeface="Times New Roman" panose="02020603050405020304" charset="0"/>
              </a:rPr>
              <a:t>Мировая литература</a:t>
            </a:r>
            <a:endParaRPr lang="ru-RU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b="1">
                <a:latin typeface="Times New Roman" panose="02020603050405020304" charset="0"/>
                <a:cs typeface="Times New Roman" panose="02020603050405020304" charset="0"/>
              </a:rPr>
              <a:t>Литература народов России </a:t>
            </a:r>
            <a:endParaRPr lang="ru-RU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b="1">
                <a:latin typeface="Times New Roman" panose="02020603050405020304" charset="0"/>
                <a:cs typeface="Times New Roman" panose="02020603050405020304" charset="0"/>
              </a:rPr>
              <a:t>История литературы</a:t>
            </a:r>
            <a:endParaRPr lang="ru-RU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b="1">
                <a:latin typeface="Times New Roman" panose="02020603050405020304" charset="0"/>
                <a:cs typeface="Times New Roman" panose="02020603050405020304" charset="0"/>
              </a:rPr>
              <a:t>Античная литература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ХУДОЖЕСТВЕННАЯ Литература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400"/>
              <a:t>2. Один из видов искусства, в котором средством создания художественного образа является слово, язык. </a:t>
            </a:r>
            <a:endParaRPr lang="ru-RU" sz="2400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 b="1"/>
              <a:t>Искусство</a:t>
            </a:r>
            <a:endParaRPr lang="ru-RU" sz="24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 b="1"/>
              <a:t>Образ</a:t>
            </a:r>
            <a:endParaRPr lang="ru-RU" sz="24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4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-241113"/>
            <a:ext cx="10058400" cy="1609344"/>
          </a:xfrm>
        </p:spPr>
        <p:txBody>
          <a:bodyPr/>
          <a:lstStyle/>
          <a:p>
            <a:pPr algn="ctr">
              <a:defRPr/>
            </a:pPr>
            <a:r>
              <a:rPr lang="ru-RU"/>
              <a:t>ХУДОЖЕСТВЕНАЯ Литература</a:t>
            </a:r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 rot="21275840">
            <a:off x="300172" y="1020762"/>
            <a:ext cx="3701784" cy="24653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 rot="21397454">
            <a:off x="300172" y="3871913"/>
            <a:ext cx="4093370" cy="27289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20979138">
            <a:off x="4657279" y="3365287"/>
            <a:ext cx="3228975" cy="32289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340607">
            <a:off x="4716017" y="1169605"/>
            <a:ext cx="3111500" cy="20574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 rot="431314">
            <a:off x="8141894" y="1067334"/>
            <a:ext cx="3717364" cy="248725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8957895" y="3753763"/>
            <a:ext cx="1814881" cy="29590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Стиль художественной литературы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093976"/>
            <a:ext cx="10284917" cy="4078224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сфера: </a:t>
            </a:r>
            <a:r>
              <a:rPr lang="ru-RU" sz="2800"/>
              <a:t>литература и художественная литература (проза, стихотворения, драма)</a:t>
            </a:r>
            <a:endParaRPr lang="ru-RU" sz="2800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Функция</a:t>
            </a: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форма речи</a:t>
            </a: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языковые средства</a:t>
            </a:r>
            <a:endParaRPr lang="ru-RU" sz="2800" b="1"/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defRPr/>
            </a:pP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Функции СХЛ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84917" cy="405079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2800"/>
              <a:t>Основные функции стиля художественной литературы отличаются от функций других стилей, это</a:t>
            </a:r>
            <a:endParaRPr lang="ru-RU" sz="2800"/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 marL="514350" indent="-514350" algn="ctr">
              <a:lnSpc>
                <a:spcPct val="100000"/>
              </a:lnSpc>
              <a:buAutoNum type="arabicPeriod"/>
              <a:defRPr/>
            </a:pPr>
            <a:r>
              <a:rPr lang="ru-RU" sz="2800" b="1"/>
              <a:t>Функция воздействия на читателя</a:t>
            </a:r>
            <a:endParaRPr lang="ru-RU" sz="2800" b="1"/>
          </a:p>
          <a:p>
            <a:pPr marL="514350" indent="-514350" algn="ctr">
              <a:lnSpc>
                <a:spcPct val="100000"/>
              </a:lnSpc>
              <a:buAutoNum type="arabicPeriod"/>
              <a:defRPr/>
            </a:pPr>
            <a:r>
              <a:rPr lang="ru-RU" sz="2800" b="1"/>
              <a:t>Эстетическая функция</a:t>
            </a: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lnSpc>
                <a:spcPct val="100000"/>
              </a:lnSpc>
              <a:defRPr/>
            </a:pP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Стиль художественной литературы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093976"/>
            <a:ext cx="10284917" cy="4078224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сфера: </a:t>
            </a:r>
            <a:r>
              <a:rPr lang="ru-RU" sz="2800"/>
              <a:t>литература и художественная литература (проза, стихотворения, драма)</a:t>
            </a:r>
            <a:endParaRPr lang="ru-RU" sz="2800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функция: </a:t>
            </a:r>
            <a:r>
              <a:rPr lang="ru-RU" sz="2800"/>
              <a:t>эстетическая и функция воздействия</a:t>
            </a:r>
            <a:endParaRPr lang="ru-RU" sz="2800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форма речи: </a:t>
            </a:r>
            <a:r>
              <a:rPr lang="ru-RU" sz="2800"/>
              <a:t>письменная</a:t>
            </a:r>
            <a:endParaRPr lang="ru-RU" sz="2800"/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ru-RU" sz="2800" b="1"/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800" b="1"/>
              <a:t>языковые средства </a:t>
            </a:r>
            <a:endParaRPr lang="ru-RU" sz="2800" b="1"/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defRPr/>
            </a:pP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298890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800"/>
              <a:t>Стиль художественной литературы</a:t>
            </a:r>
            <a:endParaRPr lang="ru-RU" sz="48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55585" y="2171700"/>
            <a:ext cx="10799179" cy="435642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defRPr/>
            </a:pPr>
            <a:r>
              <a:rPr lang="ru-RU" sz="2800"/>
              <a:t>Стиль художественной литературы включается в систему функциональных стилей как </a:t>
            </a:r>
            <a:r>
              <a:rPr lang="ru-RU" sz="2800" b="1"/>
              <a:t>особый стиль</a:t>
            </a:r>
            <a:r>
              <a:rPr lang="ru-RU" sz="2800"/>
              <a:t>. </a:t>
            </a:r>
            <a:endParaRPr lang="ru-RU" sz="2800"/>
          </a:p>
          <a:p>
            <a:pPr algn="just">
              <a:lnSpc>
                <a:spcPct val="100000"/>
              </a:lnSpc>
              <a:defRPr/>
            </a:pPr>
            <a:r>
              <a:rPr lang="ru-RU" sz="2800"/>
              <a:t>Слово в художественном произведении как бы двоится:  оно имеет то же значение, что и в общем литературном языке, а также — дополнительное, связанное с художественным миром, содержанием данного произведения.</a:t>
            </a: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ru-RU" sz="4000"/>
              <a:t>Тема 6.2.</a:t>
            </a:r>
            <a:br>
              <a:rPr lang="ru-RU" sz="4000"/>
            </a:br>
            <a:r>
              <a:rPr lang="ru-RU" sz="4000"/>
              <a:t>ОСОБЕННОСТИ СТИЛЯ ХУДОЖЕСТВЕННОЙ ЛИТЕРАТУРЫ</a:t>
            </a:r>
            <a:endParaRPr lang="ru-RU" sz="40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8" y="2335720"/>
            <a:ext cx="10296491" cy="42519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  <a:defRPr/>
            </a:pPr>
            <a:r>
              <a:rPr lang="ru-RU" sz="2400" b="1"/>
              <a:t>Вопросы для изучения</a:t>
            </a:r>
            <a:endParaRPr lang="ru-RU" sz="2400" b="1"/>
          </a:p>
          <a:p>
            <a:pPr>
              <a:defRPr/>
            </a:pPr>
            <a:r>
              <a:rPr lang="ru-RU" sz="2400"/>
              <a:t>Лингвистические особенности стиля художественной литературы</a:t>
            </a:r>
            <a:endParaRPr lang="ru-RU" sz="2400"/>
          </a:p>
          <a:p>
            <a:pPr>
              <a:defRPr/>
            </a:pPr>
            <a:r>
              <a:rPr lang="ru-RU" sz="2400"/>
              <a:t>Тропы</a:t>
            </a:r>
            <a:endParaRPr lang="ru-RU" sz="2400"/>
          </a:p>
          <a:p>
            <a:pPr>
              <a:defRPr/>
            </a:pPr>
            <a:r>
              <a:rPr lang="ru-RU" sz="2400"/>
              <a:t>Фигуры речи</a:t>
            </a:r>
            <a:endParaRPr lang="ru-RU" sz="2400"/>
          </a:p>
          <a:p>
            <a:pPr>
              <a:defRPr/>
            </a:pPr>
            <a:endParaRPr lang="ru-RU" sz="2400"/>
          </a:p>
          <a:p>
            <a:pPr marL="0" indent="0" algn="ctr">
              <a:buNone/>
              <a:defRPr/>
            </a:pPr>
            <a:r>
              <a:rPr lang="ru-RU" sz="2400" b="1"/>
              <a:t>Основные понятия</a:t>
            </a:r>
            <a:endParaRPr lang="ru-RU" sz="2400" b="1"/>
          </a:p>
          <a:p>
            <a:pPr marL="0" indent="0" algn="ctr">
              <a:buNone/>
              <a:defRPr/>
            </a:pPr>
            <a:r>
              <a:rPr lang="ru-RU" sz="2400"/>
              <a:t>эмоции, разнообразие, троп, фигура речи, эпитет, сравнение, метафора, метонимия, гипербола, литота, аллегория, олицетворение, анафора, эпифора, элипсис, антитеза, инверсия, риторический вопрос, оксюморон, антоним</a:t>
            </a:r>
            <a:endParaRPr lang="ru-RU"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Проверка пройденного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/>
          </a:bodyPr>
          <a:lstStyle/>
          <a:p>
            <a:pPr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Что такое литература?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Совокупность прозаических, поэтических и драматических произведений того или иного народа, эпохи или всего человечества, вместе с культурно-историческим фоном, способствовавшим созданию этих произведений. 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Что такое стиль?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подсистема языка, которая выделяется на основе выполняемых им функций и тех языковых средств, при помощи которых эти функции реализуются в различных формах речи.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Какова сфера и форма стиля художественной литература?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Сфера – литература и художественная литература, форма - письменная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8511540" y="5276850"/>
              <a:ext cx="205740" cy="13398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8511540" y="5276850"/>
                <a:ext cx="205740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5" name="墨迹 4"/>
              <p14:cNvContentPartPr/>
              <p14:nvPr/>
            </p14:nvContentPartPr>
            <p14:xfrm>
              <a:off x="8547735" y="5089525"/>
              <a:ext cx="62230" cy="15176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4"/>
            </p:blipFill>
            <p:spPr>
              <a:xfrm>
                <a:off x="8547735" y="5089525"/>
                <a:ext cx="62230" cy="1517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6" name="墨迹 5"/>
              <p14:cNvContentPartPr/>
              <p14:nvPr/>
            </p14:nvContentPartPr>
            <p14:xfrm>
              <a:off x="8574405" y="5133975"/>
              <a:ext cx="71120" cy="2730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8574405" y="5133975"/>
                <a:ext cx="71120" cy="273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7" name="墨迹 6"/>
              <p14:cNvContentPartPr/>
              <p14:nvPr/>
            </p14:nvContentPartPr>
            <p14:xfrm>
              <a:off x="8672830" y="5080635"/>
              <a:ext cx="8890" cy="116205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8"/>
            </p:blipFill>
            <p:spPr>
              <a:xfrm>
                <a:off x="8672830" y="5080635"/>
                <a:ext cx="8890" cy="116205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2027682"/>
            <a:ext cx="10058400" cy="1609344"/>
          </a:xfrm>
        </p:spPr>
        <p:txBody>
          <a:bodyPr>
            <a:noAutofit/>
          </a:bodyPr>
          <a:lstStyle/>
          <a:p>
            <a:pPr algn="ctr">
              <a:defRPr/>
            </a:pPr>
            <a:br>
              <a:rPr lang="ru-RU" sz="4000"/>
            </a:br>
            <a:r>
              <a:rPr lang="ru-RU" sz="4000"/>
              <a:t>лингвистические ОСОБЕННОСТИ СТИЛЯ ХУДОЖЕСТВЕННОЙ ЛИТЕРАТУРЫ </a:t>
            </a:r>
            <a:endParaRPr lang="ru-RU" sz="4000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934075" y="447189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/>
              <a:t>Культура русской речи : учебное пособие для изучающих русский язык как иностранный / М. Б. Будильцева, Новикова Н. С., И. А. Пугачёв, Л. К. Серова. — Москва : «Русский язык». Курсы, 2012. — 232 </a:t>
            </a:r>
            <a:r>
              <a:rPr lang="en-GB"/>
              <a:t>c. </a:t>
            </a:r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1. Лексика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just"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В художественном произведении в целях создания достоверного образа могут присутствовать некоторые элементы нелитературного языка (диалектизмы, жаргонизмы, просторечие) или языковые средства других стилей. 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В литературно-художественных большое количество слов: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Многозначные слова, 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Синонимы, антонимы, паронимы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Фразеология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профессионализмы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1. Лексика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3752" y="1807083"/>
            <a:ext cx="10058400" cy="4050792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Таким образом </a:t>
            </a: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основная лексическая черта: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  <a:defRPr/>
            </a:pP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Разнообразие единиц и использование средств других стилей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2. Лексика и морфология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3752" y="1807083"/>
            <a:ext cx="10058400" cy="4050792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endParaRPr lang="ru-RU" sz="2800"/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В стиле художественной литературы смешиваются морфологические особенности </a:t>
            </a:r>
            <a:r>
              <a:rPr lang="ru-RU" sz="3200" b="1">
                <a:latin typeface="Times New Roman" panose="02020603050405020304" charset="0"/>
                <a:cs typeface="Times New Roman" panose="02020603050405020304" charset="0"/>
              </a:rPr>
              <a:t>всех стилей</a:t>
            </a: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В данном стиле присутствуют </a:t>
            </a:r>
            <a:r>
              <a:rPr lang="ru-RU" sz="3200" b="1">
                <a:latin typeface="Times New Roman" panose="02020603050405020304" charset="0"/>
                <a:cs typeface="Times New Roman" panose="02020603050405020304" charset="0"/>
              </a:rPr>
              <a:t>лингвистические черты всех стилей </a:t>
            </a: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русского языка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3. СИНТАКСИС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3752" y="1807083"/>
            <a:ext cx="10058400" cy="405079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Синтаксические особенности: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разнообразие типов предложений,</a:t>
            </a: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 свободный порядок слов,</a:t>
            </a: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Именно поэтому язык художественной литературы называется – </a:t>
            </a:r>
            <a:r>
              <a:rPr lang="ru-RU" sz="3200" b="1">
                <a:latin typeface="Times New Roman" panose="02020603050405020304" charset="0"/>
                <a:cs typeface="Times New Roman" panose="02020603050405020304" charset="0"/>
              </a:rPr>
              <a:t>богатым </a:t>
            </a: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и </a:t>
            </a:r>
            <a:r>
              <a:rPr lang="ru-RU" sz="3200" b="1">
                <a:latin typeface="Times New Roman" panose="02020603050405020304" charset="0"/>
                <a:cs typeface="Times New Roman" panose="02020603050405020304" charset="0"/>
              </a:rPr>
              <a:t>гибким.</a:t>
            </a:r>
            <a:endParaRPr lang="ru-RU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3200" b="1">
                <a:latin typeface="Times New Roman" panose="02020603050405020304" charset="0"/>
                <a:cs typeface="Times New Roman" panose="02020603050405020304" charset="0"/>
              </a:rPr>
              <a:t>Богатый – </a:t>
            </a: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в нем много средств, </a:t>
            </a:r>
            <a:r>
              <a:rPr lang="ru-RU" sz="3200" b="1">
                <a:latin typeface="Times New Roman" panose="02020603050405020304" charset="0"/>
                <a:cs typeface="Times New Roman" panose="02020603050405020304" charset="0"/>
              </a:rPr>
              <a:t>гибкий – </a:t>
            </a: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он изменчивый, т.е. меняется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Особенности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3752" y="1807082"/>
            <a:ext cx="10251948" cy="4566285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Как считают некоторые исследователи, смысл перестаёт играть доминирующую роль: в художественном тексте создаётся новый мир образов, речевых смыслов и отношений — у каждого автора свой, индивидуальный.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Поэтому объектом изучения стилистики в области художественной литературы является стиль конкретного литературного произведения, стиль писателя, стиль литературной школы, эпохи и т.д.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Жанры 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3752" y="1685925"/>
            <a:ext cx="10058400" cy="468744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20000"/>
              </a:lnSpc>
              <a:buNone/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Литературно-художественный стиль реализуется в письменной форме прозы, драмы и поэзии, в которых выделяются соответствующие жанры: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роман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повесть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рассказ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драма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комедия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трагедия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charset="0"/>
                <a:cs typeface="Times New Roman" panose="02020603050405020304" charset="0"/>
              </a:rPr>
              <a:t>стихотворение и др.</a:t>
            </a:r>
            <a:endParaRPr 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-247459"/>
            <a:ext cx="10058400" cy="1609344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cap="none">
                <a:latin typeface="Times New Roman" panose="02020603050405020304" charset="0"/>
                <a:cs typeface="Times New Roman" panose="02020603050405020304" charset="0"/>
              </a:rPr>
              <a:t>Отличия стиля художественной литературы от других стилей русского языка</a:t>
            </a:r>
            <a:endParaRPr lang="ru-RU" sz="3200" cap="none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8" name="Объект 3"/>
          <p:cNvGraphicFramePr/>
          <p:nvPr/>
        </p:nvGraphicFramePr>
        <p:xfrm>
          <a:off x="328613" y="1185870"/>
          <a:ext cx="11696374" cy="5051441"/>
        </p:xfrm>
        <a:graphic>
          <a:graphicData uri="http://schemas.openxmlformats.org/drawingml/2006/table">
            <a:tbl>
              <a:tblPr firstRow="1" bandRow="1">
                <a:tableStyleId>{0F7051A0-C1BE-67F5-665A-0B0AA4203A35}</a:tableStyleId>
              </a:tblPr>
              <a:tblGrid>
                <a:gridCol w="5848187"/>
                <a:gridCol w="5848187"/>
              </a:tblGrid>
              <a:tr h="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>
                          <a:latin typeface="Times New Roman" panose="02020603050405020304" charset="0"/>
                          <a:cs typeface="Times New Roman" panose="02020603050405020304" charset="0"/>
                        </a:rPr>
                        <a:t>Стиль художественной литературы</a:t>
                      </a:r>
                      <a:endParaRPr lang="ru-RU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>
                          <a:latin typeface="Times New Roman" panose="02020603050405020304" charset="0"/>
                          <a:cs typeface="Times New Roman" panose="02020603050405020304" charset="0"/>
                        </a:rPr>
                        <a:t>Другие стили русского языка</a:t>
                      </a:r>
                      <a:endParaRPr lang="ru-RU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467020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Не связан с жизнью и работой человека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Выполняет эстетическую функцию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Содержание находится в подтексте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Возможно описание нереальных, придуманных событий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Субъективность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Неисчерпаемость смысла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Доминирует эмоциональность в восприятии текстов этого стиля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Связаны с жизнью и работой человека, с его профессиональной деятельностью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Не несут эстетической функции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Содержание выражено прямо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Преимущественно реальные события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Объективность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Однозначность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285750" indent="-285750">
                        <a:buFont typeface="Arial" panose="020B0604020202020204"/>
                        <a:buChar char="•"/>
                        <a:defRPr/>
                      </a:pPr>
                      <a:r>
                        <a:rPr lang="ru-RU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Доминирует интеллектуальное восприятие текстов этих стилей</a:t>
                      </a:r>
                      <a:endParaRPr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Средства речевой выразительности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just">
              <a:defRPr/>
            </a:pP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В стиле художественной литературы, как и в публицистике, часто для создания речевой выразительности используются особые приёмы:</a:t>
            </a: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тропы 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фигуры речи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Средства речевой выразительности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8" y="2400300"/>
            <a:ext cx="10058400" cy="37719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Троп </a:t>
            </a: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 – средство речевой выразительности, при котором слово используется в переносном (не прямом) значении.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sz="2800" b="1">
                <a:latin typeface="Times New Roman" panose="02020603050405020304" charset="0"/>
                <a:cs typeface="Times New Roman" panose="02020603050405020304" charset="0"/>
              </a:rPr>
              <a:t>Фигура речи </a:t>
            </a: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– средство речевой выразительности – выразительная синтаксическая конструкция, которая передаёт экспрессию текста.</a:t>
            </a:r>
            <a:endParaRPr lang="ru-RU" sz="2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Основные тропы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8" y="2400300"/>
            <a:ext cx="10058400" cy="37719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Рассмотрим основные  тропы и их использование из учебника </a:t>
            </a: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С.18–20</a:t>
            </a:r>
            <a:endParaRPr lang="ru-RU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тропы</a:t>
            </a:r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571504" y="1727389"/>
            <a:ext cx="8763570" cy="474575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тропы</a:t>
            </a:r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069975" y="2302899"/>
            <a:ext cx="10058400" cy="368730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фигуры речи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</a:rPr>
              <a:t>Рассмотрим </a:t>
            </a:r>
            <a:r>
              <a:rPr lang="ru-RU" sz="2800">
                <a:latin typeface="Times New Roman" panose="02020603050405020304" charset="0"/>
                <a:cs typeface="Times New Roman" panose="02020603050405020304" charset="0"/>
              </a:rPr>
              <a:t>основные  фигуры речи </a:t>
            </a:r>
            <a:r>
              <a:rPr lang="ru-RU" sz="2800" dirty="0">
                <a:latin typeface="Times New Roman" panose="02020603050405020304" charset="0"/>
                <a:cs typeface="Times New Roman" panose="02020603050405020304" charset="0"/>
              </a:rPr>
              <a:t>и их использование из учебника 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 dirty="0" err="1">
                <a:latin typeface="Times New Roman" panose="02020603050405020304" charset="0"/>
                <a:cs typeface="Times New Roman" panose="02020603050405020304" charset="0"/>
              </a:rPr>
              <a:t>Кумбашева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</a:rPr>
              <a:t>, Ю. А. Основы стилистики русского языка : краткий курс и практикум для иностранцев / Ю. А. </a:t>
            </a:r>
            <a:r>
              <a:rPr lang="ru-RU" dirty="0" err="1">
                <a:latin typeface="Times New Roman" panose="02020603050405020304" charset="0"/>
                <a:cs typeface="Times New Roman" panose="02020603050405020304" charset="0"/>
              </a:rPr>
              <a:t>Кумбашева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</a:rPr>
              <a:t>. — Москва : «Русский язык». Курсы, 2015. — С.18–20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endParaRPr lang="ru-RU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Основные фигуры речи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410335" y="1971675"/>
            <a:ext cx="9088120" cy="474408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фигуры речи</a:t>
            </a:r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169043" y="1919843"/>
            <a:ext cx="9595517" cy="44535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фигуры речи</a:t>
            </a:r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063752" y="1832890"/>
            <a:ext cx="10058400" cy="2289234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Основные фигуры речи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3720064" y="1988780"/>
            <a:ext cx="5347504" cy="412908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ПРАКТИКУМ</a:t>
            </a:r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411111" y="652726"/>
            <a:ext cx="8340341" cy="555254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ПРАКТИКУМ</a:t>
            </a:r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2359379" y="501666"/>
            <a:ext cx="6777938" cy="5653488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TI1NDY2MjQyYmMxMTQyNWVmMWM0MWZmOTQxZGZkNGMifQ=="/>
  <p:tag name="commondata" val="eyJoZGlkIjoiODJmZTc2Y2ZiZjA0ZmJmMjQ2ZDhlZmUyNTA5ZjFhODAifQ==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Arial"/>
        <a:cs typeface="Arial"/>
      </a:majorFont>
      <a:minorFont>
        <a:latin typeface="Rockwell"/>
        <a:ea typeface="Arial"/>
        <a:cs typeface="Arial"/>
      </a:minorFont>
    </a:fontScheme>
    <a:fmtScheme name="Дерево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{F9C77C95-53A4-4A4A-9B3E-162CD0D91023}tf10001070</Template>
  <TotalTime>0</TotalTime>
  <Words>6858</Words>
  <Application>WPS 演示</Application>
  <PresentationFormat>Широкоэкранный</PresentationFormat>
  <Paragraphs>241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9" baseType="lpstr">
      <vt:lpstr>Arial</vt:lpstr>
      <vt:lpstr>宋体</vt:lpstr>
      <vt:lpstr>Wingdings</vt:lpstr>
      <vt:lpstr>Rockwell Extra Bold</vt:lpstr>
      <vt:lpstr>Arial</vt:lpstr>
      <vt:lpstr>Calibri</vt:lpstr>
      <vt:lpstr>Wingdings</vt:lpstr>
      <vt:lpstr>Times New Roman</vt:lpstr>
      <vt:lpstr>Rockwell</vt:lpstr>
      <vt:lpstr>微软雅黑</vt:lpstr>
      <vt:lpstr>Arial Unicode MS</vt:lpstr>
      <vt:lpstr>Segoe Print</vt:lpstr>
      <vt:lpstr>Rockwell Condensed</vt:lpstr>
      <vt:lpstr>Дерево</vt:lpstr>
      <vt:lpstr>Стилистика</vt:lpstr>
      <vt:lpstr>Основные учебники</vt:lpstr>
      <vt:lpstr>Тема 6.1. Стиль художественной литературы</vt:lpstr>
      <vt:lpstr>Стиль?</vt:lpstr>
      <vt:lpstr>Система стилей РЯ</vt:lpstr>
      <vt:lpstr>Стиль</vt:lpstr>
      <vt:lpstr>Литература</vt:lpstr>
      <vt:lpstr>ХУДОЖЕСТВЕННАЯ Литература</vt:lpstr>
      <vt:lpstr>ХУДОЖЕСТВЕНАЯ Литература</vt:lpstr>
      <vt:lpstr>Стиль художественной литературы</vt:lpstr>
      <vt:lpstr>Функции СХЛ</vt:lpstr>
      <vt:lpstr>Стиль художественной литературы</vt:lpstr>
      <vt:lpstr>Стиль художественной литературы</vt:lpstr>
      <vt:lpstr>Тема 6.2. ОСОБЕННОСТИ СТИЛЯ ХУДОЖЕСТВЕННОЙ ЛИТЕРАТУРЫ</vt:lpstr>
      <vt:lpstr>Проверка пройденного</vt:lpstr>
      <vt:lpstr> лингвистические ОСОБЕННОСТИ СТИЛЯ ХУДОЖЕСТВЕННОЙ ЛИТЕРАТУРЫ </vt:lpstr>
      <vt:lpstr>1. Лексика</vt:lpstr>
      <vt:lpstr>1. Лексика</vt:lpstr>
      <vt:lpstr>2. Лексика и морфология</vt:lpstr>
      <vt:lpstr>3. СИНТАКСИС</vt:lpstr>
      <vt:lpstr>Особенности</vt:lpstr>
      <vt:lpstr>Жанры </vt:lpstr>
      <vt:lpstr>Отличия стиля художественной литературы от других стилей русского языка</vt:lpstr>
      <vt:lpstr>Средства речевой выразительности</vt:lpstr>
      <vt:lpstr>Средства речевой выразительности</vt:lpstr>
      <vt:lpstr>Основные тропы</vt:lpstr>
      <vt:lpstr>Основные тропы</vt:lpstr>
      <vt:lpstr>Основные тропы</vt:lpstr>
      <vt:lpstr>Основные фигуры речи</vt:lpstr>
      <vt:lpstr>Основные фигуры речи</vt:lpstr>
      <vt:lpstr>Основные фигуры речи</vt:lpstr>
      <vt:lpstr>Основные фигуры речи</vt:lpstr>
      <vt:lpstr>Основные фигуры речи</vt:lpstr>
      <vt:lpstr>ПРАКТИКУМ</vt:lpstr>
      <vt:lpstr>ПРАКТИКУМ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45</cp:revision>
  <dcterms:created xsi:type="dcterms:W3CDTF">2020-10-24T06:38:00Z</dcterms:created>
  <dcterms:modified xsi:type="dcterms:W3CDTF">2023-12-21T03:51:13Z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EDE8A4D9BF3E4E99A7B4BFD41156AD46_12</vt:lpwstr>
  </property>
  <property fmtid="{D5CDD505-2E9C-101B-9397-08002B2CF9AE}" pid="3" name="KSOProductBuildVer">
    <vt:lpwstr>2052-12.1.0.16120</vt:lpwstr>
  </property>
</Properties>
</file>