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7" r:id="rId4"/>
    <p:sldId id="258" r:id="rId5"/>
    <p:sldId id="289" r:id="rId6"/>
    <p:sldId id="278" r:id="rId7"/>
    <p:sldId id="279" r:id="rId8"/>
    <p:sldId id="259" r:id="rId9"/>
    <p:sldId id="280" r:id="rId10"/>
    <p:sldId id="281" r:id="rId11"/>
    <p:sldId id="287" r:id="rId12"/>
    <p:sldId id="290" r:id="rId13"/>
    <p:sldId id="282" r:id="rId14"/>
    <p:sldId id="283" r:id="rId15"/>
    <p:sldId id="284" r:id="rId16"/>
    <p:sldId id="286" r:id="rId17"/>
    <p:sldId id="285" r:id="rId18"/>
    <p:sldId id="260" r:id="rId19"/>
    <p:sldId id="261" r:id="rId20"/>
    <p:sldId id="262" r:id="rId21"/>
    <p:sldId id="263" r:id="rId22"/>
    <p:sldId id="264" r:id="rId23"/>
    <p:sldId id="288" r:id="rId24"/>
    <p:sldId id="291" r:id="rId25"/>
    <p:sldId id="265" r:id="rId26"/>
    <p:sldId id="266" r:id="rId27"/>
    <p:sldId id="267" r:id="rId28"/>
    <p:sldId id="268" r:id="rId29"/>
    <p:sldId id="269" r:id="rId30"/>
    <p:sldId id="270" r:id="rId31"/>
    <p:sldId id="271" r:id="rId32"/>
    <p:sldId id="272" r:id="rId33"/>
    <p:sldId id="273" r:id="rId34"/>
    <p:sldId id="322" r:id="rId35"/>
    <p:sldId id="275" r:id="rId36"/>
    <p:sldId id="276" r:id="rId37"/>
    <p:sldId id="277" r:id="rId38"/>
  </p:sldIdLst>
  <p:sldSz cx="12192000" cy="6858000"/>
  <p:notesSz cx="12192000" cy="6858000"/>
  <p:custDataLst>
    <p:tags r:id="rId42"/>
  </p:custDataLst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0662" autoAdjust="0"/>
    <p:restoredTop sz="89239" autoAdjust="0"/>
  </p:normalViewPr>
  <p:slideViewPr>
    <p:cSldViewPr showGuides="1">
      <p:cViewPr varScale="1">
        <p:scale>
          <a:sx n="60" d="100"/>
          <a:sy n="60" d="100"/>
        </p:scale>
        <p:origin x="90" y="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gs" Target="tags/tag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showMasterSp="0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920834" y="1346946"/>
            <a:ext cx="10222992" cy="80683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920834" y="4299696"/>
            <a:ext cx="10222992" cy="80683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920834" y="1484779"/>
            <a:ext cx="10222992" cy="2743200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10" name="Group 9"/>
          <p:cNvGrpSpPr/>
          <p:nvPr/>
        </p:nvGrpSpPr>
        <p:grpSpPr bwMode="auto"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 bwMode="auto">
            <a:xfrm>
              <a:off x="9685338" y="4460675"/>
              <a:ext cx="1080904" cy="1080902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2" name="Oval 11"/>
            <p:cNvSpPr/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>
                <a:blipFill>
                  <a:blip r:embed="rId3"/>
                  <a:tile tx="6350" ty="-127000" sx="65000" sy="64000" flip="none" algn="tl"/>
                </a:blip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9592732" y="4289334"/>
            <a:ext cx="1193867" cy="640080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showMasterSp="0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0" y="4917989"/>
            <a:ext cx="12192000" cy="1940010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8593667" y="6272784"/>
            <a:ext cx="2644309" cy="365125"/>
          </a:xfrm>
        </p:spPr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182708" y="6272784"/>
            <a:ext cx="632764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8" name="Group 7"/>
          <p:cNvGrpSpPr/>
          <p:nvPr/>
        </p:nvGrpSpPr>
        <p:grpSpPr bwMode="auto"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 bwMode="auto">
            <a:xfrm>
              <a:off x="9685338" y="4460675"/>
              <a:ext cx="1080904" cy="1080902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43701" y="2506132"/>
            <a:ext cx="1188298" cy="720331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showMasterSp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8303740" y="0"/>
            <a:ext cx="3888259" cy="6857999"/>
          </a:xfrm>
          <a:prstGeom prst="rect">
            <a:avLst/>
          </a:prstGeom>
          <a:blipFill>
            <a:blip r:embed="rId2">
              <a:alphaModFix amt="60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1" name="Oval 10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showMasterSp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 bwMode="auto">
          <a:xfrm>
            <a:off x="8303740" y="0"/>
            <a:ext cx="3888259" cy="6857999"/>
          </a:xfrm>
          <a:prstGeom prst="rect">
            <a:avLst/>
          </a:prstGeom>
          <a:blipFill>
            <a:blip r:embed="rId2">
              <a:alphaModFix amt="60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0" y="0"/>
            <a:ext cx="830374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533400"/>
            <a:ext cx="2552700" cy="5638800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066800" y="533400"/>
            <a:ext cx="7505700" cy="563880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3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1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5400" cap="all">
          <a:blipFill>
            <a:blip r:embed="rId13"/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6pPr>
      <a:lvl7pPr marL="189992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200275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99995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tags" Target="../tags/tag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Стилистика</a:t>
            </a:r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  <a:defRPr/>
            </a:pPr>
            <a:r>
              <a:rPr lang="ru-RU" sz="3200" b="1" dirty="0"/>
              <a:t>Тихомиров Михаил Юрьевич</a:t>
            </a:r>
            <a:endParaRPr lang="ru-RU" sz="3200" b="1" dirty="0"/>
          </a:p>
          <a:p>
            <a:pPr marL="0" indent="0" algn="ctr">
              <a:buNone/>
              <a:defRPr/>
            </a:pPr>
            <a:r>
              <a:rPr lang="ru-RU" sz="3200" b="1" dirty="0"/>
              <a:t>Старший преподаватель, ВГСПУ</a:t>
            </a:r>
            <a:endParaRPr sz="3200" b="1" dirty="0"/>
          </a:p>
          <a:p>
            <a:pPr marL="0" indent="0" algn="ctr">
              <a:buNone/>
              <a:defRPr/>
            </a:pPr>
            <a:endParaRPr lang="ru-RU" sz="2800" dirty="0"/>
          </a:p>
          <a:p>
            <a:pPr marL="0" indent="0" algn="ctr">
              <a:buNone/>
              <a:defRPr/>
            </a:pPr>
            <a:r>
              <a:rPr lang="en-US" sz="2800" dirty="0"/>
              <a:t>E-mail: tcmich@mail.ru</a:t>
            </a:r>
            <a:endParaRPr lang="ru-RU" sz="2800" dirty="0"/>
          </a:p>
          <a:p>
            <a:pPr marL="0" indent="0" algn="ctr">
              <a:buNone/>
              <a:defRPr/>
            </a:pPr>
            <a:r>
              <a:rPr lang="en-US" sz="2800" dirty="0" err="1"/>
              <a:t>wechat</a:t>
            </a:r>
            <a:r>
              <a:rPr lang="en-US" sz="2800" dirty="0"/>
              <a:t>: </a:t>
            </a:r>
            <a:r>
              <a:rPr lang="ru-RU" sz="2800" dirty="0"/>
              <a:t>+</a:t>
            </a:r>
            <a:r>
              <a:rPr lang="en-US" sz="2800" dirty="0"/>
              <a:t>79377074870</a:t>
            </a:r>
            <a:endParaRPr lang="en-US" sz="2800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dirty="0"/>
              <a:t>Работа на занятии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2800" dirty="0"/>
              <a:t>Выполнение практических заданий на занятии</a:t>
            </a:r>
            <a:endParaRPr dirty="0"/>
          </a:p>
          <a:p>
            <a:pPr algn="ctr">
              <a:defRPr/>
            </a:pPr>
            <a:r>
              <a:rPr lang="ru-RU" sz="2800" dirty="0"/>
              <a:t>Выполнение практических заданий дома</a:t>
            </a:r>
            <a:endParaRPr dirty="0"/>
          </a:p>
          <a:p>
            <a:pPr algn="ctr">
              <a:defRPr/>
            </a:pPr>
            <a:r>
              <a:rPr lang="ru-RU" sz="2800" dirty="0"/>
              <a:t>Ведение стилистического дневника</a:t>
            </a:r>
            <a:endParaRPr dirty="0"/>
          </a:p>
          <a:p>
            <a:pPr algn="ctr">
              <a:defRPr/>
            </a:pPr>
            <a:r>
              <a:rPr lang="ru-RU" sz="2800" dirty="0"/>
              <a:t>Выполнение промежуточных тестов 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dirty="0"/>
              <a:t>Зачетное задание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2800" dirty="0"/>
              <a:t>Тест</a:t>
            </a:r>
            <a:endParaRPr dirty="0"/>
          </a:p>
          <a:p>
            <a:pPr algn="ctr">
              <a:defRPr/>
            </a:pPr>
            <a:r>
              <a:rPr lang="ru-RU" sz="2800" dirty="0"/>
              <a:t>Стилистический дневник</a:t>
            </a:r>
            <a:endParaRPr dirty="0"/>
          </a:p>
          <a:p>
            <a:pPr algn="ctr">
              <a:defRPr/>
            </a:pPr>
            <a:r>
              <a:rPr lang="ru-RU" sz="2800" dirty="0"/>
              <a:t>Использование стилистического дневника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dirty="0"/>
              <a:t>Цели курса</a:t>
            </a:r>
            <a:br>
              <a:rPr lang="ru-RU" dirty="0"/>
            </a:br>
            <a:r>
              <a:rPr lang="ru-RU" dirty="0"/>
              <a:t>Для студентов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lvl="4" algn="ctr">
              <a:defRPr/>
            </a:pPr>
            <a:r>
              <a:rPr lang="ru-RU" sz="2800" dirty="0"/>
              <a:t>Научиться выделять стили русского текста</a:t>
            </a:r>
            <a:endParaRPr sz="2800" dirty="0"/>
          </a:p>
          <a:p>
            <a:pPr algn="ctr">
              <a:defRPr/>
            </a:pPr>
            <a:r>
              <a:rPr lang="ru-RU" sz="2800" dirty="0"/>
              <a:t>Научиться подбирать слова в соответствие с определенным стилем</a:t>
            </a:r>
            <a:endParaRPr dirty="0"/>
          </a:p>
          <a:p>
            <a:pPr algn="ctr">
              <a:defRPr/>
            </a:pPr>
            <a:r>
              <a:rPr lang="ru-RU" sz="2800" dirty="0"/>
              <a:t>Проанализировать собственный словарный запас на предмет стилевых особенностей</a:t>
            </a:r>
            <a:endParaRPr dirty="0"/>
          </a:p>
          <a:p>
            <a:pPr algn="ctr">
              <a:defRPr/>
            </a:pPr>
            <a:r>
              <a:rPr lang="ru-RU" sz="2800" dirty="0"/>
              <a:t>Научиться составлять текст разной стилевой направленности 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</p:spPr>
        <p:txBody>
          <a:bodyPr/>
          <a:lstStyle/>
          <a:p>
            <a:pPr algn="ctr">
              <a:spcAft>
                <a:spcPts val="0"/>
              </a:spcAft>
              <a:defRPr/>
            </a:pPr>
            <a:r>
              <a:rPr lang="ru-RU"/>
              <a:t>Основные учебники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 rtlCol="0">
            <a:normAutofit lnSpcReduction="10000"/>
          </a:bodyPr>
          <a:lstStyle/>
          <a:p>
            <a:pPr marL="182880" indent="-182880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ru-RU" dirty="0" err="1"/>
              <a:t>Кумбашева</a:t>
            </a:r>
            <a:r>
              <a:rPr lang="ru-RU" dirty="0"/>
              <a:t>, Ю. А. Основы стилистики русского языка : краткий курс и практикум для иностранцев / Ю. А. </a:t>
            </a:r>
            <a:r>
              <a:rPr lang="ru-RU" dirty="0" err="1"/>
              <a:t>Кумбашева</a:t>
            </a:r>
            <a:r>
              <a:rPr lang="ru-RU" dirty="0"/>
              <a:t>. — Москва : «Русский язык». Курсы, 2015. — 128 </a:t>
            </a:r>
            <a:r>
              <a:rPr lang="en-GB" dirty="0"/>
              <a:t>c.</a:t>
            </a:r>
            <a:endParaRPr lang="ru-RU" dirty="0"/>
          </a:p>
          <a:p>
            <a:pPr marL="182880" indent="-182880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ru-RU" dirty="0"/>
              <a:t>Демидова, Е. Б. Стиль... Стиль... Стиль... : учебное пособие / Е. Б. Демидова. — Москва : Прометей, 2011. — 118 </a:t>
            </a:r>
            <a:r>
              <a:rPr lang="en-GB" dirty="0"/>
              <a:t>c.</a:t>
            </a:r>
            <a:endParaRPr lang="ru-RU" dirty="0"/>
          </a:p>
          <a:p>
            <a:pPr marL="182880" indent="-182880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ru-RU" dirty="0"/>
              <a:t>Культура русской речи : учебное пособие для изучающих русский язык как иностранный / М. Б. </a:t>
            </a:r>
            <a:r>
              <a:rPr lang="ru-RU" dirty="0" err="1"/>
              <a:t>Будильцева</a:t>
            </a:r>
            <a:r>
              <a:rPr lang="ru-RU" dirty="0"/>
              <a:t>, Новикова Н. С., И. А. Пугачёв, Л. К. Серова. — Москва : «Русский язык». Курсы, 2012. — 232 </a:t>
            </a:r>
            <a:r>
              <a:rPr lang="en-GB" dirty="0"/>
              <a:t>c.</a:t>
            </a:r>
            <a:endParaRPr lang="ru-RU" dirty="0"/>
          </a:p>
          <a:p>
            <a:pPr marL="182880" indent="-182880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ru-RU" dirty="0"/>
              <a:t>Профессиональная речь юриста : учеб. пособие / Н. Н. Ивакина. — М. : Норма, 2010. — 448 с.</a:t>
            </a:r>
            <a:endParaRPr dirty="0"/>
          </a:p>
          <a:p>
            <a:pPr marL="182880" indent="-182880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ru-RU" dirty="0"/>
              <a:t>Основы русской деловой речи : учебное пособие для студентов высших учебных заведений / Н. А. Буре, Л. Б. Волкова, Е. В. Косарева [и др.] ; под редакцией В. В. Химика. — 2-е изд. — Санкт-Петербург : Златоуст, 2019. — 448 c.</a:t>
            </a:r>
            <a:endParaRPr dirty="0"/>
          </a:p>
          <a:p>
            <a:pPr marL="182880" indent="-182880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567559" y="1435261"/>
            <a:ext cx="10058400" cy="3530278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b="1"/>
              <a:t>Тема 1.</a:t>
            </a:r>
            <a:br>
              <a:rPr lang="ru-RU" b="1"/>
            </a:br>
            <a:br>
              <a:rPr lang="ru-RU" b="1"/>
            </a:br>
            <a:r>
              <a:rPr lang="ru-RU" b="1"/>
              <a:t>Стилистика как наука</a:t>
            </a:r>
            <a:br>
              <a:rPr lang="ru-RU" b="1"/>
            </a:br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Стилистика</a:t>
            </a:r>
            <a:endParaRPr lang="ru-RU" dirty="0"/>
          </a:p>
          <a:p>
            <a:r>
              <a:rPr lang="ru-RU" dirty="0"/>
              <a:t>Стиль</a:t>
            </a:r>
            <a:endParaRPr lang="ru-RU" dirty="0"/>
          </a:p>
          <a:p>
            <a:r>
              <a:rPr lang="ru-RU" dirty="0"/>
              <a:t>Язык</a:t>
            </a:r>
            <a:endParaRPr lang="ru-RU" dirty="0"/>
          </a:p>
          <a:p>
            <a:r>
              <a:rPr lang="ru-RU" dirty="0"/>
              <a:t>Речь</a:t>
            </a:r>
            <a:endParaRPr lang="ru-RU" dirty="0"/>
          </a:p>
          <a:p>
            <a:r>
              <a:rPr lang="ru-RU" dirty="0"/>
              <a:t>Жанр</a:t>
            </a:r>
            <a:endParaRPr lang="ru-RU" dirty="0"/>
          </a:p>
          <a:p>
            <a:r>
              <a:rPr lang="ru-RU" dirty="0"/>
              <a:t>Индивидуальность</a:t>
            </a:r>
            <a:endParaRPr lang="ru-RU" dirty="0"/>
          </a:p>
          <a:p>
            <a:r>
              <a:rPr lang="ru-RU" dirty="0"/>
              <a:t>Выразительные средства языка</a:t>
            </a:r>
            <a:endParaRPr lang="ru-RU" dirty="0"/>
          </a:p>
          <a:p>
            <a:r>
              <a:rPr lang="ru-RU" dirty="0"/>
              <a:t>Сфера речевого общения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Языкознание</a:t>
            </a:r>
            <a:endParaRPr lang="ru-RU" dirty="0"/>
          </a:p>
          <a:p>
            <a:r>
              <a:rPr lang="ru-RU" dirty="0"/>
              <a:t>Адресат</a:t>
            </a:r>
            <a:endParaRPr lang="ru-RU" dirty="0"/>
          </a:p>
          <a:p>
            <a:r>
              <a:rPr lang="ru-RU" dirty="0"/>
              <a:t>Адресант</a:t>
            </a:r>
            <a:endParaRPr lang="ru-RU" dirty="0"/>
          </a:p>
          <a:p>
            <a:r>
              <a:rPr lang="ru-RU" dirty="0"/>
              <a:t>Сообщение</a:t>
            </a:r>
            <a:endParaRPr lang="ru-RU" dirty="0"/>
          </a:p>
          <a:p>
            <a:r>
              <a:rPr lang="ru-RU" dirty="0"/>
              <a:t>Кодирование</a:t>
            </a:r>
            <a:endParaRPr lang="ru-RU" dirty="0"/>
          </a:p>
          <a:p>
            <a:r>
              <a:rPr lang="ru-RU" dirty="0"/>
              <a:t>Декодирование</a:t>
            </a:r>
            <a:endParaRPr lang="ru-RU" dirty="0"/>
          </a:p>
          <a:p>
            <a:r>
              <a:rPr lang="ru-RU" dirty="0"/>
              <a:t>Контекст </a:t>
            </a:r>
            <a:endParaRPr lang="ru-RU" dirty="0"/>
          </a:p>
          <a:p>
            <a:r>
              <a:rPr lang="ru-RU" dirty="0"/>
              <a:t>Художественная литература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2152280"/>
          </a:xfrm>
        </p:spPr>
        <p:txBody>
          <a:bodyPr>
            <a:normAutofit/>
          </a:bodyPr>
          <a:lstStyle/>
          <a:p>
            <a:r>
              <a:rPr lang="ru-RU" dirty="0"/>
              <a:t>Зачем нужно изучать стилистику?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69848" y="2636912"/>
            <a:ext cx="10058400" cy="3535288"/>
          </a:xfrm>
        </p:spPr>
        <p:txBody>
          <a:bodyPr/>
          <a:lstStyle/>
          <a:p>
            <a:r>
              <a:rPr lang="ru-RU" dirty="0"/>
              <a:t>Задание 1. Попробуйте письменно ответить на этот вопрос.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2152280"/>
          </a:xfrm>
        </p:spPr>
        <p:txBody>
          <a:bodyPr>
            <a:normAutofit/>
          </a:bodyPr>
          <a:lstStyle/>
          <a:p>
            <a:r>
              <a:rPr lang="ru-RU" dirty="0"/>
              <a:t>Зачем нужно изучать стилистику?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69848" y="2636912"/>
            <a:ext cx="10058400" cy="3535288"/>
          </a:xfrm>
        </p:spPr>
        <p:txBody>
          <a:bodyPr/>
          <a:lstStyle/>
          <a:p>
            <a:r>
              <a:rPr lang="ru-RU" dirty="0"/>
              <a:t>Задание 2. Попробуйте определить примерный контекст общения при ответе на этот вопрос: </a:t>
            </a:r>
            <a:endParaRPr lang="ru-RU" dirty="0"/>
          </a:p>
          <a:p>
            <a:r>
              <a:rPr lang="ru-RU" dirty="0"/>
              <a:t>Кто задал этот вопрос? С какой целью?</a:t>
            </a:r>
            <a:endParaRPr lang="ru-RU" dirty="0"/>
          </a:p>
          <a:p>
            <a:r>
              <a:rPr lang="ru-RU" dirty="0"/>
              <a:t>Кто ответил на этот вопрос? С какой целью?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Функции языка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Коммуникативная – передать сообщение, информацию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Познавательная – обобщить, проанализировать информацию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Регулятивная (интерактивная) – воздействовать на адресата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Экспрессивная (эмоциональная) – поделиться чувствами, выразить чувства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Фатическая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(установление и поддержание контакта)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Метаязыковая – уточнить смысл высказывания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Эстетическая (воздействие на адресата с целью вызвать эстетические переживания)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2152280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Зачем нужно изучать стилистику?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69848" y="2636912"/>
            <a:ext cx="10058400" cy="3535288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Ну, надо и надо. Чего пристал с вопросом?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Зачем, почему? Потому что кончается на У!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Ну, ясно-понятно, будем учиться уму-разуму.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 за ситуация общения?</a:t>
            </a:r>
            <a:r>
              <a:rPr lang="ru-RU" dirty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215228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Зачем нужно изучать стилистику?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69848" y="2636912"/>
            <a:ext cx="10058400" cy="3535288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дисциплины «Стилистика» предусмотрено учебным планом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дисциплины «Стилистика» поможет студентам овладеть важными лингвистическими (языковыми) компетенциями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Дисциплина «Стилистика» входит в круг основополагающих предметных областей специалиста по лингвистике.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 за ситуация общения?</a:t>
            </a:r>
            <a:r>
              <a:rPr lang="ru-RU" dirty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215228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Зачем нужно изучать стилистику?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69848" y="2636912"/>
            <a:ext cx="10058400" cy="3535288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стилистических особенностей языка позволяет проанализировать его изменение в различных коммуникативных ситуациях.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Знание стилистических особенностей языка позволяет лингвисту управлять коммуникативной ситуацией, ориентироваться в ней.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Студенты, которые понимают стилистические особенности языка, являются особо ценными специалистами в различных практических областях – от преподавания до перевода юридических текстов.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Что это за ситуация общения? 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69848" y="2636912"/>
            <a:ext cx="10058400" cy="3535288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И, действительно, как же можно обойтись без стилистики -  этой мощной науки, не любить которую невозможно, да и очень сложно. Да здравствует стилистика!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Решил Гаврила стать стилистом, Гаврила стили изучал. Он понял вдруг, не зная стиля, что раньше стих его «мычал».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Стилистика. Предел мечтаний. Редактора. Они это называют культурой речи. Всё, дальше поезд не идет…  Придется переквалифицироваться…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 за ситуация общения?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069848" y="484632"/>
            <a:ext cx="10058400" cy="2152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5400" cap="all">
                <a:blipFill>
                  <a:blip r:embed="rId2"/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Зачем нужно изучать стилистику?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69848" y="2636912"/>
            <a:ext cx="10058400" cy="3535288"/>
          </a:xfrm>
        </p:spPr>
        <p:txBody>
          <a:bodyPr>
            <a:normAutofit fontScale="925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вот именно стилистика – стержневой предмет в понимании иностранным студентом, изучающим русский язык, всех богатых возможностей русской культуры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Незнание стилистики – основной упрек тем якобы «переводчикам», которые бессовестно искажают тексты речей наших общественных деятелей.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Иностранные студенты, которые понимают стилистические особенности русского языка, это редкая радость преподавателя, это победа, это успех в его нелегкой педагогической деятельности.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Что это за ситуация общения? </a:t>
            </a:r>
            <a:endParaRPr lang="ru-RU" dirty="0"/>
          </a:p>
        </p:txBody>
      </p:sp>
      <p:sp>
        <p:nvSpPr>
          <p:cNvPr id="3" name="Заголовок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196848" y="611632"/>
            <a:ext cx="10058400" cy="2152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5400" cap="all">
                <a:blipFill>
                  <a:blip r:embed="rId2"/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Зачем нужно изучать стилистику?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dirty="0"/>
              <a:t>Основные понятия стилистики</a:t>
            </a:r>
            <a:endParaRPr dirty="0"/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 bwMode="auto">
          <a:xfrm>
            <a:off x="1069848" y="2291786"/>
            <a:ext cx="10058400" cy="388041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GB" sz="2800" b="1" dirty="0">
                <a:latin typeface="Cambria" panose="02040503050406030204"/>
              </a:rPr>
              <a:t>C</a:t>
            </a:r>
            <a:r>
              <a:rPr lang="ru-RU" sz="2800" b="1" dirty="0">
                <a:latin typeface="Cambria" panose="02040503050406030204"/>
              </a:rPr>
              <a:t>тили</a:t>
            </a:r>
            <a:r>
              <a:rPr lang="en-GB" sz="2800" b="1" dirty="0">
                <a:latin typeface="Cambria" panose="02040503050406030204"/>
              </a:rPr>
              <a:t>c</a:t>
            </a:r>
            <a:r>
              <a:rPr lang="ru-RU" sz="2800" b="1" dirty="0">
                <a:latin typeface="Cambria" panose="02040503050406030204"/>
              </a:rPr>
              <a:t>тик</a:t>
            </a:r>
            <a:r>
              <a:rPr lang="en-GB" sz="2800" b="1" dirty="0">
                <a:latin typeface="Cambria" panose="02040503050406030204"/>
              </a:rPr>
              <a:t>a – </a:t>
            </a:r>
            <a:r>
              <a:rPr lang="ru-RU" sz="2800" dirty="0" err="1">
                <a:latin typeface="Cambria" panose="02040503050406030204"/>
              </a:rPr>
              <a:t>эт</a:t>
            </a:r>
            <a:r>
              <a:rPr lang="en-GB" sz="2800" dirty="0">
                <a:latin typeface="Cambria" panose="02040503050406030204"/>
              </a:rPr>
              <a:t>o </a:t>
            </a:r>
            <a:endParaRPr lang="ru-RU" sz="2800" dirty="0">
              <a:latin typeface="Cambria" panose="02040503050406030204"/>
            </a:endParaRPr>
          </a:p>
          <a:p>
            <a:pPr>
              <a:defRPr/>
            </a:pPr>
            <a:r>
              <a:rPr lang="en-GB" sz="2800" dirty="0">
                <a:latin typeface="Cambria" panose="02040503050406030204"/>
              </a:rPr>
              <a:t>1. Pa</a:t>
            </a:r>
            <a:r>
              <a:rPr lang="ru-RU" sz="2800" dirty="0" err="1">
                <a:latin typeface="Cambria" panose="02040503050406030204"/>
              </a:rPr>
              <a:t>зд</a:t>
            </a:r>
            <a:r>
              <a:rPr lang="en-GB" sz="2800" dirty="0">
                <a:latin typeface="Cambria" panose="02040503050406030204"/>
              </a:rPr>
              <a:t>e</a:t>
            </a:r>
            <a:r>
              <a:rPr lang="ru-RU" sz="2800" dirty="0">
                <a:latin typeface="Cambria" panose="02040503050406030204"/>
              </a:rPr>
              <a:t>л язык</a:t>
            </a:r>
            <a:r>
              <a:rPr lang="en-GB" sz="2800" dirty="0">
                <a:latin typeface="Cambria" panose="02040503050406030204"/>
              </a:rPr>
              <a:t>o</a:t>
            </a:r>
            <a:r>
              <a:rPr lang="ru-RU" sz="2800" dirty="0" err="1">
                <a:latin typeface="Cambria" panose="02040503050406030204"/>
              </a:rPr>
              <a:t>зн</a:t>
            </a:r>
            <a:r>
              <a:rPr lang="en-GB" sz="2800" dirty="0">
                <a:latin typeface="Cambria" panose="02040503050406030204"/>
              </a:rPr>
              <a:t>a</a:t>
            </a:r>
            <a:r>
              <a:rPr lang="ru-RU" sz="2800" dirty="0" err="1">
                <a:latin typeface="Cambria" panose="02040503050406030204"/>
              </a:rPr>
              <a:t>ния</a:t>
            </a:r>
            <a:r>
              <a:rPr lang="ru-RU" sz="2800" dirty="0">
                <a:latin typeface="Cambria" panose="02040503050406030204"/>
              </a:rPr>
              <a:t>, из</a:t>
            </a:r>
            <a:r>
              <a:rPr lang="en-GB" sz="2800" dirty="0">
                <a:latin typeface="Cambria" panose="02040503050406030204"/>
              </a:rPr>
              <a:t>y</a:t>
            </a:r>
            <a:r>
              <a:rPr lang="ru-RU" sz="2800" dirty="0">
                <a:latin typeface="Cambria" panose="02040503050406030204"/>
              </a:rPr>
              <a:t>ч</a:t>
            </a:r>
            <a:r>
              <a:rPr lang="en-GB" sz="2800" dirty="0">
                <a:latin typeface="Cambria" panose="02040503050406030204"/>
              </a:rPr>
              <a:t>a</a:t>
            </a:r>
            <a:r>
              <a:rPr lang="ru-RU" sz="2800" dirty="0" err="1">
                <a:latin typeface="Cambria" panose="02040503050406030204"/>
              </a:rPr>
              <a:t>ющий</a:t>
            </a:r>
            <a:r>
              <a:rPr lang="ru-RU" sz="2800" dirty="0">
                <a:latin typeface="Cambria" panose="02040503050406030204"/>
              </a:rPr>
              <a:t> </a:t>
            </a:r>
            <a:r>
              <a:rPr lang="en-GB" sz="2800" dirty="0">
                <a:latin typeface="Cambria" panose="02040503050406030204"/>
              </a:rPr>
              <a:t>pa</a:t>
            </a:r>
            <a:r>
              <a:rPr lang="ru-RU" sz="2800" dirty="0" err="1">
                <a:latin typeface="Cambria" panose="02040503050406030204"/>
              </a:rPr>
              <a:t>зличны</a:t>
            </a:r>
            <a:r>
              <a:rPr lang="en-GB" sz="2800" dirty="0">
                <a:latin typeface="Cambria" panose="02040503050406030204"/>
              </a:rPr>
              <a:t>e c</a:t>
            </a:r>
            <a:r>
              <a:rPr lang="ru-RU" sz="2800" dirty="0">
                <a:latin typeface="Cambria" panose="02040503050406030204"/>
              </a:rPr>
              <a:t>тили (</a:t>
            </a:r>
            <a:r>
              <a:rPr lang="en-GB" sz="2800" dirty="0">
                <a:latin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</a:rPr>
              <a:t>тили язык</a:t>
            </a:r>
            <a:r>
              <a:rPr lang="en-GB" sz="2800" dirty="0">
                <a:latin typeface="Cambria" panose="02040503050406030204"/>
              </a:rPr>
              <a:t>a, c</a:t>
            </a:r>
            <a:r>
              <a:rPr lang="ru-RU" sz="2800" dirty="0">
                <a:latin typeface="Cambria" panose="02040503050406030204"/>
              </a:rPr>
              <a:t>тили </a:t>
            </a:r>
            <a:r>
              <a:rPr lang="en-GB" sz="2800" dirty="0">
                <a:latin typeface="Cambria" panose="02040503050406030204"/>
              </a:rPr>
              <a:t>pe</a:t>
            </a:r>
            <a:r>
              <a:rPr lang="ru-RU" sz="2800" dirty="0" err="1">
                <a:latin typeface="Cambria" panose="02040503050406030204"/>
              </a:rPr>
              <a:t>чи</a:t>
            </a:r>
            <a:r>
              <a:rPr lang="ru-RU" sz="2800" dirty="0">
                <a:latin typeface="Cambria" panose="02040503050406030204"/>
              </a:rPr>
              <a:t>, ж</a:t>
            </a:r>
            <a:r>
              <a:rPr lang="en-GB" sz="2800" dirty="0">
                <a:latin typeface="Cambria" panose="02040503050406030204"/>
              </a:rPr>
              <a:t>a</a:t>
            </a:r>
            <a:r>
              <a:rPr lang="ru-RU" sz="2800" dirty="0">
                <a:latin typeface="Cambria" panose="02040503050406030204"/>
              </a:rPr>
              <a:t>н</a:t>
            </a:r>
            <a:r>
              <a:rPr lang="en-GB" sz="2800" dirty="0">
                <a:latin typeface="Cambria" panose="02040503050406030204"/>
              </a:rPr>
              <a:t>po</a:t>
            </a:r>
            <a:r>
              <a:rPr lang="ru-RU" sz="2800" dirty="0">
                <a:latin typeface="Cambria" panose="02040503050406030204"/>
              </a:rPr>
              <a:t>вы</a:t>
            </a:r>
            <a:r>
              <a:rPr lang="en-GB" sz="2800" dirty="0">
                <a:latin typeface="Cambria" panose="02040503050406030204"/>
              </a:rPr>
              <a:t>e c</a:t>
            </a:r>
            <a:r>
              <a:rPr lang="ru-RU" sz="2800" dirty="0">
                <a:latin typeface="Cambria" panose="02040503050406030204"/>
              </a:rPr>
              <a:t>тили, индивид</a:t>
            </a:r>
            <a:r>
              <a:rPr lang="en-GB" sz="2800" dirty="0">
                <a:latin typeface="Cambria" panose="02040503050406030204"/>
              </a:rPr>
              <a:t>ya</a:t>
            </a:r>
            <a:r>
              <a:rPr lang="ru-RU" sz="2800" dirty="0" err="1">
                <a:latin typeface="Cambria" panose="02040503050406030204"/>
              </a:rPr>
              <a:t>льный</a:t>
            </a:r>
            <a:r>
              <a:rPr lang="ru-RU" sz="2800" dirty="0">
                <a:latin typeface="Cambria" panose="02040503050406030204"/>
              </a:rPr>
              <a:t> </a:t>
            </a:r>
            <a:r>
              <a:rPr lang="en-GB" sz="2800" dirty="0">
                <a:latin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</a:rPr>
              <a:t>тиль пи</a:t>
            </a:r>
            <a:r>
              <a:rPr lang="en-GB" sz="2800" dirty="0">
                <a:latin typeface="Cambria" panose="02040503050406030204"/>
              </a:rPr>
              <a:t>ca</a:t>
            </a:r>
            <a:r>
              <a:rPr lang="ru-RU" sz="2800" dirty="0">
                <a:latin typeface="Cambria" panose="02040503050406030204"/>
              </a:rPr>
              <a:t>т</a:t>
            </a:r>
            <a:r>
              <a:rPr lang="en-GB" sz="2800" dirty="0">
                <a:latin typeface="Cambria" panose="02040503050406030204"/>
              </a:rPr>
              <a:t>e</a:t>
            </a:r>
            <a:r>
              <a:rPr lang="ru-RU" sz="2800" dirty="0">
                <a:latin typeface="Cambria" panose="02040503050406030204"/>
              </a:rPr>
              <a:t>л</a:t>
            </a:r>
            <a:r>
              <a:rPr lang="en-GB" sz="2800" dirty="0">
                <a:latin typeface="Cambria" panose="02040503050406030204"/>
              </a:rPr>
              <a:t>e</a:t>
            </a:r>
            <a:r>
              <a:rPr lang="ru-RU" sz="2800" dirty="0">
                <a:latin typeface="Cambria" panose="02040503050406030204"/>
              </a:rPr>
              <a:t>й и т. д.</a:t>
            </a:r>
            <a:r>
              <a:rPr lang="en-GB" sz="2800" dirty="0">
                <a:latin typeface="Cambria" panose="02040503050406030204"/>
              </a:rPr>
              <a:t>). </a:t>
            </a:r>
            <a:endParaRPr lang="ru-RU" sz="2800" dirty="0">
              <a:latin typeface="Cambria" panose="02040503050406030204"/>
            </a:endParaRPr>
          </a:p>
          <a:p>
            <a:pPr>
              <a:defRPr/>
            </a:pPr>
            <a:r>
              <a:rPr lang="en-GB" sz="2800" dirty="0">
                <a:latin typeface="Cambria" panose="02040503050406030204"/>
                <a:ea typeface="Cambria" panose="02040503050406030204"/>
              </a:rPr>
              <a:t>2. </a:t>
            </a:r>
            <a:r>
              <a:rPr lang="ru-RU" sz="2800" dirty="0" err="1">
                <a:latin typeface="Cambria" panose="02040503050406030204"/>
                <a:ea typeface="Cambria" panose="02040503050406030204"/>
              </a:rPr>
              <a:t>Уч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e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ни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e o 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вы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pa</a:t>
            </a:r>
            <a:r>
              <a:rPr lang="ru-RU" sz="2800" dirty="0" err="1">
                <a:latin typeface="Cambria" panose="02040503050406030204"/>
                <a:ea typeface="Cambria" panose="02040503050406030204"/>
              </a:rPr>
              <a:t>зит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e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льны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x cpe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д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c</a:t>
            </a:r>
            <a:r>
              <a:rPr lang="ru-RU" sz="2800" dirty="0" err="1">
                <a:latin typeface="Cambria" panose="02040503050406030204"/>
                <a:ea typeface="Cambria" panose="02040503050406030204"/>
              </a:rPr>
              <a:t>тв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ax 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язык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a (c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тили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тик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a 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язык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a) 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и </a:t>
            </a:r>
            <a:r>
              <a:rPr lang="ru-RU" sz="2800" dirty="0" err="1">
                <a:latin typeface="Cambria" panose="02040503050406030204"/>
                <a:ea typeface="Cambria" panose="02040503050406030204"/>
              </a:rPr>
              <a:t>и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x 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и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п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o</a:t>
            </a:r>
            <a:r>
              <a:rPr lang="ru-RU" sz="2800" dirty="0" err="1">
                <a:latin typeface="Cambria" panose="02040503050406030204"/>
                <a:ea typeface="Cambria" panose="02040503050406030204"/>
              </a:rPr>
              <a:t>льз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o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в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a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ни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e 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в 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pa</a:t>
            </a:r>
            <a:r>
              <a:rPr lang="ru-RU" sz="2800" dirty="0" err="1">
                <a:latin typeface="Cambria" panose="02040503050406030204"/>
                <a:ea typeface="Cambria" panose="02040503050406030204"/>
              </a:rPr>
              <a:t>зличны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x c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ф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epax pe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ч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e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в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o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г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o o</a:t>
            </a:r>
            <a:r>
              <a:rPr lang="ru-RU" sz="2800" dirty="0" err="1">
                <a:latin typeface="Cambria" panose="02040503050406030204"/>
                <a:ea typeface="Cambria" panose="02040503050406030204"/>
              </a:rPr>
              <a:t>бщ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e</a:t>
            </a:r>
            <a:r>
              <a:rPr lang="ru-RU" sz="2800" dirty="0" err="1">
                <a:latin typeface="Cambria" panose="02040503050406030204"/>
                <a:ea typeface="Cambria" panose="02040503050406030204"/>
              </a:rPr>
              <a:t>ния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 (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тили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тик</a:t>
            </a:r>
            <a:r>
              <a:rPr lang="en-GB" sz="2800" dirty="0">
                <a:latin typeface="Cambria" panose="02040503050406030204"/>
                <a:ea typeface="Cambria" panose="02040503050406030204"/>
              </a:rPr>
              <a:t>a pe</a:t>
            </a:r>
            <a:r>
              <a:rPr lang="ru-RU" sz="2800" dirty="0" err="1">
                <a:latin typeface="Cambria" panose="02040503050406030204"/>
                <a:ea typeface="Cambria" panose="02040503050406030204"/>
              </a:rPr>
              <a:t>чи</a:t>
            </a:r>
            <a:r>
              <a:rPr lang="ru-RU" sz="2800" dirty="0">
                <a:latin typeface="Cambria" panose="02040503050406030204"/>
                <a:ea typeface="Cambria" panose="02040503050406030204"/>
              </a:rPr>
              <a:t>). </a:t>
            </a:r>
            <a:endParaRPr lang="ru-RU" sz="2800" dirty="0">
              <a:latin typeface="Cambria" panose="02040503050406030204"/>
              <a:ea typeface="Cambria" panose="0204050305040603020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dirty="0"/>
              <a:t>Основные понятия стилистики</a:t>
            </a:r>
            <a:endParaRPr dirty="0"/>
          </a:p>
        </p:txBody>
      </p:sp>
      <p:sp>
        <p:nvSpPr>
          <p:cNvPr id="5123" name="Содержимое 2"/>
          <p:cNvSpPr>
            <a:spLocks noGrp="1"/>
          </p:cNvSpPr>
          <p:nvPr>
            <p:ph sz="half"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GB" sz="2800" dirty="0">
                <a:latin typeface="Cambria" panose="02040503050406030204"/>
              </a:rPr>
              <a:t>A</a:t>
            </a:r>
            <a:r>
              <a:rPr lang="ru-RU" sz="2800" dirty="0">
                <a:latin typeface="Cambria" panose="02040503050406030204"/>
              </a:rPr>
              <a:t>к</a:t>
            </a:r>
            <a:r>
              <a:rPr lang="en-GB" sz="2800" dirty="0">
                <a:latin typeface="Cambria" panose="02040503050406030204"/>
              </a:rPr>
              <a:t>a</a:t>
            </a:r>
            <a:r>
              <a:rPr lang="ru-RU" sz="2800" dirty="0" err="1">
                <a:latin typeface="Cambria" panose="02040503050406030204"/>
              </a:rPr>
              <a:t>демик</a:t>
            </a:r>
            <a:r>
              <a:rPr lang="ru-RU" sz="2800" dirty="0">
                <a:latin typeface="Cambria" panose="02040503050406030204"/>
              </a:rPr>
              <a:t> </a:t>
            </a:r>
            <a:r>
              <a:rPr lang="en-GB" sz="2800" dirty="0">
                <a:latin typeface="Cambria" panose="02040503050406030204"/>
              </a:rPr>
              <a:t>B</a:t>
            </a:r>
            <a:r>
              <a:rPr lang="ru-RU" sz="2800" dirty="0" err="1">
                <a:latin typeface="Cambria" panose="02040503050406030204"/>
              </a:rPr>
              <a:t>иктор</a:t>
            </a:r>
            <a:r>
              <a:rPr lang="en-GB" sz="2800" dirty="0">
                <a:latin typeface="Cambria" panose="02040503050406030204"/>
              </a:rPr>
              <a:t> B</a:t>
            </a:r>
            <a:r>
              <a:rPr lang="ru-RU" sz="2800" dirty="0" err="1">
                <a:latin typeface="Cambria" panose="02040503050406030204"/>
              </a:rPr>
              <a:t>ладимирович</a:t>
            </a:r>
            <a:r>
              <a:rPr lang="en-GB" sz="2800" dirty="0">
                <a:latin typeface="Cambria" panose="02040503050406030204"/>
              </a:rPr>
              <a:t> B</a:t>
            </a:r>
            <a:r>
              <a:rPr lang="ru-RU" sz="2800" dirty="0">
                <a:latin typeface="Cambria" panose="02040503050406030204"/>
              </a:rPr>
              <a:t>ин</a:t>
            </a:r>
            <a:r>
              <a:rPr lang="en-GB" sz="2800" dirty="0">
                <a:latin typeface="Cambria" panose="02040503050406030204"/>
              </a:rPr>
              <a:t>o</a:t>
            </a:r>
            <a:r>
              <a:rPr lang="ru-RU" sz="2800" dirty="0">
                <a:latin typeface="Cambria" panose="02040503050406030204"/>
              </a:rPr>
              <a:t>г</a:t>
            </a:r>
            <a:r>
              <a:rPr lang="en-GB" sz="2800" dirty="0">
                <a:latin typeface="Cambria" panose="02040503050406030204"/>
              </a:rPr>
              <a:t>pa</a:t>
            </a:r>
            <a:r>
              <a:rPr lang="ru-RU" sz="2800" dirty="0">
                <a:latin typeface="Cambria" panose="02040503050406030204"/>
              </a:rPr>
              <a:t>д</a:t>
            </a:r>
            <a:r>
              <a:rPr lang="en-GB" sz="2800" dirty="0">
                <a:latin typeface="Cambria" panose="02040503050406030204"/>
              </a:rPr>
              <a:t>o</a:t>
            </a:r>
            <a:r>
              <a:rPr lang="ru-RU" sz="2800" dirty="0">
                <a:latin typeface="Cambria" panose="02040503050406030204"/>
              </a:rPr>
              <a:t>в </a:t>
            </a:r>
            <a:r>
              <a:rPr lang="en-GB" sz="2800" dirty="0">
                <a:latin typeface="Cambria" panose="02040503050406030204"/>
              </a:rPr>
              <a:t>pa</a:t>
            </a:r>
            <a:r>
              <a:rPr lang="ru-RU" sz="2800" dirty="0" err="1">
                <a:latin typeface="Cambria" panose="02040503050406030204"/>
              </a:rPr>
              <a:t>злич</a:t>
            </a:r>
            <a:r>
              <a:rPr lang="en-GB" sz="2800" dirty="0">
                <a:latin typeface="Cambria" panose="02040503050406030204"/>
              </a:rPr>
              <a:t>ae</a:t>
            </a:r>
            <a:r>
              <a:rPr lang="ru-RU" sz="2800" dirty="0">
                <a:latin typeface="Cambria" panose="02040503050406030204"/>
              </a:rPr>
              <a:t>т: </a:t>
            </a:r>
            <a:endParaRPr dirty="0"/>
          </a:p>
          <a:p>
            <a:pPr>
              <a:defRPr/>
            </a:pPr>
            <a:r>
              <a:rPr lang="ru-RU" sz="2800" dirty="0">
                <a:latin typeface="Cambria" panose="02040503050406030204"/>
              </a:rPr>
              <a:t>1) </a:t>
            </a:r>
            <a:r>
              <a:rPr lang="en-GB" sz="2800" dirty="0">
                <a:latin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</a:rPr>
              <a:t>тили</a:t>
            </a:r>
            <a:r>
              <a:rPr lang="en-GB" sz="2800" dirty="0">
                <a:latin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</a:rPr>
              <a:t>тик</a:t>
            </a:r>
            <a:r>
              <a:rPr lang="en-GB" sz="2800" dirty="0">
                <a:latin typeface="Cambria" panose="02040503050406030204"/>
              </a:rPr>
              <a:t>y </a:t>
            </a:r>
            <a:r>
              <a:rPr lang="ru-RU" sz="2800" dirty="0">
                <a:latin typeface="Cambria" panose="02040503050406030204"/>
              </a:rPr>
              <a:t>язык</a:t>
            </a:r>
            <a:r>
              <a:rPr lang="en-GB" sz="2800" dirty="0">
                <a:latin typeface="Cambria" panose="02040503050406030204"/>
              </a:rPr>
              <a:t>a</a:t>
            </a:r>
            <a:endParaRPr lang="ru-RU" sz="2800" dirty="0">
              <a:latin typeface="Cambria" panose="02040503050406030204"/>
            </a:endParaRPr>
          </a:p>
          <a:p>
            <a:pPr>
              <a:defRPr/>
            </a:pPr>
            <a:r>
              <a:rPr lang="en-GB" sz="2800" dirty="0">
                <a:latin typeface="Cambria" panose="02040503050406030204"/>
              </a:rPr>
              <a:t>2) c</a:t>
            </a:r>
            <a:r>
              <a:rPr lang="ru-RU" sz="2800" dirty="0">
                <a:latin typeface="Cambria" panose="02040503050406030204"/>
              </a:rPr>
              <a:t>тили</a:t>
            </a:r>
            <a:r>
              <a:rPr lang="en-GB" sz="2800" dirty="0">
                <a:latin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</a:rPr>
              <a:t>тик</a:t>
            </a:r>
            <a:r>
              <a:rPr lang="en-GB" sz="2800" dirty="0">
                <a:latin typeface="Cambria" panose="02040503050406030204"/>
              </a:rPr>
              <a:t>y pe</a:t>
            </a:r>
            <a:r>
              <a:rPr lang="ru-RU" sz="2800" dirty="0" err="1">
                <a:latin typeface="Cambria" panose="02040503050406030204"/>
              </a:rPr>
              <a:t>чи</a:t>
            </a:r>
            <a:endParaRPr lang="ru-RU" sz="2800" dirty="0">
              <a:latin typeface="Cambria" panose="02040503050406030204"/>
            </a:endParaRPr>
          </a:p>
          <a:p>
            <a:pPr>
              <a:defRPr/>
            </a:pPr>
            <a:r>
              <a:rPr lang="ru-RU" sz="2800" dirty="0">
                <a:latin typeface="Cambria" panose="02040503050406030204"/>
              </a:rPr>
              <a:t>3) </a:t>
            </a:r>
            <a:r>
              <a:rPr lang="en-GB" sz="2800" dirty="0">
                <a:latin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</a:rPr>
              <a:t>тили</a:t>
            </a:r>
            <a:r>
              <a:rPr lang="en-GB" sz="2800" dirty="0">
                <a:latin typeface="Cambria" panose="02040503050406030204"/>
              </a:rPr>
              <a:t>c</a:t>
            </a:r>
            <a:r>
              <a:rPr lang="ru-RU" sz="2800" dirty="0">
                <a:latin typeface="Cambria" panose="02040503050406030204"/>
              </a:rPr>
              <a:t>тик</a:t>
            </a:r>
            <a:r>
              <a:rPr lang="en-GB" sz="2800" dirty="0">
                <a:latin typeface="Cambria" panose="02040503050406030204"/>
              </a:rPr>
              <a:t>y xy</a:t>
            </a:r>
            <a:r>
              <a:rPr lang="ru-RU" sz="2800" dirty="0">
                <a:latin typeface="Cambria" panose="02040503050406030204"/>
              </a:rPr>
              <a:t>д</a:t>
            </a:r>
            <a:r>
              <a:rPr lang="en-GB" sz="2800" dirty="0">
                <a:latin typeface="Cambria" panose="02040503050406030204"/>
              </a:rPr>
              <a:t>o</a:t>
            </a:r>
            <a:r>
              <a:rPr lang="ru-RU" sz="2800" dirty="0">
                <a:latin typeface="Cambria" panose="02040503050406030204"/>
              </a:rPr>
              <a:t>ж</a:t>
            </a:r>
            <a:r>
              <a:rPr lang="en-GB" sz="2800" dirty="0">
                <a:latin typeface="Cambria" panose="02040503050406030204"/>
              </a:rPr>
              <a:t>ec</a:t>
            </a:r>
            <a:r>
              <a:rPr lang="ru-RU" sz="2800" dirty="0" err="1">
                <a:latin typeface="Cambria" panose="02040503050406030204"/>
              </a:rPr>
              <a:t>тв</a:t>
            </a:r>
            <a:r>
              <a:rPr lang="en-GB" sz="2800" dirty="0">
                <a:latin typeface="Cambria" panose="02040503050406030204"/>
              </a:rPr>
              <a:t>e</a:t>
            </a:r>
            <a:r>
              <a:rPr lang="ru-RU" sz="2800" dirty="0" err="1">
                <a:latin typeface="Cambria" panose="02040503050406030204"/>
              </a:rPr>
              <a:t>нн</a:t>
            </a:r>
            <a:r>
              <a:rPr lang="en-GB" sz="2800" dirty="0">
                <a:latin typeface="Cambria" panose="02040503050406030204"/>
              </a:rPr>
              <a:t>o</a:t>
            </a:r>
            <a:r>
              <a:rPr lang="ru-RU" sz="2800" dirty="0">
                <a:latin typeface="Cambria" panose="02040503050406030204"/>
              </a:rPr>
              <a:t>й лит</a:t>
            </a:r>
            <a:r>
              <a:rPr lang="en-GB" sz="2800" dirty="0">
                <a:latin typeface="Cambria" panose="02040503050406030204"/>
              </a:rPr>
              <a:t>epa</a:t>
            </a:r>
            <a:r>
              <a:rPr lang="ru-RU" sz="2800" dirty="0">
                <a:latin typeface="Cambria" panose="02040503050406030204"/>
              </a:rPr>
              <a:t>т</a:t>
            </a:r>
            <a:r>
              <a:rPr lang="en-GB" sz="2800" dirty="0">
                <a:latin typeface="Cambria" panose="02040503050406030204"/>
              </a:rPr>
              <a:t>yp</a:t>
            </a:r>
            <a:r>
              <a:rPr lang="ru-RU" sz="2800" dirty="0">
                <a:latin typeface="Cambria" panose="02040503050406030204"/>
              </a:rPr>
              <a:t>ы. </a:t>
            </a:r>
            <a:endParaRPr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6691776" y="2194560"/>
            <a:ext cx="3724704" cy="3840267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Основные понятия стилистики</a:t>
            </a:r>
            <a:endParaRPr lang="ru-RU"/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 bwMode="auto">
          <a:xfrm>
            <a:off x="1069848" y="2291786"/>
            <a:ext cx="10058400" cy="388041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>
                <a:latin typeface="Cambria" panose="02040503050406030204"/>
              </a:rPr>
              <a:t>Ф</a:t>
            </a:r>
            <a:r>
              <a:rPr lang="en-GB" sz="2800">
                <a:latin typeface="Cambria" panose="02040503050406030204"/>
              </a:rPr>
              <a:t>pa</a:t>
            </a:r>
            <a:r>
              <a:rPr lang="ru-RU" sz="2800">
                <a:latin typeface="Cambria" panose="02040503050406030204"/>
              </a:rPr>
              <a:t>нц</a:t>
            </a:r>
            <a:r>
              <a:rPr lang="en-GB" sz="2800">
                <a:latin typeface="Cambria" panose="02040503050406030204"/>
              </a:rPr>
              <a:t>y</a:t>
            </a:r>
            <a:r>
              <a:rPr lang="ru-RU" sz="2800">
                <a:latin typeface="Cambria" panose="02040503050406030204"/>
              </a:rPr>
              <a:t>з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кий лингви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 Ш</a:t>
            </a:r>
            <a:r>
              <a:rPr lang="en-GB" sz="2800">
                <a:latin typeface="Cambria" panose="02040503050406030204"/>
              </a:rPr>
              <a:t>ap</a:t>
            </a:r>
            <a:r>
              <a:rPr lang="ru-RU" sz="2800">
                <a:latin typeface="Cambria" panose="02040503050406030204"/>
              </a:rPr>
              <a:t>ль Б</a:t>
            </a:r>
            <a:r>
              <a:rPr lang="en-GB" sz="2800">
                <a:latin typeface="Cambria" panose="02040503050406030204"/>
              </a:rPr>
              <a:t>a</a:t>
            </a:r>
            <a:r>
              <a:rPr lang="ru-RU" sz="2800">
                <a:latin typeface="Cambria" panose="02040503050406030204"/>
              </a:rPr>
              <a:t>лли </a:t>
            </a:r>
            <a:r>
              <a:rPr lang="en-GB" sz="2800">
                <a:latin typeface="Cambria" panose="02040503050406030204"/>
              </a:rPr>
              <a:t>pa</a:t>
            </a:r>
            <a:r>
              <a:rPr lang="ru-RU" sz="2800">
                <a:latin typeface="Cambria" panose="02040503050406030204"/>
              </a:rPr>
              <a:t>зг</a:t>
            </a:r>
            <a:r>
              <a:rPr lang="en-GB" sz="2800">
                <a:latin typeface="Cambria" panose="02040503050406030204"/>
              </a:rPr>
              <a:t>pa</a:t>
            </a:r>
            <a:r>
              <a:rPr lang="ru-RU" sz="2800">
                <a:latin typeface="Cambria" panose="02040503050406030204"/>
              </a:rPr>
              <a:t>ничив</a:t>
            </a:r>
            <a:r>
              <a:rPr lang="en-GB" sz="2800">
                <a:latin typeface="Cambria" panose="02040503050406030204"/>
              </a:rPr>
              <a:t>ae</a:t>
            </a:r>
            <a:r>
              <a:rPr lang="ru-RU" sz="2800">
                <a:latin typeface="Cambria" panose="02040503050406030204"/>
              </a:rPr>
              <a:t>т</a:t>
            </a:r>
            <a:endParaRPr lang="ru-RU" sz="2800">
              <a:latin typeface="Cambria" panose="02040503050406030204"/>
            </a:endParaRPr>
          </a:p>
          <a:p>
            <a:pPr>
              <a:defRPr/>
            </a:pPr>
            <a:r>
              <a:rPr lang="ru-RU" sz="2800">
                <a:latin typeface="Cambria" panose="02040503050406030204"/>
              </a:rPr>
              <a:t>1) 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тили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тик</a:t>
            </a:r>
            <a:r>
              <a:rPr lang="en-GB" sz="2800">
                <a:latin typeface="Cambria" panose="02040503050406030204"/>
              </a:rPr>
              <a:t>y o</a:t>
            </a:r>
            <a:r>
              <a:rPr lang="ru-RU" sz="2800">
                <a:latin typeface="Cambria" panose="02040503050406030204"/>
              </a:rPr>
              <a:t>бщ</a:t>
            </a:r>
            <a:r>
              <a:rPr lang="en-GB" sz="2800">
                <a:latin typeface="Cambria" panose="02040503050406030204"/>
              </a:rPr>
              <a:t>y</a:t>
            </a:r>
            <a:r>
              <a:rPr lang="ru-RU" sz="2800">
                <a:latin typeface="Cambria" panose="02040503050406030204"/>
              </a:rPr>
              <a:t>ю, и</a:t>
            </a:r>
            <a:r>
              <a:rPr lang="en-GB" sz="2800">
                <a:latin typeface="Cambria" panose="02040503050406030204"/>
              </a:rPr>
              <a:t>cc</a:t>
            </a:r>
            <a:r>
              <a:rPr lang="ru-RU" sz="2800">
                <a:latin typeface="Cambria" panose="02040503050406030204"/>
              </a:rPr>
              <a:t>л</a:t>
            </a:r>
            <a:r>
              <a:rPr lang="en-GB" sz="2800">
                <a:latin typeface="Cambria" panose="02040503050406030204"/>
              </a:rPr>
              <a:t>e</a:t>
            </a:r>
            <a:r>
              <a:rPr lang="ru-RU" sz="2800">
                <a:latin typeface="Cambria" panose="02040503050406030204"/>
              </a:rPr>
              <a:t>д</a:t>
            </a:r>
            <a:r>
              <a:rPr lang="en-GB" sz="2800">
                <a:latin typeface="Cambria" panose="02040503050406030204"/>
              </a:rPr>
              <a:t>y</a:t>
            </a:r>
            <a:r>
              <a:rPr lang="ru-RU" sz="2800">
                <a:latin typeface="Cambria" panose="02040503050406030204"/>
              </a:rPr>
              <a:t>ющ</a:t>
            </a:r>
            <a:r>
              <a:rPr lang="en-GB" sz="2800">
                <a:latin typeface="Cambria" panose="02040503050406030204"/>
              </a:rPr>
              <a:t>y</a:t>
            </a:r>
            <a:r>
              <a:rPr lang="ru-RU" sz="2800">
                <a:latin typeface="Cambria" panose="02040503050406030204"/>
              </a:rPr>
              <a:t>ю </a:t>
            </a:r>
            <a:r>
              <a:rPr lang="en-GB" sz="2800">
                <a:latin typeface="Cambria" panose="02040503050406030204"/>
              </a:rPr>
              <a:t>o</a:t>
            </a:r>
            <a:r>
              <a:rPr lang="ru-RU" sz="2800">
                <a:latin typeface="Cambria" panose="02040503050406030204"/>
              </a:rPr>
              <a:t>бщи</a:t>
            </a:r>
            <a:r>
              <a:rPr lang="en-GB" sz="2800">
                <a:latin typeface="Cambria" panose="02040503050406030204"/>
              </a:rPr>
              <a:t>e c</a:t>
            </a:r>
            <a:r>
              <a:rPr lang="ru-RU" sz="2800">
                <a:latin typeface="Cambria" panose="02040503050406030204"/>
              </a:rPr>
              <a:t>тили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тич</a:t>
            </a:r>
            <a:r>
              <a:rPr lang="en-GB" sz="2800">
                <a:latin typeface="Cambria" panose="02040503050406030204"/>
              </a:rPr>
              <a:t>ec</a:t>
            </a:r>
            <a:r>
              <a:rPr lang="ru-RU" sz="2800">
                <a:latin typeface="Cambria" panose="02040503050406030204"/>
              </a:rPr>
              <a:t>ки</a:t>
            </a:r>
            <a:r>
              <a:rPr lang="en-GB" sz="2800">
                <a:latin typeface="Cambria" panose="02040503050406030204"/>
              </a:rPr>
              <a:t>e </a:t>
            </a:r>
            <a:r>
              <a:rPr lang="ru-RU" sz="2800">
                <a:latin typeface="Cambria" panose="02040503050406030204"/>
              </a:rPr>
              <a:t>п</a:t>
            </a:r>
            <a:r>
              <a:rPr lang="en-GB" sz="2800">
                <a:latin typeface="Cambria" panose="02040503050406030204"/>
              </a:rPr>
              <a:t>po</a:t>
            </a:r>
            <a:r>
              <a:rPr lang="ru-RU" sz="2800">
                <a:latin typeface="Cambria" panose="02040503050406030204"/>
              </a:rPr>
              <a:t>бл</a:t>
            </a:r>
            <a:r>
              <a:rPr lang="en-GB" sz="2800">
                <a:latin typeface="Cambria" panose="02040503050406030204"/>
              </a:rPr>
              <a:t>e</a:t>
            </a:r>
            <a:r>
              <a:rPr lang="ru-RU" sz="2800">
                <a:latin typeface="Cambria" panose="02040503050406030204"/>
              </a:rPr>
              <a:t>мы </a:t>
            </a:r>
            <a:r>
              <a:rPr lang="en-GB" sz="2800">
                <a:latin typeface="Cambria" panose="02040503050406030204"/>
              </a:rPr>
              <a:t>pe</a:t>
            </a:r>
            <a:r>
              <a:rPr lang="ru-RU" sz="2800">
                <a:latin typeface="Cambria" panose="02040503050406030204"/>
              </a:rPr>
              <a:t>ч</a:t>
            </a:r>
            <a:r>
              <a:rPr lang="en-GB" sz="2800">
                <a:latin typeface="Cambria" panose="02040503050406030204"/>
              </a:rPr>
              <a:t>e</a:t>
            </a:r>
            <a:r>
              <a:rPr lang="ru-RU" sz="2800">
                <a:latin typeface="Cambria" panose="02040503050406030204"/>
              </a:rPr>
              <a:t>в</a:t>
            </a:r>
            <a:r>
              <a:rPr lang="en-GB" sz="2800">
                <a:latin typeface="Cambria" panose="02040503050406030204"/>
              </a:rPr>
              <a:t>o</a:t>
            </a:r>
            <a:r>
              <a:rPr lang="ru-RU" sz="2800">
                <a:latin typeface="Cambria" panose="02040503050406030204"/>
              </a:rPr>
              <a:t>й д</a:t>
            </a:r>
            <a:r>
              <a:rPr lang="en-GB" sz="2800">
                <a:latin typeface="Cambria" panose="02040503050406030204"/>
              </a:rPr>
              <a:t>e</a:t>
            </a:r>
            <a:r>
              <a:rPr lang="ru-RU" sz="2800">
                <a:latin typeface="Cambria" panose="02040503050406030204"/>
              </a:rPr>
              <a:t>ят</a:t>
            </a:r>
            <a:r>
              <a:rPr lang="en-GB" sz="2800">
                <a:latin typeface="Cambria" panose="02040503050406030204"/>
              </a:rPr>
              <a:t>e</a:t>
            </a:r>
            <a:r>
              <a:rPr lang="ru-RU" sz="2800">
                <a:latin typeface="Cambria" panose="02040503050406030204"/>
              </a:rPr>
              <a:t>льн</a:t>
            </a:r>
            <a:r>
              <a:rPr lang="en-GB" sz="2800">
                <a:latin typeface="Cambria" panose="02040503050406030204"/>
              </a:rPr>
              <a:t>oc</a:t>
            </a:r>
            <a:r>
              <a:rPr lang="ru-RU" sz="2800">
                <a:latin typeface="Cambria" panose="02040503050406030204"/>
              </a:rPr>
              <a:t>ти, к</a:t>
            </a:r>
            <a:r>
              <a:rPr lang="en-GB" sz="2800">
                <a:latin typeface="Cambria" panose="02040503050406030204"/>
              </a:rPr>
              <a:t>aca</a:t>
            </a:r>
            <a:r>
              <a:rPr lang="ru-RU" sz="2800">
                <a:latin typeface="Cambria" panose="02040503050406030204"/>
              </a:rPr>
              <a:t>ющи</a:t>
            </a:r>
            <a:r>
              <a:rPr lang="en-GB" sz="2800">
                <a:latin typeface="Cambria" panose="02040503050406030204"/>
              </a:rPr>
              <a:t>ec</a:t>
            </a:r>
            <a:r>
              <a:rPr lang="ru-RU" sz="2800">
                <a:latin typeface="Cambria" panose="02040503050406030204"/>
              </a:rPr>
              <a:t>я в</a:t>
            </a:r>
            <a:r>
              <a:rPr lang="en-GB" sz="2800">
                <a:latin typeface="Cambria" panose="02040503050406030204"/>
              </a:rPr>
              <a:t>cex </a:t>
            </a:r>
            <a:r>
              <a:rPr lang="ru-RU" sz="2800">
                <a:latin typeface="Cambria" panose="02040503050406030204"/>
              </a:rPr>
              <a:t>или б</a:t>
            </a:r>
            <a:r>
              <a:rPr lang="en-GB" sz="2800">
                <a:latin typeface="Cambria" panose="02040503050406030204"/>
              </a:rPr>
              <a:t>o</a:t>
            </a:r>
            <a:r>
              <a:rPr lang="ru-RU" sz="2800">
                <a:latin typeface="Cambria" panose="02040503050406030204"/>
              </a:rPr>
              <a:t>льшин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тв</a:t>
            </a:r>
            <a:r>
              <a:rPr lang="en-GB" sz="2800">
                <a:latin typeface="Cambria" panose="02040503050406030204"/>
              </a:rPr>
              <a:t>a </a:t>
            </a:r>
            <a:r>
              <a:rPr lang="ru-RU" sz="2800">
                <a:latin typeface="Cambria" panose="02040503050406030204"/>
              </a:rPr>
              <a:t>язык</a:t>
            </a:r>
            <a:r>
              <a:rPr lang="en-GB" sz="2800">
                <a:latin typeface="Cambria" panose="02040503050406030204"/>
              </a:rPr>
              <a:t>o</a:t>
            </a:r>
            <a:r>
              <a:rPr lang="ru-RU" sz="2800">
                <a:latin typeface="Cambria" panose="02040503050406030204"/>
              </a:rPr>
              <a:t>в</a:t>
            </a:r>
            <a:endParaRPr lang="ru-RU" sz="2800">
              <a:latin typeface="Cambria" panose="02040503050406030204"/>
            </a:endParaRPr>
          </a:p>
          <a:p>
            <a:pPr>
              <a:defRPr/>
            </a:pPr>
            <a:r>
              <a:rPr lang="ru-RU" sz="2800">
                <a:latin typeface="Cambria" panose="02040503050406030204"/>
              </a:rPr>
              <a:t>2) 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тили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тик</a:t>
            </a:r>
            <a:r>
              <a:rPr lang="en-GB" sz="2800">
                <a:latin typeface="Cambria" panose="02040503050406030204"/>
              </a:rPr>
              <a:t>y </a:t>
            </a:r>
            <a:r>
              <a:rPr lang="ru-RU" sz="2800">
                <a:latin typeface="Cambria" panose="02040503050406030204"/>
              </a:rPr>
              <a:t>ч</a:t>
            </a:r>
            <a:r>
              <a:rPr lang="en-GB" sz="2800">
                <a:latin typeface="Cambria" panose="02040503050406030204"/>
              </a:rPr>
              <a:t>ac</a:t>
            </a:r>
            <a:r>
              <a:rPr lang="ru-RU" sz="2800">
                <a:latin typeface="Cambria" panose="02040503050406030204"/>
              </a:rPr>
              <a:t>тн</a:t>
            </a:r>
            <a:r>
              <a:rPr lang="en-GB" sz="2800">
                <a:latin typeface="Cambria" panose="02040503050406030204"/>
              </a:rPr>
              <a:t>y</a:t>
            </a:r>
            <a:r>
              <a:rPr lang="ru-RU" sz="2800">
                <a:latin typeface="Cambria" panose="02040503050406030204"/>
              </a:rPr>
              <a:t>ю, из</a:t>
            </a:r>
            <a:r>
              <a:rPr lang="en-GB" sz="2800">
                <a:latin typeface="Cambria" panose="02040503050406030204"/>
              </a:rPr>
              <a:t>y</a:t>
            </a:r>
            <a:r>
              <a:rPr lang="ru-RU" sz="2800">
                <a:latin typeface="Cambria" panose="02040503050406030204"/>
              </a:rPr>
              <a:t>ч</a:t>
            </a:r>
            <a:r>
              <a:rPr lang="en-GB" sz="2800">
                <a:latin typeface="Cambria" panose="02040503050406030204"/>
              </a:rPr>
              <a:t>a</a:t>
            </a:r>
            <a:r>
              <a:rPr lang="ru-RU" sz="2800">
                <a:latin typeface="Cambria" panose="02040503050406030204"/>
              </a:rPr>
              <a:t>ющ</a:t>
            </a:r>
            <a:r>
              <a:rPr lang="en-GB" sz="2800">
                <a:latin typeface="Cambria" panose="02040503050406030204"/>
              </a:rPr>
              <a:t>y</a:t>
            </a:r>
            <a:r>
              <a:rPr lang="ru-RU" sz="2800">
                <a:latin typeface="Cambria" panose="02040503050406030204"/>
              </a:rPr>
              <a:t>ю 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тили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тич</a:t>
            </a:r>
            <a:r>
              <a:rPr lang="en-GB" sz="2800">
                <a:latin typeface="Cambria" panose="02040503050406030204"/>
              </a:rPr>
              <a:t>ec</a:t>
            </a:r>
            <a:r>
              <a:rPr lang="ru-RU" sz="2800">
                <a:latin typeface="Cambria" panose="02040503050406030204"/>
              </a:rPr>
              <a:t>к</a:t>
            </a:r>
            <a:r>
              <a:rPr lang="en-GB" sz="2800">
                <a:latin typeface="Cambria" panose="02040503050406030204"/>
              </a:rPr>
              <a:t>y</a:t>
            </a:r>
            <a:r>
              <a:rPr lang="ru-RU" sz="2800">
                <a:latin typeface="Cambria" panose="02040503050406030204"/>
              </a:rPr>
              <a:t>ю 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</a:t>
            </a:r>
            <a:r>
              <a:rPr lang="en-GB" sz="2800">
                <a:latin typeface="Cambria" panose="02040503050406030204"/>
              </a:rPr>
              <a:t>py</a:t>
            </a:r>
            <a:r>
              <a:rPr lang="ru-RU" sz="2800">
                <a:latin typeface="Cambria" panose="02040503050406030204"/>
              </a:rPr>
              <a:t>кт</a:t>
            </a:r>
            <a:r>
              <a:rPr lang="en-GB" sz="2800">
                <a:latin typeface="Cambria" panose="02040503050406030204"/>
              </a:rPr>
              <a:t>ypy </a:t>
            </a:r>
            <a:r>
              <a:rPr lang="ru-RU" sz="2800">
                <a:latin typeface="Cambria" panose="02040503050406030204"/>
              </a:rPr>
              <a:t>к</a:t>
            </a:r>
            <a:r>
              <a:rPr lang="en-GB" sz="2800">
                <a:latin typeface="Cambria" panose="02040503050406030204"/>
              </a:rPr>
              <a:t>o</a:t>
            </a:r>
            <a:r>
              <a:rPr lang="ru-RU" sz="2800">
                <a:latin typeface="Cambria" panose="02040503050406030204"/>
              </a:rPr>
              <a:t>нк</a:t>
            </a:r>
            <a:r>
              <a:rPr lang="en-GB" sz="2800">
                <a:latin typeface="Cambria" panose="02040503050406030204"/>
              </a:rPr>
              <a:t>pe</a:t>
            </a:r>
            <a:r>
              <a:rPr lang="ru-RU" sz="2800">
                <a:latin typeface="Cambria" panose="02040503050406030204"/>
              </a:rPr>
              <a:t>тн</a:t>
            </a:r>
            <a:r>
              <a:rPr lang="en-GB" sz="2800">
                <a:latin typeface="Cambria" panose="02040503050406030204"/>
              </a:rPr>
              <a:t>o</a:t>
            </a:r>
            <a:r>
              <a:rPr lang="ru-RU" sz="2800">
                <a:latin typeface="Cambria" panose="02040503050406030204"/>
              </a:rPr>
              <a:t>г</a:t>
            </a:r>
            <a:r>
              <a:rPr lang="en-GB" sz="2800">
                <a:latin typeface="Cambria" panose="02040503050406030204"/>
              </a:rPr>
              <a:t>o </a:t>
            </a:r>
            <a:r>
              <a:rPr lang="ru-RU" sz="2800">
                <a:latin typeface="Cambria" panose="02040503050406030204"/>
              </a:rPr>
              <a:t>н</a:t>
            </a:r>
            <a:r>
              <a:rPr lang="en-GB" sz="2800">
                <a:latin typeface="Cambria" panose="02040503050406030204"/>
              </a:rPr>
              <a:t>a</a:t>
            </a:r>
            <a:r>
              <a:rPr lang="ru-RU" sz="2800">
                <a:latin typeface="Cambria" panose="02040503050406030204"/>
              </a:rPr>
              <a:t>ци</a:t>
            </a:r>
            <a:r>
              <a:rPr lang="en-GB" sz="2800">
                <a:latin typeface="Cambria" panose="02040503050406030204"/>
              </a:rPr>
              <a:t>o</a:t>
            </a:r>
            <a:r>
              <a:rPr lang="ru-RU" sz="2800">
                <a:latin typeface="Cambria" panose="02040503050406030204"/>
              </a:rPr>
              <a:t>н</a:t>
            </a:r>
            <a:r>
              <a:rPr lang="en-GB" sz="2800">
                <a:latin typeface="Cambria" panose="02040503050406030204"/>
              </a:rPr>
              <a:t>a</a:t>
            </a:r>
            <a:r>
              <a:rPr lang="ru-RU" sz="2800">
                <a:latin typeface="Cambria" panose="02040503050406030204"/>
              </a:rPr>
              <a:t>льн</a:t>
            </a:r>
            <a:r>
              <a:rPr lang="en-GB" sz="2800">
                <a:latin typeface="Cambria" panose="02040503050406030204"/>
              </a:rPr>
              <a:t>o</a:t>
            </a:r>
            <a:r>
              <a:rPr lang="ru-RU" sz="2800">
                <a:latin typeface="Cambria" panose="02040503050406030204"/>
              </a:rPr>
              <a:t>г</a:t>
            </a:r>
            <a:r>
              <a:rPr lang="en-GB" sz="2800">
                <a:latin typeface="Cambria" panose="02040503050406030204"/>
              </a:rPr>
              <a:t>o </a:t>
            </a:r>
            <a:r>
              <a:rPr lang="ru-RU" sz="2800">
                <a:latin typeface="Cambria" panose="02040503050406030204"/>
              </a:rPr>
              <a:t>язык</a:t>
            </a:r>
            <a:r>
              <a:rPr lang="en-GB" sz="2800">
                <a:latin typeface="Cambria" panose="02040503050406030204"/>
              </a:rPr>
              <a:t>a</a:t>
            </a:r>
            <a:endParaRPr lang="ru-RU" sz="2800">
              <a:latin typeface="Cambria" panose="02040503050406030204"/>
            </a:endParaRPr>
          </a:p>
          <a:p>
            <a:pPr>
              <a:defRPr/>
            </a:pPr>
            <a:r>
              <a:rPr lang="en-GB" sz="2800">
                <a:latin typeface="Cambria" panose="02040503050406030204"/>
              </a:rPr>
              <a:t>3) c</a:t>
            </a:r>
            <a:r>
              <a:rPr lang="ru-RU" sz="2800">
                <a:latin typeface="Cambria" panose="02040503050406030204"/>
              </a:rPr>
              <a:t>тили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тик</a:t>
            </a:r>
            <a:r>
              <a:rPr lang="en-GB" sz="2800">
                <a:latin typeface="Cambria" panose="02040503050406030204"/>
              </a:rPr>
              <a:t>y </a:t>
            </a:r>
            <a:r>
              <a:rPr lang="ru-RU" sz="2800">
                <a:latin typeface="Cambria" panose="02040503050406030204"/>
              </a:rPr>
              <a:t>индивид</a:t>
            </a:r>
            <a:r>
              <a:rPr lang="en-GB" sz="2800">
                <a:latin typeface="Cambria" panose="02040503050406030204"/>
              </a:rPr>
              <a:t>ya</a:t>
            </a:r>
            <a:r>
              <a:rPr lang="ru-RU" sz="2800">
                <a:latin typeface="Cambria" panose="02040503050406030204"/>
              </a:rPr>
              <a:t>льн</a:t>
            </a:r>
            <a:r>
              <a:rPr lang="en-GB" sz="2800">
                <a:latin typeface="Cambria" panose="02040503050406030204"/>
              </a:rPr>
              <a:t>y</a:t>
            </a:r>
            <a:r>
              <a:rPr lang="ru-RU" sz="2800">
                <a:latin typeface="Cambria" panose="02040503050406030204"/>
              </a:rPr>
              <a:t>ю, </a:t>
            </a:r>
            <a:r>
              <a:rPr lang="en-GB" sz="2800">
                <a:latin typeface="Cambria" panose="02040503050406030204"/>
              </a:rPr>
              <a:t>pacc</a:t>
            </a:r>
            <a:r>
              <a:rPr lang="ru-RU" sz="2800">
                <a:latin typeface="Cambria" panose="02040503050406030204"/>
              </a:rPr>
              <a:t>м</a:t>
            </a:r>
            <a:r>
              <a:rPr lang="en-GB" sz="2800">
                <a:latin typeface="Cambria" panose="02040503050406030204"/>
              </a:rPr>
              <a:t>a</a:t>
            </a:r>
            <a:r>
              <a:rPr lang="ru-RU" sz="2800">
                <a:latin typeface="Cambria" panose="02040503050406030204"/>
              </a:rPr>
              <a:t>т</a:t>
            </a:r>
            <a:r>
              <a:rPr lang="en-GB" sz="2800">
                <a:latin typeface="Cambria" panose="02040503050406030204"/>
              </a:rPr>
              <a:t>p</a:t>
            </a:r>
            <a:r>
              <a:rPr lang="ru-RU" sz="2800">
                <a:latin typeface="Cambria" panose="02040503050406030204"/>
              </a:rPr>
              <a:t>ив</a:t>
            </a:r>
            <a:r>
              <a:rPr lang="en-GB" sz="2800">
                <a:latin typeface="Cambria" panose="02040503050406030204"/>
              </a:rPr>
              <a:t>a</a:t>
            </a:r>
            <a:r>
              <a:rPr lang="ru-RU" sz="2800">
                <a:latin typeface="Cambria" panose="02040503050406030204"/>
              </a:rPr>
              <a:t>ющ</a:t>
            </a:r>
            <a:r>
              <a:rPr lang="en-GB" sz="2800">
                <a:latin typeface="Cambria" panose="02040503050406030204"/>
              </a:rPr>
              <a:t>y</a:t>
            </a:r>
            <a:r>
              <a:rPr lang="ru-RU" sz="2800">
                <a:latin typeface="Cambria" panose="02040503050406030204"/>
              </a:rPr>
              <a:t>ю эк</a:t>
            </a:r>
            <a:r>
              <a:rPr lang="en-GB" sz="2800">
                <a:latin typeface="Cambria" panose="02040503050406030204"/>
              </a:rPr>
              <a:t>c</a:t>
            </a:r>
            <a:r>
              <a:rPr lang="ru-RU" sz="2800">
                <a:latin typeface="Cambria" panose="02040503050406030204"/>
              </a:rPr>
              <a:t>п</a:t>
            </a:r>
            <a:r>
              <a:rPr lang="en-GB" sz="2800">
                <a:latin typeface="Cambria" panose="02040503050406030204"/>
              </a:rPr>
              <a:t>pecc</a:t>
            </a:r>
            <a:r>
              <a:rPr lang="ru-RU" sz="2800">
                <a:latin typeface="Cambria" panose="02040503050406030204"/>
              </a:rPr>
              <a:t>ивны</a:t>
            </a:r>
            <a:r>
              <a:rPr lang="en-GB" sz="2800">
                <a:latin typeface="Cambria" panose="02040503050406030204"/>
              </a:rPr>
              <a:t>e oco</a:t>
            </a:r>
            <a:r>
              <a:rPr lang="ru-RU" sz="2800">
                <a:latin typeface="Cambria" panose="02040503050406030204"/>
              </a:rPr>
              <a:t>б</a:t>
            </a:r>
            <a:r>
              <a:rPr lang="en-GB" sz="2800">
                <a:latin typeface="Cambria" panose="02040503050406030204"/>
              </a:rPr>
              <a:t>e</a:t>
            </a:r>
            <a:r>
              <a:rPr lang="ru-RU" sz="2800">
                <a:latin typeface="Cambria" panose="02040503050406030204"/>
              </a:rPr>
              <a:t>нн</a:t>
            </a:r>
            <a:r>
              <a:rPr lang="en-GB" sz="2800">
                <a:latin typeface="Cambria" panose="02040503050406030204"/>
              </a:rPr>
              <a:t>oc</a:t>
            </a:r>
            <a:r>
              <a:rPr lang="ru-RU" sz="2800">
                <a:latin typeface="Cambria" panose="02040503050406030204"/>
              </a:rPr>
              <a:t>ти </a:t>
            </a:r>
            <a:r>
              <a:rPr lang="en-GB" sz="2800">
                <a:latin typeface="Cambria" panose="02040503050406030204"/>
              </a:rPr>
              <a:t>pe</a:t>
            </a:r>
            <a:r>
              <a:rPr lang="ru-RU" sz="2800">
                <a:latin typeface="Cambria" panose="02040503050406030204"/>
              </a:rPr>
              <a:t>чи </a:t>
            </a:r>
            <a:r>
              <a:rPr lang="en-GB" sz="2800">
                <a:latin typeface="Cambria" panose="02040503050406030204"/>
              </a:rPr>
              <a:t>o</a:t>
            </a:r>
            <a:r>
              <a:rPr lang="ru-RU" sz="2800">
                <a:latin typeface="Cambria" panose="02040503050406030204"/>
              </a:rPr>
              <a:t>тд</a:t>
            </a:r>
            <a:r>
              <a:rPr lang="en-GB" sz="2800">
                <a:latin typeface="Cambria" panose="02040503050406030204"/>
              </a:rPr>
              <a:t>e</a:t>
            </a:r>
            <a:r>
              <a:rPr lang="ru-RU" sz="2800">
                <a:latin typeface="Cambria" panose="02040503050406030204"/>
              </a:rPr>
              <a:t>льны</a:t>
            </a:r>
            <a:r>
              <a:rPr lang="en-GB" sz="2800">
                <a:latin typeface="Cambria" panose="02040503050406030204"/>
              </a:rPr>
              <a:t>x </a:t>
            </a:r>
            <a:r>
              <a:rPr lang="ru-RU" sz="2800">
                <a:latin typeface="Cambria" panose="02040503050406030204"/>
              </a:rPr>
              <a:t>индивид</a:t>
            </a:r>
            <a:r>
              <a:rPr lang="en-GB" sz="2800">
                <a:latin typeface="Cambria" panose="02040503050406030204"/>
              </a:rPr>
              <a:t>o</a:t>
            </a:r>
            <a:r>
              <a:rPr lang="ru-RU" sz="2800">
                <a:latin typeface="Cambria" panose="02040503050406030204"/>
              </a:rPr>
              <a:t>в. </a:t>
            </a:r>
            <a:endParaRPr lang="ru-RU" sz="2800">
              <a:latin typeface="Cambria" panose="02040503050406030204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Основные понятия стилистики</a:t>
            </a:r>
            <a:endParaRPr lang="ru-RU"/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 bwMode="auto">
          <a:xfrm>
            <a:off x="983615" y="2573020"/>
            <a:ext cx="10058400" cy="3362325"/>
          </a:xfrm>
        </p:spPr>
        <p:txBody>
          <a:bodyPr/>
          <a:lstStyle/>
          <a:p>
            <a:pPr>
              <a:defRPr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В зависимости от </a:t>
            </a: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сферы общения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цели коммуникации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речи 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(устной или письменной) и </a:t>
            </a: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адресата речевые ситуации 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быть очень </a:t>
            </a: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разными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бытовыми, учебными, деловыми и пр.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одни </a:t>
            </a: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языка 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будут предпочтительными в деловом общении, другие – в научной сфере и т.д.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/>
              <a:buNone/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понятия стилистики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 bwMode="auto">
          <a:xfrm>
            <a:off x="1127633" y="2564836"/>
            <a:ext cx="10058400" cy="388041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ru-RU" sz="2800">
                <a:latin typeface="Cambria" panose="02040503050406030204"/>
                <a:ea typeface="Cambria" panose="02040503050406030204"/>
              </a:rPr>
              <a:t>Так формируются </a:t>
            </a:r>
            <a:r>
              <a:rPr lang="ru-RU" sz="2800" b="1">
                <a:latin typeface="Cambria" panose="02040503050406030204"/>
                <a:ea typeface="Cambria" panose="02040503050406030204"/>
              </a:rPr>
              <a:t>функциональные стили</a:t>
            </a:r>
            <a:r>
              <a:rPr lang="ru-RU" sz="2800">
                <a:latin typeface="Cambria" panose="02040503050406030204"/>
                <a:ea typeface="Cambria" panose="02040503050406030204"/>
              </a:rPr>
              <a:t> – </a:t>
            </a:r>
            <a:r>
              <a:rPr lang="ru-RU" sz="2800" b="1">
                <a:latin typeface="Cambria" panose="02040503050406030204"/>
                <a:ea typeface="Cambria" panose="02040503050406030204"/>
              </a:rPr>
              <a:t>разновидности литературного языка. </a:t>
            </a:r>
            <a:endParaRPr lang="ru-RU" sz="2800" b="1">
              <a:latin typeface="Cambria" panose="02040503050406030204"/>
              <a:ea typeface="Cambria" panose="02040503050406030204"/>
            </a:endParaRPr>
          </a:p>
          <a:p>
            <a:pPr>
              <a:defRPr/>
            </a:pPr>
            <a:r>
              <a:rPr lang="ru-RU" sz="2800">
                <a:latin typeface="Cambria" panose="02040503050406030204"/>
                <a:ea typeface="Cambria" panose="02040503050406030204"/>
              </a:rPr>
              <a:t>Их изучает </a:t>
            </a:r>
            <a:r>
              <a:rPr lang="ru-RU" sz="2800" b="1">
                <a:latin typeface="Cambria" panose="02040503050406030204"/>
                <a:ea typeface="Cambria" panose="02040503050406030204"/>
              </a:rPr>
              <a:t>функциональная стилистика.</a:t>
            </a:r>
            <a:endParaRPr lang="ru-RU" sz="2800" b="1">
              <a:latin typeface="Cambria" panose="02040503050406030204"/>
              <a:ea typeface="Cambria" panose="0204050305040603020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2194209" y="330792"/>
            <a:ext cx="8072437" cy="100171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600" b="1"/>
              <a:t>Функциональные стили русского языка</a:t>
            </a:r>
            <a:endParaRPr lang="ru-RU" sz="3600" b="1"/>
          </a:p>
        </p:txBody>
      </p:sp>
      <p:grpSp>
        <p:nvGrpSpPr>
          <p:cNvPr id="13315" name="Группа 45"/>
          <p:cNvGrpSpPr/>
          <p:nvPr/>
        </p:nvGrpSpPr>
        <p:grpSpPr bwMode="auto">
          <a:xfrm>
            <a:off x="1040299" y="1539432"/>
            <a:ext cx="9226347" cy="5145469"/>
            <a:chOff x="256877" y="1031966"/>
            <a:chExt cx="8717308" cy="4820198"/>
          </a:xfrm>
        </p:grpSpPr>
        <p:sp>
          <p:nvSpPr>
            <p:cNvPr id="4" name="Прямоугольник 3"/>
            <p:cNvSpPr/>
            <p:nvPr/>
          </p:nvSpPr>
          <p:spPr bwMode="auto">
            <a:xfrm>
              <a:off x="3709827" y="1031966"/>
              <a:ext cx="4022884" cy="719220"/>
            </a:xfrm>
            <a:prstGeom prst="rect">
              <a:avLst/>
            </a:prstGeom>
            <a:ln w="762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32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Литературный язык</a:t>
              </a:r>
              <a:endParaRPr lang="ru-RU" sz="32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5" name="Прямоугольник 4"/>
            <p:cNvSpPr/>
            <p:nvPr/>
          </p:nvSpPr>
          <p:spPr bwMode="auto">
            <a:xfrm>
              <a:off x="256877" y="2256068"/>
              <a:ext cx="3714896" cy="774788"/>
            </a:xfrm>
            <a:prstGeom prst="rect">
              <a:avLst/>
            </a:prstGeom>
            <a:ln w="762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4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Разговорный стиль</a:t>
              </a:r>
              <a:endParaRPr lang="ru-RU" sz="24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 bwMode="auto">
            <a:xfrm>
              <a:off x="5098944" y="2421187"/>
              <a:ext cx="3714896" cy="774788"/>
            </a:xfrm>
            <a:prstGeom prst="rect">
              <a:avLst/>
            </a:prstGeom>
            <a:ln w="762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4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Книжные стили</a:t>
              </a:r>
              <a:endParaRPr lang="ru-RU" sz="24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 bwMode="auto">
            <a:xfrm>
              <a:off x="731559" y="3670691"/>
              <a:ext cx="2886189" cy="731921"/>
            </a:xfrm>
            <a:prstGeom prst="rect">
              <a:avLst/>
            </a:prstGeom>
            <a:ln w="762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Официально-деловой стиль</a:t>
              </a:r>
              <a:endPara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1249104" y="4750314"/>
              <a:ext cx="2887776" cy="731921"/>
            </a:xfrm>
            <a:prstGeom prst="rect">
              <a:avLst/>
            </a:prstGeom>
            <a:ln w="762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Стиль художественной литературы</a:t>
              </a:r>
              <a:endPara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 bwMode="auto">
            <a:xfrm>
              <a:off x="4968763" y="4000929"/>
              <a:ext cx="2886189" cy="731921"/>
            </a:xfrm>
            <a:prstGeom prst="rect">
              <a:avLst/>
            </a:prstGeom>
            <a:ln w="762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Публицистический стиль</a:t>
              </a:r>
              <a:endPara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6087996" y="5120244"/>
              <a:ext cx="2886189" cy="731920"/>
            </a:xfrm>
            <a:prstGeom prst="rect">
              <a:avLst/>
            </a:prstGeom>
            <a:ln w="762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Научный стиль</a:t>
              </a:r>
              <a:endPara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cxnSp>
          <p:nvCxnSpPr>
            <p:cNvPr id="12" name="Прямая со стрелкой 11"/>
            <p:cNvCxnSpPr/>
            <p:nvPr/>
          </p:nvCxnSpPr>
          <p:spPr bwMode="auto">
            <a:xfrm rot="10800000" flipV="1">
              <a:off x="2430251" y="1736896"/>
              <a:ext cx="1084305" cy="37945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0" name="Прямая со стрелкой 19"/>
            <p:cNvCxnSpPr/>
            <p:nvPr/>
          </p:nvCxnSpPr>
          <p:spPr bwMode="auto">
            <a:xfrm rot="16199999" flipH="1">
              <a:off x="6838898" y="1952830"/>
              <a:ext cx="430261" cy="26194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Прямая со стрелкой 24"/>
            <p:cNvCxnSpPr/>
            <p:nvPr/>
          </p:nvCxnSpPr>
          <p:spPr bwMode="auto">
            <a:xfrm rot="10800000" flipV="1">
              <a:off x="3212919" y="2795880"/>
              <a:ext cx="1698692" cy="70493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 стрелкой 27"/>
            <p:cNvCxnSpPr/>
            <p:nvPr/>
          </p:nvCxnSpPr>
          <p:spPr bwMode="auto">
            <a:xfrm rot="5400000">
              <a:off x="3572447" y="3260325"/>
              <a:ext cx="1489244" cy="134466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 стрелкой 30"/>
            <p:cNvCxnSpPr/>
            <p:nvPr/>
          </p:nvCxnSpPr>
          <p:spPr bwMode="auto">
            <a:xfrm rot="5400000">
              <a:off x="6015739" y="3468273"/>
              <a:ext cx="587442" cy="287349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 стрелкой 33"/>
            <p:cNvCxnSpPr/>
            <p:nvPr/>
          </p:nvCxnSpPr>
          <p:spPr bwMode="auto">
            <a:xfrm rot="16199999" flipH="1">
              <a:off x="7420692" y="3631831"/>
              <a:ext cx="1684530" cy="1031915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692696"/>
            <a:ext cx="9418640" cy="1477860"/>
          </a:xfrm>
        </p:spPr>
        <p:txBody>
          <a:bodyPr>
            <a:normAutofit fontScale="90000"/>
          </a:bodyPr>
          <a:lstStyle/>
          <a:p>
            <a:r>
              <a:rPr lang="ru-RU" sz="2400" b="1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Найдите слова, не относящиеся к сфере русского литературного языка, в следующем </a:t>
            </a:r>
            <a:r>
              <a:rPr lang="ru-RU" sz="2400" b="1" i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фрагменте повести</a:t>
            </a:r>
            <a:br>
              <a:rPr lang="ru-RU" sz="240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ru-RU" sz="2800" b="1" i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Валентина Распутина  </a:t>
            </a:r>
            <a:r>
              <a:rPr lang="ru-RU" sz="2800" b="1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«Прощание с  Матерой»</a:t>
            </a:r>
            <a:br>
              <a:rPr lang="ru-RU" sz="2800" b="1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2371725"/>
            <a:ext cx="10058400" cy="405079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Сидели у Дарьи, самой старой из старух; лет своих в точности никто из них не знал, потому что точность эта осталась при крещении в церковных записях, которые потом куда-то увезли, – концов не найдёшь. О возрасте своём старухи говорили так:</a:t>
            </a:r>
            <a:endParaRPr lang="ru-RU" sz="24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just"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– Я, девка уж, Ваську, брата, на загорбке таскала, когда ты на свет родилась. – Это Дарья Настасье. – Я уж в памяти находилась, помню.</a:t>
            </a:r>
            <a:endParaRPr lang="ru-RU" sz="24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just"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– Ты, однако, и будешь-то года на три меня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постаре</a:t>
            </a:r>
            <a:r>
              <a:rPr lang="ru-RU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just"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– Но, на три! Я замуж-то выходила, ты кто была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ru-RU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– оглянись-ка! Ты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ишшо</a:t>
            </a:r>
            <a:r>
              <a:rPr lang="ru-RU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без рубашонки бегала.  Как я выходила, ты должна, поди-ка, помнить.</a:t>
            </a:r>
            <a:endParaRPr lang="ru-RU" sz="24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just"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– Я помню.</a:t>
            </a:r>
            <a:endParaRPr lang="ru-RU" sz="24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just"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– Ну дак от.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Куды</a:t>
            </a:r>
            <a:r>
              <a:rPr lang="ru-RU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тебе ровняться! ты супротив меня совсем молоденькая.</a:t>
            </a:r>
            <a:endParaRPr lang="ru-RU" sz="24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just"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 </a:t>
            </a:r>
            <a:endParaRPr lang="ru-RU" sz="18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07802" y="486066"/>
            <a:ext cx="1028700" cy="16859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Стилистика русского языка  тесно связана с другими филологическими дисциплинами:</a:t>
            </a:r>
            <a:br>
              <a:rPr lang="ru-RU" sz="3200"/>
            </a:br>
            <a:endParaRPr lang="ru-RU" sz="32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риторикой,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культурой речи,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лингвистикой текста,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поэтикой,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теорией литературы,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теорией перевода,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социолингвистикой, этнолингвистикой и психолингвистикой.</a:t>
            </a: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81050" y="1136650"/>
            <a:ext cx="10845165" cy="434975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b="1"/>
              <a:t>Тема 2.</a:t>
            </a:r>
            <a:br>
              <a:rPr lang="ru-RU" b="1"/>
            </a:br>
            <a:br>
              <a:rPr lang="ru-RU" b="1"/>
            </a:br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Общая характеристика функциональных стилей русского литературного языка</a:t>
            </a:r>
            <a:b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b="1"/>
              <a:t>Литературный язык</a:t>
            </a:r>
            <a:endParaRPr lang="ru-RU" b="1"/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 bwMode="auto">
          <a:xfrm>
            <a:off x="1063751" y="1958975"/>
            <a:ext cx="9920623" cy="42179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/>
              <a:t>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это обработанная и нормированная (т.е. зафиксированная в словарях и справочниках) разновидность национального языка, выполняющая целый ряд функций.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По своему культурному и социальному статусу литературный язык противостоит территориальным диалектам, жаргонизмам и просторечию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b="1"/>
              <a:t>Какая разница между словами?</a:t>
            </a:r>
            <a:endParaRPr lang="ru-RU" b="1"/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 bwMode="auto">
          <a:xfrm>
            <a:off x="2149845" y="2204812"/>
            <a:ext cx="7886700" cy="4465638"/>
          </a:xfrm>
        </p:spPr>
        <p:txBody>
          <a:bodyPr/>
          <a:lstStyle/>
          <a:p>
            <a:pPr algn="ctr">
              <a:defRPr/>
            </a:pP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жить – проживать</a:t>
            </a:r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инфекция – зараза </a:t>
            </a:r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отрывок – фрагмент</a:t>
            </a:r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b="1"/>
          </a:p>
          <a:p>
            <a:pPr algn="ctr">
              <a:defRPr/>
            </a:pPr>
            <a:endParaRPr lang="ru-RU" b="1"/>
          </a:p>
          <a:p>
            <a:pPr>
              <a:defRPr/>
            </a:pPr>
            <a:endParaRPr lang="ru-RU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b="1"/>
              <a:t>Функциональный стиль</a:t>
            </a:r>
            <a:endParaRPr lang="ru-RU" b="1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 bwMode="auto">
          <a:xfrm>
            <a:off x="775504" y="2168525"/>
            <a:ext cx="10498238" cy="40084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ru-RU" sz="2400">
                <a:latin typeface="Cambria" panose="02040503050406030204"/>
                <a:ea typeface="Cambria" panose="02040503050406030204"/>
              </a:rPr>
              <a:t>- это </a:t>
            </a:r>
            <a:r>
              <a:rPr lang="ru-RU" sz="2400" b="1">
                <a:latin typeface="Cambria" panose="02040503050406030204"/>
                <a:ea typeface="Cambria" panose="02040503050406030204"/>
              </a:rPr>
              <a:t>под</a:t>
            </a:r>
            <a:r>
              <a:rPr lang="ru-RU" sz="2400" b="1" i="1">
                <a:latin typeface="Cambria" panose="02040503050406030204"/>
                <a:ea typeface="Cambria" panose="02040503050406030204"/>
              </a:rPr>
              <a:t>система</a:t>
            </a:r>
            <a:r>
              <a:rPr lang="ru-RU" sz="2400">
                <a:latin typeface="Cambria" panose="02040503050406030204"/>
                <a:ea typeface="Cambria" panose="02040503050406030204"/>
              </a:rPr>
              <a:t> литературного языка, которая выделяется на основе выполняемых </a:t>
            </a:r>
            <a:r>
              <a:rPr lang="ru-RU" sz="2400" b="1">
                <a:latin typeface="Cambria" panose="02040503050406030204"/>
                <a:ea typeface="Cambria" panose="02040503050406030204"/>
              </a:rPr>
              <a:t>функций</a:t>
            </a:r>
            <a:r>
              <a:rPr lang="ru-RU" sz="2400">
                <a:latin typeface="Cambria" panose="02040503050406030204"/>
                <a:ea typeface="Cambria" panose="02040503050406030204"/>
              </a:rPr>
              <a:t> и тех языковых </a:t>
            </a:r>
            <a:r>
              <a:rPr lang="ru-RU" sz="2400" b="1">
                <a:latin typeface="Cambria" panose="02040503050406030204"/>
                <a:ea typeface="Cambria" panose="02040503050406030204"/>
              </a:rPr>
              <a:t>средств</a:t>
            </a:r>
            <a:r>
              <a:rPr lang="ru-RU" sz="2400">
                <a:latin typeface="Cambria" panose="02040503050406030204"/>
                <a:ea typeface="Cambria" panose="02040503050406030204"/>
              </a:rPr>
              <a:t>, при помощи которых эти функции реализуются в различных формах речи.</a:t>
            </a:r>
            <a:endParaRPr lang="ru-RU" sz="2400">
              <a:latin typeface="Cambria" panose="02040503050406030204"/>
              <a:ea typeface="Cambria" panose="02040503050406030204"/>
            </a:endParaRPr>
          </a:p>
          <a:p>
            <a:pPr>
              <a:defRPr/>
            </a:pPr>
            <a:endParaRPr lang="ru-RU" sz="2400"/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В русском языке традиционно выделяют 5 основных стилей.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b="1"/>
              <a:t>Официально-деловой стиль</a:t>
            </a:r>
            <a:endParaRPr lang="ru-RU" b="1"/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 bwMode="auto">
          <a:xfrm>
            <a:off x="1250066" y="2093976"/>
            <a:ext cx="9549114" cy="408298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Стиль </a:t>
            </a:r>
            <a:r>
              <a:rPr lang="ru-RU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документов, деловых бумаг, законодательных актов и делопроизводства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ea typeface="Cambria" panose="02040503050406030204"/>
                <a:cs typeface="Times New Roman" panose="02020603050405020304" pitchFamily="18" charset="0"/>
              </a:rPr>
              <a:t>Стиль обслуживает сферу государственной, административной и правовой деятельности.</a:t>
            </a:r>
            <a:endParaRPr lang="ru-RU" sz="2400">
              <a:latin typeface="Times New Roman" panose="02020603050405020304" pitchFamily="18" charset="0"/>
              <a:ea typeface="Cambria" panose="02040503050406030204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Функция: 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сообщения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b="1"/>
              <a:t>Научный стиль</a:t>
            </a:r>
            <a:endParaRPr lang="ru-RU" b="1"/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 bwMode="auto">
          <a:xfrm>
            <a:off x="1388961" y="2093976"/>
            <a:ext cx="9398643" cy="408298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в </a:t>
            </a:r>
            <a:r>
              <a:rPr lang="ru-RU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научной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и учебной сферах.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ea typeface="Cambria" panose="02040503050406030204"/>
                <a:cs typeface="Times New Roman" panose="02020603050405020304" pitchFamily="18" charset="0"/>
              </a:rPr>
              <a:t>С помощью этого стиля создаются научные статьи, монографии, учебники, учебные пособия и лекции.</a:t>
            </a:r>
            <a:endParaRPr lang="ru-RU" sz="2400">
              <a:latin typeface="Times New Roman" panose="02020603050405020304" pitchFamily="18" charset="0"/>
              <a:ea typeface="Cambria" panose="02040503050406030204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Функция: 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сообщения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b="1"/>
              <a:t>Публицистический стиль</a:t>
            </a:r>
            <a:endParaRPr lang="ru-RU" b="1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 bwMode="auto">
          <a:xfrm>
            <a:off x="1458410" y="2093976"/>
            <a:ext cx="9074552" cy="40829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Обслуживает сферу общественных отношений – политических, экономических, культурных.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Это стиль </a:t>
            </a:r>
            <a:r>
              <a:rPr lang="ru-RU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газет, журналов, радио, телевидения и Интернета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Функции: 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функция</a:t>
            </a:r>
            <a:r>
              <a:rPr lang="ru-RU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 эмоционального воздействия</a:t>
            </a:r>
            <a:r>
              <a:rPr lang="ru-RU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 bwMode="auto">
          <a:xfrm>
            <a:off x="885825" y="766445"/>
            <a:ext cx="9613265" cy="182689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Стиль художественной литературы</a:t>
            </a:r>
            <a:endParaRPr 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 bwMode="auto">
          <a:xfrm>
            <a:off x="1239215" y="2781292"/>
            <a:ext cx="9259746" cy="368840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Стиль используется в </a:t>
            </a:r>
            <a:r>
              <a:rPr lang="ru-RU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художественной литературе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и воздействует на эмоции и чувства читателя.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В нём могут сочетаться элементы различных стилей.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Функция: 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эстетическая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2194209" y="330792"/>
            <a:ext cx="8072437" cy="100171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600" b="1"/>
              <a:t>Функциональные стили русского языка</a:t>
            </a:r>
            <a:endParaRPr lang="ru-RU" sz="3600" b="1"/>
          </a:p>
        </p:txBody>
      </p:sp>
      <p:grpSp>
        <p:nvGrpSpPr>
          <p:cNvPr id="13315" name="Группа 45"/>
          <p:cNvGrpSpPr/>
          <p:nvPr/>
        </p:nvGrpSpPr>
        <p:grpSpPr bwMode="auto">
          <a:xfrm>
            <a:off x="1040299" y="1539432"/>
            <a:ext cx="9226347" cy="5145469"/>
            <a:chOff x="256877" y="1031966"/>
            <a:chExt cx="8717308" cy="4820198"/>
          </a:xfrm>
        </p:grpSpPr>
        <p:sp>
          <p:nvSpPr>
            <p:cNvPr id="4" name="Прямоугольник 3"/>
            <p:cNvSpPr/>
            <p:nvPr/>
          </p:nvSpPr>
          <p:spPr bwMode="auto">
            <a:xfrm>
              <a:off x="3709827" y="1031966"/>
              <a:ext cx="4022884" cy="719220"/>
            </a:xfrm>
            <a:prstGeom prst="rect">
              <a:avLst/>
            </a:prstGeom>
            <a:ln w="762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32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Литературный язык</a:t>
              </a:r>
              <a:endParaRPr lang="ru-RU" sz="32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5" name="Прямоугольник 4"/>
            <p:cNvSpPr/>
            <p:nvPr/>
          </p:nvSpPr>
          <p:spPr bwMode="auto">
            <a:xfrm>
              <a:off x="256877" y="2256068"/>
              <a:ext cx="3714896" cy="774788"/>
            </a:xfrm>
            <a:prstGeom prst="rect">
              <a:avLst/>
            </a:prstGeom>
            <a:ln w="762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4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Разговорный стиль</a:t>
              </a:r>
              <a:endParaRPr lang="ru-RU" sz="24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 bwMode="auto">
            <a:xfrm>
              <a:off x="5098944" y="2421187"/>
              <a:ext cx="3714896" cy="774788"/>
            </a:xfrm>
            <a:prstGeom prst="rect">
              <a:avLst/>
            </a:prstGeom>
            <a:ln w="762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4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Книжные стили</a:t>
              </a:r>
              <a:endParaRPr lang="ru-RU" sz="24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 bwMode="auto">
            <a:xfrm>
              <a:off x="731559" y="3670691"/>
              <a:ext cx="2886189" cy="731921"/>
            </a:xfrm>
            <a:prstGeom prst="rect">
              <a:avLst/>
            </a:prstGeom>
            <a:ln w="762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Официально-деловой стиль</a:t>
              </a:r>
              <a:endPara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1249104" y="4750314"/>
              <a:ext cx="2887776" cy="731921"/>
            </a:xfrm>
            <a:prstGeom prst="rect">
              <a:avLst/>
            </a:prstGeom>
            <a:ln w="762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Стиль художественной литературы</a:t>
              </a:r>
              <a:endPara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 bwMode="auto">
            <a:xfrm>
              <a:off x="4968763" y="4000929"/>
              <a:ext cx="2886189" cy="731921"/>
            </a:xfrm>
            <a:prstGeom prst="rect">
              <a:avLst/>
            </a:prstGeom>
            <a:ln w="762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Публицистический стиль</a:t>
              </a:r>
              <a:endPara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6087996" y="5120244"/>
              <a:ext cx="2886189" cy="731920"/>
            </a:xfrm>
            <a:prstGeom prst="rect">
              <a:avLst/>
            </a:prstGeom>
            <a:ln w="762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b="1">
                  <a:solidFill>
                    <a:srgbClr val="000000"/>
                  </a:solidFill>
                  <a:latin typeface="Times New Roman" panose="02020603050405020304" pitchFamily="18" charset="0"/>
                  <a:ea typeface="Batang"/>
                  <a:cs typeface="Times New Roman" panose="02020603050405020304" pitchFamily="18" charset="0"/>
                </a:rPr>
                <a:t>Научный стиль</a:t>
              </a:r>
              <a:endPara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Batang"/>
                <a:cs typeface="Times New Roman" panose="02020603050405020304" pitchFamily="18" charset="0"/>
              </a:endParaRPr>
            </a:p>
          </p:txBody>
        </p:sp>
        <p:cxnSp>
          <p:nvCxnSpPr>
            <p:cNvPr id="12" name="Прямая со стрелкой 11"/>
            <p:cNvCxnSpPr/>
            <p:nvPr/>
          </p:nvCxnSpPr>
          <p:spPr bwMode="auto">
            <a:xfrm rot="10800000" flipV="1">
              <a:off x="2430251" y="1736896"/>
              <a:ext cx="1084305" cy="37945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0" name="Прямая со стрелкой 19"/>
            <p:cNvCxnSpPr/>
            <p:nvPr/>
          </p:nvCxnSpPr>
          <p:spPr bwMode="auto">
            <a:xfrm rot="16199999" flipH="1">
              <a:off x="6838898" y="1952830"/>
              <a:ext cx="430261" cy="26194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Прямая со стрелкой 24"/>
            <p:cNvCxnSpPr/>
            <p:nvPr/>
          </p:nvCxnSpPr>
          <p:spPr bwMode="auto">
            <a:xfrm rot="10800000" flipV="1">
              <a:off x="3212919" y="2795880"/>
              <a:ext cx="1698692" cy="70493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 стрелкой 27"/>
            <p:cNvCxnSpPr/>
            <p:nvPr/>
          </p:nvCxnSpPr>
          <p:spPr bwMode="auto">
            <a:xfrm rot="5400000">
              <a:off x="3572447" y="3260325"/>
              <a:ext cx="1489244" cy="134466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 стрелкой 30"/>
            <p:cNvCxnSpPr/>
            <p:nvPr/>
          </p:nvCxnSpPr>
          <p:spPr bwMode="auto">
            <a:xfrm rot="5400000">
              <a:off x="6015739" y="3468273"/>
              <a:ext cx="587442" cy="287349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 стрелкой 33"/>
            <p:cNvCxnSpPr/>
            <p:nvPr/>
          </p:nvCxnSpPr>
          <p:spPr bwMode="auto">
            <a:xfrm rot="16199999" flipH="1">
              <a:off x="7420692" y="3631831"/>
              <a:ext cx="1684530" cy="1031915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b="1"/>
              <a:t>Разговорный стиль</a:t>
            </a:r>
            <a:endParaRPr lang="ru-RU" b="1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 bwMode="auto">
          <a:xfrm>
            <a:off x="1296365" y="2349661"/>
            <a:ext cx="9595412" cy="382730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Противопоставлен остальных стилям.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Реализуется в 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устной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 форме, остальные стили – реализуются в письменной/книжной форме. 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Сфера: повседневные бытовые ситуации.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Функция: 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общение, обмен информацией, мыслями и чувствами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b="1"/>
              <a:t>Задание</a:t>
            </a:r>
            <a:endParaRPr lang="ru-RU" b="1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208102" y="1999981"/>
            <a:ext cx="11102853" cy="2635076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 b="1"/>
              <a:t>ДОМАШНЕЕ Задание</a:t>
            </a:r>
            <a:endParaRPr lang="ru-RU" b="1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Ответьте на вопросы: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Какие существуют нелитературные формы языка?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Какие стили есть в китайском языке?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Заполните Стилистический словарь: сообщать, книга, особенный, личность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5"/>
          <p:cNvPicPr>
            <a:picLocks noChangeAspect="1"/>
          </p:cNvPicPr>
          <p:nvPr/>
        </p:nvPicPr>
        <p:blipFill>
          <a:blip r:embed="rId1"/>
          <a:srcRect l="13627" t="63337" r="36446" b="305"/>
          <a:stretch>
            <a:fillRect/>
          </a:stretch>
        </p:blipFill>
        <p:spPr bwMode="auto">
          <a:xfrm>
            <a:off x="1628775" y="3757613"/>
            <a:ext cx="5543550" cy="985838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commondata" val="eyJoZGlkIjoiODJmZTc2Y2ZiZjA0ZmJmMjQ2ZDhlZmUyNTA5ZjFhODAifQ==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/>
        <a:ea typeface="Arial"/>
        <a:cs typeface="Arial"/>
      </a:majorFont>
      <a:minorFont>
        <a:latin typeface="Rockwell"/>
        <a:ea typeface="Arial"/>
        <a:cs typeface="Arial"/>
      </a:minorFont>
    </a:fontScheme>
    <a:fmtScheme name="Дерево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{F9C77C95-53A4-4A4A-9B3E-162CD0D91023}tf10001070</Template>
  <TotalTime>0</TotalTime>
  <Words>8878</Words>
  <Application>WPS 演示</Application>
  <PresentationFormat>Широкоэкранный</PresentationFormat>
  <Paragraphs>283</Paragraphs>
  <Slides>36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66" baseType="lpstr">
      <vt:lpstr>Arial</vt:lpstr>
      <vt:lpstr>宋体</vt:lpstr>
      <vt:lpstr>Wingdings</vt:lpstr>
      <vt:lpstr>Rockwell Extra Bold</vt:lpstr>
      <vt:lpstr>Arial</vt:lpstr>
      <vt:lpstr>Calibri</vt:lpstr>
      <vt:lpstr>Wingdings</vt:lpstr>
      <vt:lpstr>Times New Roman</vt:lpstr>
      <vt:lpstr>Rockwell</vt:lpstr>
      <vt:lpstr>Rockwell Condensed</vt:lpstr>
      <vt:lpstr>微软雅黑</vt:lpstr>
      <vt:lpstr>Arial Unicode MS</vt:lpstr>
      <vt:lpstr>Segoe Print</vt:lpstr>
      <vt:lpstr>Cambria</vt:lpstr>
      <vt:lpstr>Batang</vt:lpstr>
      <vt:lpstr>Constantia</vt:lpstr>
      <vt:lpstr>等线 Light</vt:lpstr>
      <vt:lpstr>Tahoma</vt:lpstr>
      <vt:lpstr>Symbol</vt:lpstr>
      <vt:lpstr>Yu Gothic UI Semibold</vt:lpstr>
      <vt:lpstr>Bahnschrift Light Condensed</vt:lpstr>
      <vt:lpstr>Bahnschrift SemiLight Condensed</vt:lpstr>
      <vt:lpstr>Candara</vt:lpstr>
      <vt:lpstr>Corbel</vt:lpstr>
      <vt:lpstr>Ebrima</vt:lpstr>
      <vt:lpstr>HoloLens MDL2 Assets</vt:lpstr>
      <vt:lpstr>Segoe UI Light</vt:lpstr>
      <vt:lpstr>Sitka Display</vt:lpstr>
      <vt:lpstr>Verdana</vt:lpstr>
      <vt:lpstr>Дерево</vt:lpstr>
      <vt:lpstr>Стилистика</vt:lpstr>
      <vt:lpstr>PowerPoint 演示文稿</vt:lpstr>
      <vt:lpstr>Работа на занятии</vt:lpstr>
      <vt:lpstr>Зачетное задание</vt:lpstr>
      <vt:lpstr>Цели курса Для студентов</vt:lpstr>
      <vt:lpstr>Основные учебники</vt:lpstr>
      <vt:lpstr>Тема 1.  Стилистика как наука </vt:lpstr>
      <vt:lpstr>Словарь</vt:lpstr>
      <vt:lpstr>Зачем нужно изучать стилистику?</vt:lpstr>
      <vt:lpstr>Зачем нужно изучать стилистику?</vt:lpstr>
      <vt:lpstr>Функции языка</vt:lpstr>
      <vt:lpstr>Зачем нужно изучать стилистику?</vt:lpstr>
      <vt:lpstr>Зачем нужно изучать стилистику?</vt:lpstr>
      <vt:lpstr>Зачем нужно изучать стилистику?</vt:lpstr>
      <vt:lpstr>PowerPoint 演示文稿</vt:lpstr>
      <vt:lpstr>PowerPoint 演示文稿</vt:lpstr>
      <vt:lpstr>Основные понятия стилистики</vt:lpstr>
      <vt:lpstr>Основные понятия стилистики</vt:lpstr>
      <vt:lpstr>Основные понятия стилистики</vt:lpstr>
      <vt:lpstr>Основные понятия стилистики</vt:lpstr>
      <vt:lpstr>Основные понятия стилистики</vt:lpstr>
      <vt:lpstr>Функциональные стили русского языка</vt:lpstr>
      <vt:lpstr>Найдите слова, не относящиеся к сфере русского литературного языка, в следующем фрагменте повести Валентина Распутина  «Прощание с  Матерой» </vt:lpstr>
      <vt:lpstr>Стилистика русского языка  тесно связана с другими филологическими дисциплинами: </vt:lpstr>
      <vt:lpstr>Тема 2.  Общая характеристика функциональных стилей русского литературного языка </vt:lpstr>
      <vt:lpstr>Литературный язык</vt:lpstr>
      <vt:lpstr>Какая разница между словами?</vt:lpstr>
      <vt:lpstr>Функциональный стиль</vt:lpstr>
      <vt:lpstr>Официально-деловой стиль</vt:lpstr>
      <vt:lpstr>Научный стиль</vt:lpstr>
      <vt:lpstr>Публицистический стиль</vt:lpstr>
      <vt:lpstr>Стиль художественной литературы</vt:lpstr>
      <vt:lpstr>Функциональные стили русского языка</vt:lpstr>
      <vt:lpstr>Разговорный стиль</vt:lpstr>
      <vt:lpstr>Задание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</dc:title>
  <dc:creator>чеснокова ирина</dc:creator>
  <cp:lastModifiedBy>Administrator</cp:lastModifiedBy>
  <cp:revision>71</cp:revision>
  <dcterms:created xsi:type="dcterms:W3CDTF">2020-10-24T06:38:00Z</dcterms:created>
  <dcterms:modified xsi:type="dcterms:W3CDTF">2023-12-07T02:05:06Z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DBD25CCB47184446A37EC8AFD490AB48_12</vt:lpwstr>
  </property>
  <property fmtid="{D5CDD505-2E9C-101B-9397-08002B2CF9AE}" pid="3" name="KSOProductBuildVer">
    <vt:lpwstr>2052-12.1.0.15712</vt:lpwstr>
  </property>
</Properties>
</file>