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4" r:id="rId19"/>
    <p:sldId id="270" r:id="rId20"/>
    <p:sldId id="273" r:id="rId21"/>
    <p:sldId id="275" r:id="rId22"/>
    <p:sldId id="276" r:id="rId23"/>
    <p:sldId id="272" r:id="rId24"/>
  </p:sldIdLst>
  <p:sldSz cx="12193270" cy="6858000"/>
  <p:notesSz cx="12193270" cy="6858000"/>
  <p:custDataLst>
    <p:tags r:id="rId2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28" autoAdjust="0"/>
  </p:normalViewPr>
  <p:slideViewPr>
    <p:cSldViewPr showGuides="1">
      <p:cViewPr varScale="1">
        <p:scale>
          <a:sx n="79" d="100"/>
          <a:sy n="79" d="100"/>
        </p:scale>
        <p:origin x="39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8" Type="http://schemas.openxmlformats.org/officeDocument/2006/relationships/tags" Target="tags/tag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 showMasterPhAnim="0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subTitle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Title,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Title,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PhAnim="0" userDrawn="1">
  <p:cSld name="Centere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subTitle"/>
          </p:nvPr>
        </p:nvSpPr>
        <p:spPr bwMode="auto">
          <a:xfrm>
            <a:off x="1069920" y="483840"/>
            <a:ext cx="10058400" cy="7462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 showMasterPhAnim="0" userDrawn="1">
  <p:cSld name="Title, 2 Content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 showMasterPhAnim="0" userDrawn="1">
  <p:cSld name="Title Content and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 showMasterPhAnim="0" userDrawn="1">
  <p:cSld name="Title, 2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 showMasterPhAnim="0" userDrawn="1">
  <p:cSld name="Title,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PhAnim="0" userDrawn="1">
  <p:cSld name="Title, 4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2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3" name="PlaceHolder 5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Title, 6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 bwMode="auto">
          <a:xfrm>
            <a:off x="447084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 bwMode="auto">
          <a:xfrm>
            <a:off x="787176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8" name="PlaceHolder 5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9" name="PlaceHolder 6"/>
          <p:cNvSpPr>
            <a:spLocks noGrp="1"/>
          </p:cNvSpPr>
          <p:nvPr>
            <p:ph type="body"/>
          </p:nvPr>
        </p:nvSpPr>
        <p:spPr bwMode="auto">
          <a:xfrm>
            <a:off x="447084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100" name="PlaceHolder 7"/>
          <p:cNvSpPr>
            <a:spLocks noGrp="1"/>
          </p:cNvSpPr>
          <p:nvPr>
            <p:ph type="body"/>
          </p:nvPr>
        </p:nvSpPr>
        <p:spPr bwMode="auto">
          <a:xfrm>
            <a:off x="787176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 showMasterPhAnim="0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subTitle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Title,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Title,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PhAnim="0" userDrawn="1">
  <p:cSld name="Centere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subTitle"/>
          </p:nvPr>
        </p:nvSpPr>
        <p:spPr bwMode="auto">
          <a:xfrm>
            <a:off x="1069920" y="483840"/>
            <a:ext cx="10058400" cy="7462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 showMasterPhAnim="0" userDrawn="1">
  <p:cSld name="Title, 2 Content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 showMasterPhAnim="0" userDrawn="1">
  <p:cSld name="Title Content and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 showMasterPhAnim="0" userDrawn="1">
  <p:cSld name="Title, 2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 showMasterPhAnim="0" userDrawn="1">
  <p:cSld name="Title,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PhAnim="0" userDrawn="1">
  <p:cSld name="Title, 4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Title, 6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body"/>
          </p:nvPr>
        </p:nvSpPr>
        <p:spPr bwMode="auto">
          <a:xfrm>
            <a:off x="447084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body"/>
          </p:nvPr>
        </p:nvSpPr>
        <p:spPr bwMode="auto">
          <a:xfrm>
            <a:off x="787176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4" name="PlaceHolder 6"/>
          <p:cNvSpPr>
            <a:spLocks noGrp="1"/>
          </p:cNvSpPr>
          <p:nvPr>
            <p:ph type="body"/>
          </p:nvPr>
        </p:nvSpPr>
        <p:spPr bwMode="auto">
          <a:xfrm>
            <a:off x="447084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5" name="PlaceHolder 7"/>
          <p:cNvSpPr>
            <a:spLocks noGrp="1"/>
          </p:cNvSpPr>
          <p:nvPr>
            <p:ph type="body"/>
          </p:nvPr>
        </p:nvSpPr>
        <p:spPr bwMode="auto">
          <a:xfrm>
            <a:off x="787176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4.png"/><Relationship Id="rId15" Type="http://schemas.openxmlformats.org/officeDocument/2006/relationships/image" Target="../media/image3.png"/><Relationship Id="rId14" Type="http://schemas.openxmlformats.org/officeDocument/2006/relationships/image" Target="../media/image2.png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4" Type="http://schemas.openxmlformats.org/officeDocument/2006/relationships/theme" Target="../theme/theme2.xml"/><Relationship Id="rId13" Type="http://schemas.openxmlformats.org/officeDocument/2006/relationships/image" Target="../media/image5.png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6" name="Group 1"/>
          <p:cNvGrpSpPr/>
          <p:nvPr/>
        </p:nvGrpSpPr>
        <p:grpSpPr bwMode="auto">
          <a:xfrm>
            <a:off x="914400" y="1341360"/>
            <a:ext cx="10234440" cy="90720"/>
            <a:chOff x="914400" y="1341360"/>
            <a:chExt cx="10234440" cy="90720"/>
          </a:xfrm>
        </p:grpSpPr>
        <p:pic>
          <p:nvPicPr>
            <p:cNvPr id="47" name="Rectangle 6"/>
            <p:cNvPicPr/>
            <p:nvPr/>
          </p:nvPicPr>
          <p:blipFill>
            <a:blip r:embed="rId13"/>
            <a:stretch>
              <a:fillRect/>
            </a:stretch>
          </p:blipFill>
          <p:spPr bwMode="auto">
            <a:xfrm>
              <a:off x="914400" y="1341360"/>
              <a:ext cx="10234440" cy="907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8" name="CustomShape 2"/>
            <p:cNvSpPr/>
            <p:nvPr/>
          </p:nvSpPr>
          <p:spPr bwMode="auto">
            <a:xfrm>
              <a:off x="920879" y="1346040"/>
              <a:ext cx="10223280" cy="8100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49" name="Group 3"/>
          <p:cNvGrpSpPr/>
          <p:nvPr/>
        </p:nvGrpSpPr>
        <p:grpSpPr bwMode="auto">
          <a:xfrm>
            <a:off x="914400" y="4290840"/>
            <a:ext cx="10234440" cy="98640"/>
            <a:chOff x="914400" y="4290840"/>
            <a:chExt cx="10234440" cy="98640"/>
          </a:xfrm>
        </p:grpSpPr>
        <p:pic>
          <p:nvPicPr>
            <p:cNvPr id="50" name="Rectangle 7"/>
            <p:cNvPicPr/>
            <p:nvPr/>
          </p:nvPicPr>
          <p:blipFill>
            <a:blip r:embed="rId14"/>
            <a:stretch>
              <a:fillRect/>
            </a:stretch>
          </p:blipFill>
          <p:spPr bwMode="auto">
            <a:xfrm>
              <a:off x="914400" y="4290840"/>
              <a:ext cx="10234440" cy="9864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1" name="CustomShape 4"/>
            <p:cNvSpPr/>
            <p:nvPr/>
          </p:nvSpPr>
          <p:spPr bwMode="auto">
            <a:xfrm>
              <a:off x="920879" y="4299120"/>
              <a:ext cx="10223280" cy="8064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52" name="Group 5"/>
          <p:cNvGrpSpPr/>
          <p:nvPr/>
        </p:nvGrpSpPr>
        <p:grpSpPr bwMode="auto">
          <a:xfrm>
            <a:off x="914400" y="1481040"/>
            <a:ext cx="10234440" cy="2756160"/>
            <a:chOff x="914400" y="1481040"/>
            <a:chExt cx="10234440" cy="2756160"/>
          </a:xfrm>
        </p:grpSpPr>
        <p:pic>
          <p:nvPicPr>
            <p:cNvPr id="53" name="Rectangle 8"/>
            <p:cNvPicPr/>
            <p:nvPr/>
          </p:nvPicPr>
          <p:blipFill>
            <a:blip r:embed="rId15"/>
            <a:stretch>
              <a:fillRect/>
            </a:stretch>
          </p:blipFill>
          <p:spPr bwMode="auto">
            <a:xfrm>
              <a:off x="914400" y="1481040"/>
              <a:ext cx="10234440" cy="27561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4" name="CustomShape 6"/>
            <p:cNvSpPr/>
            <p:nvPr/>
          </p:nvSpPr>
          <p:spPr bwMode="auto">
            <a:xfrm>
              <a:off x="920879" y="1484280"/>
              <a:ext cx="10223280" cy="274320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55" name="Group 7"/>
          <p:cNvGrpSpPr/>
          <p:nvPr/>
        </p:nvGrpSpPr>
        <p:grpSpPr bwMode="auto">
          <a:xfrm>
            <a:off x="9648720" y="4068720"/>
            <a:ext cx="1081080" cy="1081080"/>
            <a:chOff x="9648720" y="4068720"/>
            <a:chExt cx="1081080" cy="1081080"/>
          </a:xfrm>
        </p:grpSpPr>
        <p:grpSp>
          <p:nvGrpSpPr>
            <p:cNvPr id="56" name="Group 8"/>
            <p:cNvGrpSpPr/>
            <p:nvPr/>
          </p:nvGrpSpPr>
          <p:grpSpPr bwMode="auto">
            <a:xfrm>
              <a:off x="9648720" y="4068720"/>
              <a:ext cx="1081080" cy="1081080"/>
              <a:chOff x="9648720" y="4068720"/>
              <a:chExt cx="1081080" cy="1081080"/>
            </a:xfrm>
          </p:grpSpPr>
          <p:pic>
            <p:nvPicPr>
              <p:cNvPr id="57" name="Oval 10"/>
              <p:cNvPicPr/>
              <p:nvPr/>
            </p:nvPicPr>
            <p:blipFill>
              <a:blip r:embed="rId16"/>
              <a:stretch>
                <a:fillRect/>
              </a:stretch>
            </p:blipFill>
            <p:spPr bwMode="auto">
              <a:xfrm>
                <a:off x="9648720" y="4068720"/>
                <a:ext cx="1081080" cy="108108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58" name="CustomShape 9"/>
              <p:cNvSpPr/>
              <p:nvPr/>
            </p:nvSpPr>
            <p:spPr bwMode="auto">
              <a:xfrm>
                <a:off x="9810360" y="4233240"/>
                <a:ext cx="757440" cy="753120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59" name="CustomShape 10"/>
            <p:cNvSpPr/>
            <p:nvPr/>
          </p:nvSpPr>
          <p:spPr bwMode="auto">
            <a:xfrm>
              <a:off x="9760320" y="4183560"/>
              <a:ext cx="857160" cy="852480"/>
            </a:xfrm>
            <a:prstGeom prst="ellipse">
              <a:avLst/>
            </a:prstGeom>
            <a:noFill/>
            <a:ln w="2556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60" name="PlaceHolder 1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r>
              <a:rPr lang="en-US" sz="5400" b="0" strike="noStrike" spc="-1">
                <a:solidFill>
                  <a:srgbClr val="000000"/>
                </a:solidFill>
                <a:latin typeface="Rockwell Condensed"/>
              </a:rPr>
              <a:t>Click to edit the title text format</a:t>
            </a: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61" name="PlaceHolder 1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182245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Click to edit the outline text format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457200" lvl="1" indent="-182880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Second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730250" lvl="2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Third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004570" lvl="3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Fourth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4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Fifth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5" indent="-182245">
              <a:spcBef>
                <a:spcPts val="1200"/>
              </a:spcBef>
              <a:buClr>
                <a:srgbClr val="000000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Sixth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6" indent="-182245">
              <a:spcBef>
                <a:spcPts val="1200"/>
              </a:spcBef>
              <a:buClr>
                <a:srgbClr val="000000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Seventh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62" name="PlaceHolder 13"/>
          <p:cNvSpPr>
            <a:spLocks noGrp="1"/>
          </p:cNvSpPr>
          <p:nvPr>
            <p:ph type="dt"/>
          </p:nvPr>
        </p:nvSpPr>
        <p:spPr bwMode="auto">
          <a:xfrm>
            <a:off x="7964640" y="6272280"/>
            <a:ext cx="32731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1100" b="0" strike="noStrike" spc="-1">
                <a:solidFill>
                  <a:srgbClr val="696464"/>
                </a:solidFill>
                <a:latin typeface="Rockwell"/>
              </a:rPr>
              <a:t>&lt;date/time&gt;</a:t>
            </a:r>
            <a:endParaRPr lang="en-US" sz="1100" b="0" strike="noStrike" spc="-1">
              <a:latin typeface="Times New Roman" panose="02020603050405020304"/>
            </a:endParaRPr>
          </a:p>
        </p:txBody>
      </p:sp>
      <p:sp>
        <p:nvSpPr>
          <p:cNvPr id="63" name="PlaceHolder 14"/>
          <p:cNvSpPr>
            <a:spLocks noGrp="1"/>
          </p:cNvSpPr>
          <p:nvPr>
            <p:ph type="ftr"/>
          </p:nvPr>
        </p:nvSpPr>
        <p:spPr bwMode="auto">
          <a:xfrm>
            <a:off x="1087200" y="6272280"/>
            <a:ext cx="6327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sp>
        <p:nvSpPr>
          <p:cNvPr id="64" name="PlaceHolder 15"/>
          <p:cNvSpPr>
            <a:spLocks noGrp="1"/>
          </p:cNvSpPr>
          <p:nvPr>
            <p:ph type="sldNum"/>
          </p:nvPr>
        </p:nvSpPr>
        <p:spPr bwMode="auto">
          <a:xfrm>
            <a:off x="9593280" y="4289040"/>
            <a:ext cx="1193759" cy="6397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52E40577-DE72-4B67-9489-8BBE63E780E6}" type="slidenum">
              <a:rPr lang="en-US" sz="2800" b="1" strike="noStrike" spc="-1">
                <a:solidFill>
                  <a:srgbClr val="FFFFFF"/>
                </a:solidFill>
                <a:latin typeface="Rockwell Condensed"/>
              </a:rPr>
            </a:fld>
            <a:endParaRPr lang="en-US" sz="2800" b="0" strike="noStrike" spc="-1"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r>
              <a:rPr lang="en-US" sz="5400" b="0" strike="noStrike" spc="-1">
                <a:solidFill>
                  <a:srgbClr val="000000"/>
                </a:solidFill>
                <a:latin typeface="Rockwell Condensed"/>
              </a:rPr>
              <a:t>Click to edit the title text format</a:t>
            </a: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182245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Click to edit the outline text format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457200" lvl="1" indent="-182880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Second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730250" lvl="2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Third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004570" lvl="3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Fourth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4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Fifth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5" indent="-182245">
              <a:spcBef>
                <a:spcPts val="1200"/>
              </a:spcBef>
              <a:buClr>
                <a:srgbClr val="000000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Sixth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6" indent="-182245">
              <a:spcBef>
                <a:spcPts val="1200"/>
              </a:spcBef>
              <a:buClr>
                <a:srgbClr val="000000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Seventh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 bwMode="auto">
          <a:xfrm>
            <a:off x="7964640" y="6272280"/>
            <a:ext cx="32731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1100" b="0" strike="noStrike" spc="-1">
                <a:solidFill>
                  <a:srgbClr val="696464"/>
                </a:solidFill>
                <a:latin typeface="Rockwell"/>
              </a:rPr>
              <a:t>&lt;date/time&gt;</a:t>
            </a:r>
            <a:endParaRPr lang="en-US" sz="1100" b="0" strike="noStrike" spc="-1">
              <a:latin typeface="Times New Roman" panose="02020603050405020304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 bwMode="auto">
          <a:xfrm>
            <a:off x="1087200" y="6272280"/>
            <a:ext cx="6327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grpSp>
        <p:nvGrpSpPr>
          <p:cNvPr id="4" name="Group 5"/>
          <p:cNvGrpSpPr/>
          <p:nvPr/>
        </p:nvGrpSpPr>
        <p:grpSpPr bwMode="auto">
          <a:xfrm>
            <a:off x="11401560" y="6229440"/>
            <a:ext cx="457200" cy="457200"/>
            <a:chOff x="11401560" y="6229440"/>
            <a:chExt cx="457200" cy="457200"/>
          </a:xfrm>
        </p:grpSpPr>
        <p:grpSp>
          <p:nvGrpSpPr>
            <p:cNvPr id="5" name="Group 6"/>
            <p:cNvGrpSpPr/>
            <p:nvPr/>
          </p:nvGrpSpPr>
          <p:grpSpPr bwMode="auto">
            <a:xfrm>
              <a:off x="11401560" y="6229440"/>
              <a:ext cx="457200" cy="457200"/>
              <a:chOff x="11401560" y="6229440"/>
              <a:chExt cx="457200" cy="457200"/>
            </a:xfrm>
          </p:grpSpPr>
          <p:pic>
            <p:nvPicPr>
              <p:cNvPr id="6" name="Oval 7"/>
              <p:cNvPicPr/>
              <p:nvPr/>
            </p:nvPicPr>
            <p:blipFill>
              <a:blip r:embed="rId13"/>
              <a:stretch>
                <a:fillRect/>
              </a:stretch>
            </p:blipFill>
            <p:spPr bwMode="auto">
              <a:xfrm>
                <a:off x="11401560" y="6229440"/>
                <a:ext cx="457200" cy="4572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7" name="CustomShape 7"/>
              <p:cNvSpPr/>
              <p:nvPr/>
            </p:nvSpPr>
            <p:spPr bwMode="auto">
              <a:xfrm>
                <a:off x="11474280" y="6299640"/>
                <a:ext cx="315000" cy="315000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8" name="CustomShape 8"/>
            <p:cNvSpPr/>
            <p:nvPr/>
          </p:nvSpPr>
          <p:spPr bwMode="auto">
            <a:xfrm>
              <a:off x="11437200" y="6262200"/>
              <a:ext cx="389880" cy="389880"/>
            </a:xfrm>
            <a:prstGeom prst="ellipse">
              <a:avLst/>
            </a:prstGeom>
            <a:noFill/>
            <a:ln w="1260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9" name="PlaceHolder 9"/>
          <p:cNvSpPr>
            <a:spLocks noGrp="1"/>
          </p:cNvSpPr>
          <p:nvPr>
            <p:ph type="sldNum"/>
          </p:nvPr>
        </p:nvSpPr>
        <p:spPr bwMode="auto">
          <a:xfrm>
            <a:off x="11310480" y="6272280"/>
            <a:ext cx="639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79FF92AF-4656-4D89-884A-72C89A2CE621}" type="slidenum">
              <a:rPr lang="en-US" sz="1400" b="1" strike="noStrike" spc="-1">
                <a:solidFill>
                  <a:srgbClr val="FFFFFF"/>
                </a:solidFill>
                <a:latin typeface="Rockwell Condensed"/>
              </a:rPr>
            </a:fld>
            <a:endParaRPr lang="en-US" sz="1400" b="0" strike="noStrike" spc="-1"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7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47600" y="1427040"/>
            <a:ext cx="9980640" cy="3048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1438200"/>
            <a:ext cx="10509480" cy="35416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9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249120"/>
            <a:ext cx="10071360" cy="1854360"/>
          </a:xfrm>
          <a:prstGeom prst="rect">
            <a:avLst/>
          </a:prstGeom>
          <a:ln w="0">
            <a:noFill/>
          </a:ln>
        </p:spPr>
      </p:pic>
      <p:sp>
        <p:nvSpPr>
          <p:cNvPr id="250" name="TextShape 1"/>
          <p:cNvSpPr txBox="1"/>
          <p:nvPr/>
        </p:nvSpPr>
        <p:spPr bwMode="auto">
          <a:xfrm>
            <a:off x="1069920" y="2708280"/>
            <a:ext cx="10058400" cy="34639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Официально-деловой стиль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обслуживает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сферу официальных отношений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между государственной властью и населением, между странами, предприятиями и различными организациями, между людьми и обществом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1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927000" y="353880"/>
            <a:ext cx="10344240" cy="1749600"/>
          </a:xfrm>
          <a:prstGeom prst="rect">
            <a:avLst/>
          </a:prstGeom>
          <a:ln w="0">
            <a:noFill/>
          </a:ln>
        </p:spPr>
      </p:pic>
      <p:sp>
        <p:nvSpPr>
          <p:cNvPr id="252" name="TextShape 1"/>
          <p:cNvSpPr txBox="1"/>
          <p:nvPr/>
        </p:nvSpPr>
        <p:spPr bwMode="auto">
          <a:xfrm>
            <a:off x="1452240" y="2472840"/>
            <a:ext cx="3722760" cy="359100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3200" b="1" strike="noStrike" spc="-1">
                <a:solidFill>
                  <a:srgbClr val="000000"/>
                </a:solidFill>
                <a:latin typeface="Cambria" panose="02040503050406030204"/>
              </a:rPr>
              <a:t>Язык дипломатии и законов</a:t>
            </a:r>
            <a:endParaRPr lang="en-US" sz="32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53" name="CustomShape 2"/>
          <p:cNvSpPr/>
          <p:nvPr/>
        </p:nvSpPr>
        <p:spPr bwMode="auto">
          <a:xfrm>
            <a:off x="6608880" y="2473200"/>
            <a:ext cx="3865320" cy="344340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Font typeface="Arial" panose="020B0604020202020204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3200" b="1" strike="noStrike" spc="-1">
                <a:solidFill>
                  <a:srgbClr val="000000"/>
                </a:solidFill>
                <a:latin typeface="Calibri" panose="020F0502020204030204"/>
              </a:rPr>
              <a:t>Язык делопроизводства: деловые бумаги и служебная переписка</a:t>
            </a:r>
            <a:endParaRPr lang="en-US" sz="32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4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927000" y="353880"/>
            <a:ext cx="10344240" cy="1749600"/>
          </a:xfrm>
          <a:prstGeom prst="rect">
            <a:avLst/>
          </a:prstGeom>
          <a:ln w="0">
            <a:noFill/>
          </a:ln>
        </p:spPr>
      </p:pic>
      <p:sp>
        <p:nvSpPr>
          <p:cNvPr id="255" name="TextShape 1"/>
          <p:cNvSpPr txBox="1"/>
          <p:nvPr/>
        </p:nvSpPr>
        <p:spPr bwMode="auto">
          <a:xfrm>
            <a:off x="1063800" y="2468519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Небольшой диапазон используемых лингвистических средств и ограниченный круг тем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Высока степень повторяемости (частотность) отдельных языковых форм: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настоящим подтверждается, довожу до вашего сведения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Официальность, безличность сообщаемой информации: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 сообщается, проводится, предписывается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6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927000" y="353880"/>
            <a:ext cx="10344240" cy="1749600"/>
          </a:xfrm>
          <a:prstGeom prst="rect">
            <a:avLst/>
          </a:prstGeom>
          <a:ln w="0">
            <a:noFill/>
          </a:ln>
        </p:spPr>
      </p:pic>
      <p:sp>
        <p:nvSpPr>
          <p:cNvPr id="257" name="TextShape 1"/>
          <p:cNvSpPr txBox="1"/>
          <p:nvPr/>
        </p:nvSpPr>
        <p:spPr bwMode="auto">
          <a:xfrm>
            <a:off x="1063800" y="2468519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Ему свойственны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конкретность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следование шаблону: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говорят, что  документы официального стиля не пишут, а составляют из уже готовых фраз.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В стиле нет проявления эмоций и личного отношения автора или составителя текста. 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Для этого стиля характерны клише и типизированные конструкции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0560" y="1639800"/>
            <a:ext cx="10071000" cy="22860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9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90640" y="480960"/>
            <a:ext cx="10423440" cy="1622520"/>
          </a:xfrm>
          <a:prstGeom prst="rect">
            <a:avLst/>
          </a:prstGeom>
          <a:ln w="0">
            <a:noFill/>
          </a:ln>
        </p:spPr>
      </p:pic>
      <p:sp>
        <p:nvSpPr>
          <p:cNvPr id="260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интернациональных терминов (в языке дипломатии):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коммюнике, контракт, декларация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Избегание неточности, двусмысленности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Канцеляризмы, клише, штампы: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иметь место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(быть),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доводить до сведения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 (говорить, объяснять),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принимать соответствующие меры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 (делать для чего-либо)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Отсутствие фразеологизмов и образной лексики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1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62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глагольно-именных словосочетаний вместо глаголов: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 произвести ремонт (ср. отремонтировать), провести расследование (ср. расследовать)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пассивных конструкций и безличных форм: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предоставляется возможность, комиссией было обнаружено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«Нанизывание» существительных в форме родительного падежа: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протокол заседания совета директоров завода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3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64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Длинные распространённые предложения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Сложная союзная связь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Наличие перечней (фрагменты текста могут быть не разделены знаками препинания, а перечислены подпунктами)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Обилие причастных и деепричастных оборотов: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нижеподписавшийся, рассматриваемый, установленный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5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249120"/>
            <a:ext cx="10071360" cy="1854360"/>
          </a:xfrm>
          <a:prstGeom prst="rect">
            <a:avLst/>
          </a:prstGeom>
          <a:ln w="0">
            <a:noFill/>
          </a:ln>
        </p:spPr>
      </p:pic>
      <p:sp>
        <p:nvSpPr>
          <p:cNvPr id="266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В этом стиле используются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термины юридической, бухгалтерской и дипломатической сфер.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Сухой и стилистический нейтральный, данный стиль свободен не только от разговорной и жаргонной лексики, но и от литературных слов, имеющих эмоционально-экспрессивную окраску или употреблённый в переносном значении.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7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249120"/>
            <a:ext cx="10071360" cy="1854360"/>
          </a:xfrm>
          <a:prstGeom prst="rect">
            <a:avLst/>
          </a:prstGeom>
          <a:ln w="0">
            <a:noFill/>
          </a:ln>
        </p:spPr>
      </p:pic>
      <p:sp>
        <p:nvSpPr>
          <p:cNvPr id="268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Реализуется </a:t>
            </a: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чаще всего </a:t>
            </a: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в </a:t>
            </a:r>
            <a:r>
              <a:rPr lang="ru-RU" sz="2000" b="0" i="1" strike="noStrike" spc="-1">
                <a:solidFill>
                  <a:srgbClr val="000000"/>
                </a:solidFill>
                <a:latin typeface="Cambria" panose="02040503050406030204"/>
              </a:rPr>
              <a:t>письменной форме.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Основные </a:t>
            </a: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жанры</a:t>
            </a: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: </a:t>
            </a:r>
            <a:r>
              <a:rPr lang="ru-RU" sz="2000" b="0" i="1" strike="noStrike" spc="-1">
                <a:solidFill>
                  <a:srgbClr val="000000"/>
                </a:solidFill>
                <a:latin typeface="Cambria" panose="02040503050406030204"/>
              </a:rPr>
              <a:t> деловое письмо, контракт, приказ, протокол, указ, постановление, заявление, резюме.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В</a:t>
            </a: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 устной форме</a:t>
            </a: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 – </a:t>
            </a:r>
            <a:r>
              <a:rPr lang="ru-RU" sz="2000" b="0" i="1" strike="noStrike" spc="-1">
                <a:solidFill>
                  <a:srgbClr val="000000"/>
                </a:solidFill>
                <a:latin typeface="Cambria" panose="02040503050406030204"/>
              </a:rPr>
              <a:t>деловые переговоры, выступления участников судебного процесса. 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9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70" name="TextShape 1"/>
          <p:cNvSpPr txBox="1"/>
          <p:nvPr/>
        </p:nvSpPr>
        <p:spPr bwMode="auto">
          <a:xfrm>
            <a:off x="838080" y="2093759"/>
            <a:ext cx="10515600" cy="40831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Конкретный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Сухой (стиль)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Субъективный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Переносный (смысл)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Однозначность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i="1" strike="noStrike" spc="-1">
                <a:solidFill>
                  <a:srgbClr val="000000"/>
                </a:solidFill>
                <a:latin typeface="Cambria" panose="02040503050406030204"/>
              </a:rPr>
              <a:t>Подберите антонимы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1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72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сфера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население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Предприятие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действительность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Разновидность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Повторяемость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обилие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i="1" strike="noStrike" spc="-1">
                <a:solidFill>
                  <a:srgbClr val="000000"/>
                </a:solidFill>
                <a:latin typeface="Cambria" panose="02040503050406030204"/>
              </a:rPr>
              <a:t>Как вы понимаете значение данных слов?</a:t>
            </a: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 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i="1" strike="noStrike" spc="-1">
                <a:solidFill>
                  <a:srgbClr val="000000"/>
                </a:solidFill>
                <a:latin typeface="Cambria" panose="02040503050406030204"/>
              </a:rPr>
              <a:t>Можете ли подобрать к ним синонимы?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2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92500" lnSpcReduction="10000"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В аэропорту Чудик написал телеграмму жене: «Приземлились.  Ветка сирени упала на грудь, милая Груша, меня не забудь.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Васятка</a:t>
            </a:r>
            <a:r>
              <a:rPr lang="ru-RU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». Телеграфистка,  строгая, сухая женщина, прочитав телеграмму, предложила: «Составьте иначе. Вы взрослый человек, не в детсаде». – «Почему? – спросил Чудик. – Я ей всегда так пишу в письмах. Это же моя жена!.. Вы,  наверное, подумали...»  – « В письмах можете писать что угодно.  А телеграмма – это вид связи. Это открытый текст». Чудик переписал: «Приземлились. Все в порядке.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Васятка</a:t>
            </a:r>
            <a:r>
              <a:rPr lang="ru-RU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». Телеграфистка сама исправила два слова: «приземлились» и «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Васятка</a:t>
            </a:r>
            <a:r>
              <a:rPr lang="ru-RU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». Стало: «Долетели. Василий». – «Приземлились... Вы  что, космонавт, что ли?» – «Ну ладно, – сказал Чудик,  – пусть так будет».</a:t>
            </a:r>
            <a:endParaRPr lang="en-US" sz="28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88282" y="685800"/>
            <a:ext cx="9640038" cy="922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b="1" i="1" dirty="0">
                <a:latin typeface="Times New Roman" panose="02020603050405020304" pitchFamily="18" charset="0"/>
                <a:ea typeface="宋体" panose="02010600030101010101" pitchFamily="2" charset="-122"/>
              </a:rPr>
              <a:t>Прочитайте о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трывок из рассказа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В.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Шукшина «Чудик».</a:t>
            </a:r>
            <a:endParaRPr lang="ru-RU" sz="1800" b="1" i="1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buAutoNum type="arabicPeriod"/>
            </a:pPr>
            <a:r>
              <a:rPr lang="ru-RU" b="1" i="1" dirty="0">
                <a:latin typeface="Times New Roman" panose="02020603050405020304" pitchFamily="18" charset="0"/>
                <a:ea typeface="宋体" panose="02010600030101010101" pitchFamily="2" charset="-122"/>
              </a:rPr>
              <a:t>П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очему герою рассказа пришлось переписывать текст телеграммы?</a:t>
            </a:r>
            <a:endParaRPr lang="ru-RU" sz="1800" b="1" i="1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buAutoNum type="arabicPeriod"/>
            </a:pPr>
            <a:r>
              <a:rPr lang="ru-RU" sz="1800" b="1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Укажите лексические единицы, не соответствующие официально-деловому стилю</a:t>
            </a:r>
            <a:r>
              <a:rPr lang="ru-RU" b="1" i="1" dirty="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3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2423795" y="480695"/>
            <a:ext cx="7210425" cy="1252855"/>
          </a:xfrm>
          <a:prstGeom prst="rect">
            <a:avLst/>
          </a:prstGeom>
          <a:ln w="0">
            <a:noFill/>
          </a:ln>
        </p:spPr>
      </p:pic>
      <p:sp>
        <p:nvSpPr>
          <p:cNvPr id="274" name="TextShape 1"/>
          <p:cNvSpPr txBox="1"/>
          <p:nvPr/>
        </p:nvSpPr>
        <p:spPr bwMode="auto">
          <a:xfrm>
            <a:off x="750570" y="1522095"/>
            <a:ext cx="10603230" cy="4654550"/>
          </a:xfrm>
          <a:prstGeom prst="rect">
            <a:avLst/>
          </a:prstGeom>
          <a:noFill/>
          <a:ln w="0">
            <a:noFill/>
          </a:ln>
        </p:spPr>
        <p:txBody>
          <a:bodyPr>
            <a:normAutofit lnSpcReduction="10000"/>
          </a:bodyPr>
          <a:lstStyle/>
          <a:p>
            <a:pPr algn="just">
              <a:tabLst>
                <a:tab pos="1671320" algn="l"/>
              </a:tabLst>
            </a:pPr>
            <a:r>
              <a:rPr lang="ru-RU" sz="2000" b="1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Прочитайте данные слова и словосочетания. Укажите те из них, которым свойственна окраска официально-делового стиля.</a:t>
            </a:r>
            <a:endParaRPr lang="ru-RU" sz="20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tabLst>
                <a:tab pos="1671320" algn="l"/>
              </a:tabLst>
            </a:pPr>
            <a:r>
              <a:rPr lang="ru-RU" sz="1800" b="1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 </a:t>
            </a:r>
            <a:endParaRPr lang="ru-RU" sz="18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tabLst>
                <a:tab pos="167132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ru-RU" sz="28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Вознаградить за труды, нетрудоспособность, жилье, приводить к общему знаменателю, принять к исполнению, жилищный фонд, надлежащий, предписывать, чудесный случай, проводить исследование, ходатайствовать, привлечь к ответственности, поставить на вид, установленный порядок, единовременное пособие, посоветовать, содействовать, прямые обязанности, прогулка, соглашение, несоблюдение, дипломная работа, просрочка, ответчик.</a:t>
            </a:r>
            <a:endParaRPr lang="ru-RU" sz="28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3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74" name="TextShape 1"/>
          <p:cNvSpPr txBox="1"/>
          <p:nvPr/>
        </p:nvSpPr>
        <p:spPr bwMode="auto">
          <a:xfrm>
            <a:off x="838080" y="2093759"/>
            <a:ext cx="10515600" cy="40831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от имени студента з</a:t>
            </a: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аявление в деканат, содержащее следующую информацию: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не приду на пары завтра</a:t>
            </a:r>
            <a:endParaRPr lang="ru-RU" sz="20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хочу сдать предмет досрочно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 нужны деньги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хочу уехать домой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 нужно долго лечиться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хочу работать 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хочу учиться в другом университете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3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74" name="TextShape 1"/>
          <p:cNvSpPr txBox="1"/>
          <p:nvPr/>
        </p:nvSpPr>
        <p:spPr bwMode="auto">
          <a:xfrm>
            <a:off x="838080" y="2093759"/>
            <a:ext cx="10515600" cy="40831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от имени студента о</a:t>
            </a: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бъяснительную записку в деканат, содержащую следующую информацию: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я не пришел(ла) на пары вчера (в определенную дату)</a:t>
            </a:r>
            <a:endParaRPr lang="ru-RU" sz="20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я опоздал(а) на занятия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я регулярно пропускаю некоторые пары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я не выучил(-а) урок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я ушел(ушла) с урока без разрешения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я не сдал(-а) сессию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я не сдаю письменные работы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3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74" name="TextShape 1"/>
          <p:cNvSpPr txBox="1"/>
          <p:nvPr/>
        </p:nvSpPr>
        <p:spPr bwMode="auto">
          <a:xfrm>
            <a:off x="838080" y="2093759"/>
            <a:ext cx="10515600" cy="40831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от имени студентов группы приглашение адресату по своему выбору</a:t>
            </a: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содержащую следующую информацию: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Приглашаем на конференцию</a:t>
            </a:r>
            <a:endParaRPr lang="ru-RU" sz="20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Приглашаем на выпускной вечер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Приглашаем на праздник Нового года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Приглашаем на вручение дипломов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Приглашаем на спортивный праздник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Приглашаем на праздник русского языка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Приглашаем на собрание группы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3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74" name="TextShape 1"/>
          <p:cNvSpPr txBox="1"/>
          <p:nvPr/>
        </p:nvSpPr>
        <p:spPr bwMode="auto">
          <a:xfrm>
            <a:off x="838080" y="2093759"/>
            <a:ext cx="10515600" cy="40831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резюме для поступления на работу в российское предприятие, которое занимается 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деятельностью</a:t>
            </a:r>
            <a:endParaRPr lang="ru-RU" sz="20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Бизнесом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Производством автомобилей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Юридической деятельностью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Спортивной деятельностью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Переводами (научными, техническими, юридическими)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+mj-lt"/>
              <a:buAutoNum type="arabicPeriod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Рекламой</a:t>
            </a:r>
            <a:endParaRPr lang="ru-RU" sz="20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3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74" name="TextShape 1"/>
          <p:cNvSpPr txBox="1"/>
          <p:nvPr/>
        </p:nvSpPr>
        <p:spPr bwMode="auto">
          <a:xfrm>
            <a:off x="838080" y="2093759"/>
            <a:ext cx="10515600" cy="40831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Cambria" panose="02040503050406030204"/>
              </a:rPr>
              <a:t>Какие функции выполняет официально-деловой стиль?</a:t>
            </a: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Cambria" panose="02040503050406030204"/>
              </a:rPr>
              <a:t>В каких сферах деятельности используется официально-деловой стиль?</a:t>
            </a: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Cambria" panose="02040503050406030204"/>
              </a:rPr>
              <a:t>Опишите основные лингвистические особенности официально-делового стиля</a:t>
            </a: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Cambria" panose="02040503050406030204"/>
              </a:rPr>
              <a:t>Какие </a:t>
            </a: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жанры официально-делового </a:t>
            </a:r>
            <a:r>
              <a:rPr lang="ru-RU" sz="2000" b="0" strike="noStrike" spc="-1" dirty="0">
                <a:solidFill>
                  <a:srgbClr val="000000"/>
                </a:solidFill>
                <a:latin typeface="Cambria" panose="02040503050406030204"/>
              </a:rPr>
              <a:t>стиля вы знаете?</a:t>
            </a: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OWYwOTAyMmIyZjYyYmU3M2JiN2QyMGI4ZWRlMjhiNjkifQ==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5372</Words>
  <Application>WPS 演示</Application>
  <PresentationFormat>Произвольный</PresentationFormat>
  <Paragraphs>142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8" baseType="lpstr">
      <vt:lpstr>Arial</vt:lpstr>
      <vt:lpstr>宋体</vt:lpstr>
      <vt:lpstr>Wingdings</vt:lpstr>
      <vt:lpstr>Rockwell Condensed</vt:lpstr>
      <vt:lpstr>Wingdings</vt:lpstr>
      <vt:lpstr>Rockwell</vt:lpstr>
      <vt:lpstr>Times New Roman</vt:lpstr>
      <vt:lpstr>Arial</vt:lpstr>
      <vt:lpstr>Cambria</vt:lpstr>
      <vt:lpstr>Calibri</vt:lpstr>
      <vt:lpstr>微软雅黑</vt:lpstr>
      <vt:lpstr>Arial Unicode MS</vt:lpstr>
      <vt:lpstr>DejaVu Sans</vt:lpstr>
      <vt:lpstr>Calibri</vt:lpstr>
      <vt:lpstr>Times New Roman</vt:lpstr>
      <vt:lpstr>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Стилистика</dc:title>
  <dc:creator>чеснокова ирина</dc:creator>
  <cp:lastModifiedBy>Administrator</cp:lastModifiedBy>
  <cp:revision>38</cp:revision>
  <dcterms:created xsi:type="dcterms:W3CDTF">2020-10-24T09:38:00Z</dcterms:created>
  <dcterms:modified xsi:type="dcterms:W3CDTF">2023-12-08T00:50:24Z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37723554A9064BFD8674074004CB6758_12</vt:lpwstr>
  </property>
  <property fmtid="{D5CDD505-2E9C-101B-9397-08002B2CF9AE}" pid="3" name="KSOProductBuildVer">
    <vt:lpwstr>2052-12.1.0.15712</vt:lpwstr>
  </property>
</Properties>
</file>