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3"/>
  </p:sldMasterIdLst>
  <p:sldIdLst>
    <p:sldId id="262" r:id="rId4"/>
    <p:sldId id="261" r:id="rId5"/>
    <p:sldId id="263" r:id="rId6"/>
    <p:sldId id="264" r:id="rId7"/>
    <p:sldId id="265" r:id="rId8"/>
    <p:sldId id="260" r:id="rId9"/>
    <p:sldId id="268" r:id="rId10"/>
    <p:sldId id="269" r:id="rId11"/>
    <p:sldId id="297" r:id="rId12"/>
    <p:sldId id="266" r:id="rId13"/>
    <p:sldId id="267" r:id="rId14"/>
    <p:sldId id="283" r:id="rId15"/>
    <p:sldId id="281" r:id="rId16"/>
    <p:sldId id="270" r:id="rId17"/>
    <p:sldId id="284" r:id="rId18"/>
    <p:sldId id="282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87" r:id="rId27"/>
    <p:sldId id="288" r:id="rId28"/>
    <p:sldId id="289" r:id="rId29"/>
    <p:sldId id="290" r:id="rId30"/>
    <p:sldId id="286" r:id="rId31"/>
    <p:sldId id="278" r:id="rId32"/>
    <p:sldId id="279" r:id="rId33"/>
    <p:sldId id="291" r:id="rId34"/>
    <p:sldId id="292" r:id="rId35"/>
    <p:sldId id="293" r:id="rId36"/>
    <p:sldId id="294" r:id="rId37"/>
    <p:sldId id="296" r:id="rId38"/>
    <p:sldId id="295" r:id="rId3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  <a:srgbClr val="CC6600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" Target="slides/slide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487 81,'-2'4,"-1"-1,0-1,0 1,0 0,2 0,-1 0,2 0,-1 0,1 0,0 0,2 4,0-4,0 0,-1 0,0 0,-1 0,1 0,-1 0,0 0,-1 0,1 0,0 1,0-1,0 0,0 0,0 0,0 0,-1 0,0 0,0 0,1 0,0 1,0-1,0 0,0 1,0-1,-1 0,1 0,0 0,0 0,0 0,0 0,0 0,0 0,0 0,1 0,0 0,0 0,0 0,0 1,1-1,1 1,0-2,1 1,0 0,-1 0,1-1,-1 0,0-2,0 2,1-1,-1 0,1 1,-1-1,1 1,-1-1,1 1,1-1,-2 1,0-1,0 1,0-2,0 2,0-1,0-1,1 1,-1 0,2 0,-1-1,0 1,-1 1,3-1,0-1,-2 0,1 0,-2 0,0 0,0 0,0 0,0 0,0 0,1 0,-1 0,6 0,-6 0,3 0,-3 0,1 0,0 0,-1 0,0 0,1 0,-1 0,0 0,2 0,1 0,-3 0,1 0,-1 0,1 0,-1 0,0 0,0 0,0 0,0 0,6 0,25 0,-28 0,-3 0,1 0,-1 0,0 0,0 0,0 0,0 0,3 0,7 0,-9 0,-1 0,1 1,-1 0,0 0,0-1,1 0,-1 0,0 0,0 1,0 0,0-1,1 0,0 0,4 0,-4 0,0 0,-1 0,0 0,0 0,0 0,1 0,-1 0,1 0,-1 0,0 0,0 0,0-1,1-1,0 2,1-1,-2 0,0 1,0-1,7-2,-7 2,1-1,-1 1,1-1,-1 1,0 0,0 0,0 0,2-3,-2 3,0 0,1-1,0 0,-1 0,-2-2,0 1,0-1,0 0,-1 1,0 0,0 0,0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829 322,'5'-1,"-2"0,0 0,1 1,-1-1,0 1,0-2,0 2,0 0,0 0,0 0,0 0,0 0,0 0,0 0,0 0,0 0,0 0,0 0,0 0,0 0,0 0,1 0,-1 0,0 0,0 0,1 0,-1 0,0 0,2 0,-2 0,0 0,0 0,0 0,0 0,0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480 359,'4'0,"4"0,0 0,-5 0,0 0,0-2,0 2,1-1,-1 1,1 0,-1 0,0 0,0 0,0 0,0 0,1 0,-1 0,0 0,0 0,0 0,0 0,0 0,0 0,0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684 400,'6'1,"-1"-1,-1 0,-1 0,0 0,0 0,0 0,0 0,0 0,2 0,-2 0,1 0,-1 0,1 0,0 0,-1 0,2 1,-1 0,-1 0,1-1,1 1,-2 0,0-1,3 0,2 0,2 0,2 0,33 0,-39 0,1 0,-4 1,12 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515 448,'3'0,"4"0,3 0,-7 0,1 0,1 0,0 0,-1 0,1 0,-1 0,-1 0,0 0,0 0,1 0,-1 1,0-1,2 1,-2 0,0-1,0 0,0 0,0 0,1 0,0 0,-1 0,1 0,0 0,-1 0,0 0,0 0,0 0,0 0,1 0,0 0,-1 0,1 0,-1 0,0 0,0 0,0 0,0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701 446,'4'0,"1"0,-2 0,0 0,1 0,3 0,-3 0,-1 0,0 0,0 0,0 0,0 0,1 0,-1 0,0 0,2 0,-2 0,2 0,-2 0,0 0,1 0,-1 0,0 0,0 0,0 0,0 0,0 0,0 0,0 0,1 0,-1 0,0 0,0 0,1 0,-1 0,0 0,0 0,0 0,0 0,0 0,0 1,1 0,-1-1,0 0,0 0,0 0,0 0,0 0,1 0,-1 0,0 0,0 0,0 0,0 0,0 0,0 0,0 0,0 0,0 0,0 0,1 0,-1 0,0 0,0 0,0 0,0 0,0 0,0 0,0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566 490,'3'-1,"3"1,-3 0,2 0,7 0,-6 0,-3 0,0 0,0 0,0 0,0 0,0 0,1 0,1 0,-2 0,0 0,0 0,3 0,-2 0,2 0,-1 0,-2 0,1 0,0 0,-1-1,1 0,0 0,-1 1,0 0,1-2,0 1,0 1,-1-1,0 0,2 0,-1 1,0-2,-1 2,0 0,0-1,0 1,0 0,0 0,0 0,0 0,0 0,0 0,0 0,0 0,0 0,6 1,-6-1,0 0,1 1,-1 1,1-1,-1 1,0-2,0 1,0 1,6-2,-1 0,-2 0,-3 0,0 0,0 0,0 0,0 0,0 0,0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493 80,'3'0,"5"0,-3 0,26 0,-25 0,0 0,-3 0,1 0,-1 0,2 0,-2 0,1 0,1 0,-1 0,-1 0,0 0,0 0,0 0,0 0,0 0,0 0,0 0,0 0,0 0,0 0,0 0,0 0,0 0,0 0,0 0,0 0,0 0,0 0,1 0,-1 0,0 0,0 0,0 0,0 0,1 0,2 0,-3 0,1 0,-1 0,0 0,0 0,0 0,1 0,0 0,-1 0,1 0,0 0,-1 0,0 0,0 0,0 0,0 0,0 0,0 0,2 1,-2 0,2-1,-2 0,0 0,3 0,-3 0,0 0,0 0,0 0,0 0,0 0,1 0,0 0,2 0,-3 0,2 0,-2 0,1 0,1 0,-1 0,0 0,1 0,-1 0,1 0,0 0,-1 0,0 0,-1 0,0 0,1 0,-1 0,0 1,0-1,0 0,0 0,2 0,-2 0,0 0,1 0,-1 0,0 0,0 0,0 0,1 0,-1 0,0 0,0 0,0 0,1 0,0 0,-1 0,0 0,1 0,6 0,-3 0,-3 0,-1 0,0 0,0 0,0 0,0 0,0 0,0 0,0 0,2 0,-1 0,-1 0,0 0,0 0,0 1,0 0,0 0,1 2,-1-1,0 1,-1 2,0-2,-1 0,0 0,0 0,-1 0,0 0,0 0,1 1,0 0,-1 0,0-1,0 3,-1-3,-1 1,2 0,-1-1,0 0,0 2,1 0,-2 0,1 2,1-4,0 0,-1 1,0 0,1-1,0 1,0 2,0-3,0 0,0 0,0 0,0 0,0 0,-1 0,1 0,0 0,0 0,-2 0,2 0,-1 0,1 0,-1 0,-2 0,0-2,0 1,0-1,-1 2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332 44,'6'4,"-2"-1,-2 0,0 0,0 0,0 1,1 6,-2-6,1-1,-2 0,0 0,2 0,-2 0,0 0,0 1,0-1,0 0,-2 0,1 1,1-1,0 3,-1-3,-1 3,1-2,-1 1,1-1,-1 0,1-1,0 0,0 0,-1 1,0-1,1 0,0 0,0 1,-1 0,1-1,-1 0,1 2,0 0,0-1,1 0,0-1,-1 1,0-1,0 0,0 1,-1-1,-1 0,0 0,0-1,0 0,0 0,0-2,0 2,0-1,0-1,0 0,0 0,0 0,0 0,0 0,0 0,0 0,0 0,0 0,0 0,-1 0,0 0,1 0,-1 0,0 0,1 0,0 0,-1 0,0 0,0 0,0 0,0 0,-2 0,2 0,1 0,-1 0,1 0,0 0,-1 0,-3 0,4 0,0 0,-1-1,1 1,-2-1,2 0,-1 0,0 1,1-1,-4-1,3 2,1-2,-1 2,0-1,1 1,-1-1,1 0,-2 0,2 1,0-1,-1 0,-1 0,2 1,-1-1,0 0,0 0,1 1,0 0,-1-2,-1 2,2 0,0-1,0 1,0-2,-5-1,5 0,-2 1,2-1,0 1,0-1,1 0,1 0,0 0,0 0,1 0,-1-1,1 1,0 0,0-1,1 0,-1 1,1-1,0 0,0 0,-1 1,0-1,0 0,0 0,0-1,0 1,0 1,0 0,0-1,0 0,0 0,0 1,0-1,0 0,0 1,0 0,0-1,0 1,0 0,0 0,0 0,0-1,1-1,0 2,1-2,0 1,0 1,0 0,0 0,0-1,1 1,0 0,11-7,-10 7,-1 1,0 0,0 0,0 1,1-1,1 0,0 1,-1 1,0 0,1 0,-1 0,0 0,-1 0,0 0,8 0,-6 0,1 0,-3 0,0 0,0 0,1 0,0 0,0 0,0 0,1 0,0 1,1-1,-3 2,0-1,4 1,-2-1,1 0,-1 0,1 0,-3-1,3 1,0 0,-3 0,2 0,-1-1,-1 1,0 0,1 0,2 1,-2-1,0 0,-1-1,2 1,-1 0,-1 0,0-1,2 1,-1 0,-1 0,0-1,2 1,-2 0,0 0,3-1,-2 1,-1 0,0 0,0-1,0 0,0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255 125,'-3'-1,"-7"1,1-1,5 1,1 0,0 0,0 0,0 0,2 5,1-2,0 0,0 0,0 2,0-2,0 0,0 0,0 0,0 0,0 0,0 1,0-1,0 0,3 4,-3-4,1 0,0 1,1-1,-1 1,0-1,2 0,-1 1,1-1,1 0,-1-1,0-2,0 0,0 0,0 0,0-1,0 0,1-2,-2 0,1-1,-1 1,-1-1,1 1,0 0,-1 0,0-1,1-1,0-1,-2 3,0 0,0-1,0 1,0 0,0-4,0 2,0 2,0 0,-1 0,0 0,0 0,1 0,-3 0,0 0,0 1,0 2,0 0,-2 4,2 0,2-1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804 38,'-3'0,"-4"0,3 0,-3 0,4 0,0 0,0 0,-2 0,1 0,-1 0,1 0,0 0,-2 0,1 0,1 0,0 0,1 0,0 0,0 0,0 1,0 0,-2 0,0 0,2 0,0 0,0 1,0-1,-1 1,1 0,0 1,0 0,1 0,0 0,0 0,0 0,1 1,-2 0,1 0,0 1,1 1,1-3,0 0,-2 1,2 0,0 0,0-1,0 2,0 0,0-1,1 1,1-1,-1 1,1-2,0 1,1 0,0 0,0 0,0-1,2 0,-2-1,6 3,-5-2,0-1,6 3,-6-4,1 1,-1-1,0 1,0 0,-1-1,0 0,0 0,0 0,3 0,-2 0,-1 0,2-1,-1 1,-1 0,2 0,-2-1,1 1,0 0,-1 0,2-1,-2 1,0 0,2 0,-2-1,0 1,2 1,0 0,-2 0,0-1,3 1,-3-1,0 0,1 1,-1-1,0 0,2 1,-1 0,2-1,-1-1,-1 1,0 0,0 0,0-1,-1 0,0 0,0 0,0 0,0 0,0 0,0 0,0 0,0-1,0-2,0-1,-1 1,1-1,-2 1,1 0,-1 0,1-1,-1-1,2 2,1-5,0-1,-3 6,1 0,-1-1,0 1,0 0,-1 0,1-2,0 1,-1 0,0 0,0 1,0 0,0-1,0 0,0 1,0-1,-1-1,0 2,-1-1,0 1,0-1,0 1,-1-1,1 0,-1 1,-1-1,-1 0,-3-1,2 2,1 0,2 2,-2 0,2 0,-1-1,1 1,0-1,0 1,0 0,-2 0,1-1,1 2,0-1,-1 0,1 1,-1-1,-1 1,2 0,0 0,-1 0,1 0,-1-1,1 0,0 0,-3 0,3 0,0-1,-2 0,1 1,1 0,-1 0,1 1,-2-1,2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421 34,'-5'1,"2"0,0 1,-2-1,2 1,-3 0,0 0,3-1,0 0,0 1,-1 1,1-1,0 1,1 0,-1 1,3 0,-1 0,1 1,0-2,0 0,0 0,1 0,-1 0,1 0,-1 0,1 0,0 0,0 1,-1-1,2 3,-2-1,1-2,-1 2,1-2,0 0,0 0,0 2,0-1,0-1,0 1,1 1,-1-1,1-1,-1 0,1 2,0-1,-1-1,1 0,-1 1,1-1,0 0,0 0,0 0,1 0,0 0,0-1,0 1,1-1,0 0,1 0,-2-1,0 0,0 0,0 0,1 0,1 0,-1 0,-1 1,0-1,0 0,3 0,-3 0,0 0,2-1,0 2,-2-2,0 1,1-1,0 1,-1 0,0-1,0 1,2-1,-2 0,0 0,1 0,0 0,-1 0,1 0,-1 0,1 0,-1 0,0 0,0 0,2 0,0-1,0 0,-2 0,1 1,-1-1,1 1,1-2,-1 1,-1 0,0-1,0 2,0-1,2 0,-2 0,0 0,0-1,0 1,0-1,1-2,-1 2,0-1,-2 0,1-1,-1 1,-1-1,1-1,0 2,-1 0,1 0,-1 0,0 0,0-1,0 0,0 0,0 0,0 0,-1-4,1 3,-1 2,0-1,0 0,0 1,-1-1,1-1,-1 1,2 1,-1 0,-1-1,0 0,1 1,0 0,0 0,-1 0,0 0,-2-1,1 0,0 0,0 0,-1 1,0 0,-1-1,2 3,-1 0,0-1,1 1,-1 0,1 1,0-1,-1 1,0-1,0 0,-1 0,2 1,-2-1,2 0,-2 0,2 1,-1-1,1 0,0 0,-1 1,-2-1,3 0,0 0,0 1,0-1,0 0,-1 1,0 0,0 0,-1 0,-6 0,7 0,-2-1,3 1,0-1,-1 0,1 0,-1 1,1-1,-3-1,3 2,0 0,0-1,0 0,0 1,0-1,0 1,-1-1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674 544,'-1'-4,"-2"0,1 1,-2-1,-5-3,6 5,-1-1,1 0,-2 0,2 2,-1-2,0 1,0-1,0 1,-1 1,2 0,0 0,-1-1,1 1,0 0,-2-1,1 0,0 2,1-1,0 1,-1-1,1 0,0 0,-2 1,0-1,2 0,-3 0,2 1,0 0,0 0,0 0,1 0,-1 0,0 1,1-1,0 1,-1 1,-1 0,2-1,0 0,0 0,-2 2,-3 2,0 1,3 0,3-3,0 0,-3 6,4-6,-2 1,0 0,2-1,-1 1,-1 0,1-1,-2-1,1 1,0 0,-1 0,1 0,-1 0,1-2,-1 2,2 0,0 0,-1 0,1 0,0 1,0 0,-1 0,2 0,0-1,-1 1,2-1,-1 0,0 3,1-3,1 2,0-2,0 0,0 1,2-1,0 1,0-1,0 0,0-1,0 0,0 0,0 0,0 0,1-1,1 1,-1-1,0 1,0-1,1 0,-2 0,2-1,-2 1,0 0,2 0,0 0,-2 0,0-1,0 1,0-1,0 1,0 0,3 0,-3-1,1 1,0 0,1 0,0 0,-2 0,2 0,-1-1,0 1,0 0,0 0,-1-1,0 0,3 1,-2 0,1-1,-1 0,-1 0,1 0,0 0,0 0,0 0,-1 0,1 0,0 0,1-1,-2-1,2 0,0-1,-2 1,1-1,-1 2,0-1,1-1,-1 0,0-1,-2 0,0 0,0-1,1 2,-1-1,1 0,0 1,0 0,-1 0,0 0,0 0,0 0,1 0,-1 0,0 0,0 0,0 0,0-3,-1 3,1-3,0 1,0 2,-1 0,0 0,1 0,-1-1,0 1,0-1,0 0,0-1,0 1,0 0,0 1,0 0,0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875 485,'-4'0,"-2"0,-1 0,1 0,1 0,2 0,-2 0,1 0,1 0,-2 0,2 0,0 0,-1 0,-1 0,1 0,1 1,0-1,-2 1,2 1,0-1,-1 0,-1 1,0 0,2 0,0-1,0 0,0 0,0 0,-1 2,1 0,-2 0,2-1,-1 1,2 2,0-1,-1 0,0 0,2-1,0 2,-1-1,1 4,-1-3,2-1,0-1,0 0,-1 0,-1 2,2-2,0 2,0-2,0 2,0-2,0 1,0-1,0 2,0-1,0 1,0-2,0 0,1 3,0-2,0-1,0 0,0 3,0-3,0 0,0 0,0 0,0 0,0 0,0 0,1 1,-1-1,0 0,0 0,0 0,1 0,0 0,2 0,0 4,-3-4,1 0,5 6,-4-5,0 0,0-1,0 1,2 0,0 0,-2-2,1 1,-1-1,0 0,1-1,-1 0,0 1,3 0,-3-2,1 0,-1 1,0-1,2 0,-2 0,0 0,0 0,1 0,0 0,1 0,-2 0,2 0,0 0,0 0,1 0,-1-1,1 0,-3 0,0 0,0 0,1-2,-1 2,1-1,-1 1,17-13,-17 11,1 0,0 0,-1-1,0 1,0-1,4-9,-5 10,-1 0,1 0,3-9,-4 9,0 0,1 0,-1 0,0-1,0 0,0-1,-1 2,1-3,-1 2,0-1,0-1,0 2,0 0,0 0,0 1,0 0,-1-1,1 1,-1-2,0 2,-1-1,1 1,-1-2,1 2,-1-1,-2-1,0-2,2 2,-1 2,1 0,0 0,-1-1,0-1,0 2,0 0,0 1,0 1,-1-2,0 1,1 1,0-1,0 2,0-1,0-1,-1 1,1 0,0-1,0 1,-2-2,0 0,2 2,0 0,0-1,0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20T11:16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235 464,'-3'0,"-1"0,1 0,0 0,-6 0,-8 0,13 0,-1 0,1 0,1 0,0 0,0 0,0 0,0 0,-2 1,2 0,-2 0,2 1,0-1,0 1,-1-1,0 2,1-2,0 1,0-1,0 0,0 0,0 0,0 1,0 0,0 0,-1 1,-2 2,4-2,0 0,-3 2,1-1,1 1,1-1,1 1,-2 1,2-2,0 1,1 0,-1-1,0 1,0-2,1 2,0-2,-1 2,0 5,1-2,0 12,0-13,1-1,1-1,-1-2,0 2,0-1,0-1,0 0,0 1,1 1,2 0,1 2,-1-2,1-1,0 0,0 1,2-1,0 0,0 0,0 0,-2-1,1-1,-1-1,1 2,4 0,-3-1,-1 1,1-2,-1 1,-3-2,6 2,-6-1,8-1,2 0,-7 0,-1 0,1 0,-3 0,7-1,-5 0,-2 0,0-1,1 0,0 0,-2-1,0-1,0 1,-1-1,1 1,-1-1,1-1,1-1,-2 1,1-4,-1 5,1 1,0 0,-1-1,0 1,1-2,-1 2,0 0,0 0,1 0,0 0,0 0,0 0,-1 0,0 0,0 0,0 0,0-8,2 0,-3 8,0 0,0 0,0-6,-1 3,0 0,0 3,0 0,0-3,0 3,0-4,0 4,0 0,0 0,-1-1,-1 0,2 1,-3-2,1 0,-4-1,2 3,-1-1,0 1,3 2,-1-2,0 0,0 0,1 2,-1-1,1 0,-1 0,1 0,-1 1,0-1,-1 0,1 0,-1 1,2 0,0-1,0 1,-1-1,1 1,-1 1,1-1,-1 1,0 0,-1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3BD941-975A-427F-96D7-0A31615F1238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F51087-9D4B-443C-9190-2A51A83978B7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F5B3D4-9A65-4DD4-A247-AFEB78AF1B82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79946-E14B-45E5-84E4-CC277ACAD4B1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4143B3-F59A-49D8-B08E-A5115571FFCC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0B2B5-3945-4F15-834B-EE6F92819319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F9DD9E-702A-4127-9447-79A6AA0F064C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1CC40-0DE1-4C72-8FBC-CC8904E96144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AC784C-765A-4804-BB7A-4FBA8463BA56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C9AFC6-29E8-48DB-825D-965DF237AE7A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89E88-7BA7-4777-BFA3-2F7932503F54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5AF2E9D-A608-4235-8A95-47BFFA79A370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1F4C5FF-838A-4545-94D8-AF5F6A6C6B71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A544F-DF14-4A1F-AC60-CE1D6AFF5A39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BC508B-7FBE-4CB9-8AE4-A8F853283818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D6E3AA-82B4-4CA4-830B-ABB79A72F962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11396D-7791-4F13-ABB1-DA69993D948D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B36FF4-6927-4636-92E2-F2137D44E3B1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17DE6-A770-45DD-B2C8-3666C301C5ED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9DEC3-E37A-49B3-A132-0160259D494A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C86D68-C605-43C3-B80D-4C8A351D7126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F21F6-7D84-4503-A235-A4193A41F3D5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54EA29-A3CC-4A30-AA6E-A3BB8E67C667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B19CE-3CC1-405B-94A6-3FCADE748A50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0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b="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b="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/>
            </a:lvl1pPr>
          </a:lstStyle>
          <a:p>
            <a:fld id="{0AF36496-B35E-45C4-97B3-358F11918840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b="0"/>
            </a:lvl1pPr>
          </a:lstStyle>
          <a:p>
            <a:endParaRPr lang="ru-RU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b="0"/>
            </a:lvl1pPr>
          </a:lstStyle>
          <a:p>
            <a:endParaRPr lang="ru-RU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/>
            </a:lvl1pPr>
          </a:lstStyle>
          <a:p>
            <a:fld id="{DDE227EC-5D2E-421D-BF07-31456CFA62E5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10.xml"/><Relationship Id="rId4" Type="http://schemas.openxmlformats.org/officeDocument/2006/relationships/slide" Target="slide17.xml"/><Relationship Id="rId3" Type="http://schemas.openxmlformats.org/officeDocument/2006/relationships/slide" Target="slide20.xml"/><Relationship Id="rId2" Type="http://schemas.openxmlformats.org/officeDocument/2006/relationships/slide" Target="slide21.xml"/><Relationship Id="rId1" Type="http://schemas.openxmlformats.org/officeDocument/2006/relationships/slide" Target="slide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" Target="slide2.xml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slide" Target="slide2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" Target="slide2.xml"/><Relationship Id="rId1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slide" Target="slide2.xml"/><Relationship Id="rId1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" Target="slide2.xml"/><Relationship Id="rId1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1.jpeg"/><Relationship Id="rId1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image" Target="../media/image36.png"/><Relationship Id="rId8" Type="http://schemas.openxmlformats.org/officeDocument/2006/relationships/customXml" Target="../ink/ink4.xml"/><Relationship Id="rId7" Type="http://schemas.openxmlformats.org/officeDocument/2006/relationships/image" Target="../media/image35.png"/><Relationship Id="rId6" Type="http://schemas.openxmlformats.org/officeDocument/2006/relationships/customXml" Target="../ink/ink3.xml"/><Relationship Id="rId5" Type="http://schemas.openxmlformats.org/officeDocument/2006/relationships/image" Target="../media/image34.png"/><Relationship Id="rId4" Type="http://schemas.openxmlformats.org/officeDocument/2006/relationships/customXml" Target="../ink/ink2.xml"/><Relationship Id="rId3" Type="http://schemas.openxmlformats.org/officeDocument/2006/relationships/image" Target="../media/image33.png"/><Relationship Id="rId2" Type="http://schemas.openxmlformats.org/officeDocument/2006/relationships/customXml" Target="../ink/ink1.xml"/><Relationship Id="rId18" Type="http://schemas.openxmlformats.org/officeDocument/2006/relationships/slideLayout" Target="../slideLayouts/slideLayout2.xml"/><Relationship Id="rId17" Type="http://schemas.openxmlformats.org/officeDocument/2006/relationships/image" Target="../media/image40.png"/><Relationship Id="rId16" Type="http://schemas.openxmlformats.org/officeDocument/2006/relationships/customXml" Target="../ink/ink8.xml"/><Relationship Id="rId15" Type="http://schemas.openxmlformats.org/officeDocument/2006/relationships/image" Target="../media/image39.png"/><Relationship Id="rId14" Type="http://schemas.openxmlformats.org/officeDocument/2006/relationships/customXml" Target="../ink/ink7.xml"/><Relationship Id="rId13" Type="http://schemas.openxmlformats.org/officeDocument/2006/relationships/image" Target="../media/image38.png"/><Relationship Id="rId12" Type="http://schemas.openxmlformats.org/officeDocument/2006/relationships/customXml" Target="../ink/ink6.xml"/><Relationship Id="rId11" Type="http://schemas.openxmlformats.org/officeDocument/2006/relationships/image" Target="../media/image37.png"/><Relationship Id="rId10" Type="http://schemas.openxmlformats.org/officeDocument/2006/relationships/customXml" Target="../ink/ink5.xml"/><Relationship Id="rId1" Type="http://schemas.openxmlformats.org/officeDocument/2006/relationships/image" Target="../media/image3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2.jpeg"/><Relationship Id="rId1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6.jpeg"/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customXml" Target="../ink/ink10.xml"/><Relationship Id="rId8" Type="http://schemas.openxmlformats.org/officeDocument/2006/relationships/image" Target="../media/image53.png"/><Relationship Id="rId7" Type="http://schemas.openxmlformats.org/officeDocument/2006/relationships/customXml" Target="../ink/ink9.xml"/><Relationship Id="rId6" Type="http://schemas.openxmlformats.org/officeDocument/2006/relationships/image" Target="../media/image52.png"/><Relationship Id="rId5" Type="http://schemas.openxmlformats.org/officeDocument/2006/relationships/image" Target="../media/image51.jpeg"/><Relationship Id="rId4" Type="http://schemas.openxmlformats.org/officeDocument/2006/relationships/image" Target="../media/image50.png"/><Relationship Id="rId3" Type="http://schemas.openxmlformats.org/officeDocument/2006/relationships/image" Target="../media/image49.png"/><Relationship Id="rId21" Type="http://schemas.openxmlformats.org/officeDocument/2006/relationships/slideLayout" Target="../slideLayouts/slideLayout2.xml"/><Relationship Id="rId20" Type="http://schemas.openxmlformats.org/officeDocument/2006/relationships/image" Target="../media/image59.png"/><Relationship Id="rId2" Type="http://schemas.openxmlformats.org/officeDocument/2006/relationships/image" Target="../media/image48.png"/><Relationship Id="rId19" Type="http://schemas.openxmlformats.org/officeDocument/2006/relationships/customXml" Target="../ink/ink15.xml"/><Relationship Id="rId18" Type="http://schemas.openxmlformats.org/officeDocument/2006/relationships/image" Target="../media/image58.png"/><Relationship Id="rId17" Type="http://schemas.openxmlformats.org/officeDocument/2006/relationships/customXml" Target="../ink/ink14.xml"/><Relationship Id="rId16" Type="http://schemas.openxmlformats.org/officeDocument/2006/relationships/image" Target="../media/image57.png"/><Relationship Id="rId15" Type="http://schemas.openxmlformats.org/officeDocument/2006/relationships/customXml" Target="../ink/ink13.xml"/><Relationship Id="rId14" Type="http://schemas.openxmlformats.org/officeDocument/2006/relationships/image" Target="../media/image56.png"/><Relationship Id="rId13" Type="http://schemas.openxmlformats.org/officeDocument/2006/relationships/customXml" Target="../ink/ink12.xml"/><Relationship Id="rId12" Type="http://schemas.openxmlformats.org/officeDocument/2006/relationships/image" Target="../media/image55.png"/><Relationship Id="rId11" Type="http://schemas.openxmlformats.org/officeDocument/2006/relationships/customXml" Target="../ink/ink11.xml"/><Relationship Id="rId10" Type="http://schemas.openxmlformats.org/officeDocument/2006/relationships/image" Target="../media/image54.png"/><Relationship Id="rId1" Type="http://schemas.openxmlformats.org/officeDocument/2006/relationships/image" Target="../media/image4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1.jpeg"/><Relationship Id="rId1" Type="http://schemas.openxmlformats.org/officeDocument/2006/relationships/image" Target="../media/image60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2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3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4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6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s://www.culture.ru/persons/8946/gavriil-derzhavin" TargetMode="External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8600" y="304800"/>
            <a:ext cx="7772400" cy="1470025"/>
          </a:xfrm>
        </p:spPr>
        <p:txBody>
          <a:bodyPr/>
          <a:lstStyle/>
          <a:p>
            <a:pPr algn="l"/>
            <a:r>
              <a:rPr lang="ru-RU" b="1" dirty="0" smtClean="0">
                <a:solidFill>
                  <a:srgbClr val="663300"/>
                </a:solidFill>
                <a:latin typeface="Georgia" panose="02040502050405020303" pitchFamily="18" charset="0"/>
              </a:rPr>
              <a:t>Александр С</a:t>
            </a:r>
            <a:r>
              <a:rPr lang="ru-RU" b="1" dirty="0" smtClean="0">
                <a:solidFill>
                  <a:srgbClr val="663300"/>
                </a:solidFill>
                <a:latin typeface="Georgia" panose="02040502050405020303" pitchFamily="18" charset="0"/>
              </a:rPr>
              <a:t>ергеевич</a:t>
            </a:r>
            <a:r>
              <a:rPr lang="ru-RU" b="1" dirty="0" smtClean="0">
                <a:solidFill>
                  <a:srgbClr val="663300"/>
                </a:solidFill>
                <a:latin typeface="Georgia" panose="02040502050405020303" pitchFamily="18" charset="0"/>
              </a:rPr>
              <a:t> </a:t>
            </a:r>
            <a:r>
              <a:rPr lang="ru-RU" b="1" dirty="0">
                <a:solidFill>
                  <a:srgbClr val="663300"/>
                </a:solidFill>
                <a:latin typeface="Georgia" panose="02040502050405020303" pitchFamily="18" charset="0"/>
              </a:rPr>
              <a:t>Пушкин</a:t>
            </a:r>
            <a:endParaRPr lang="ru-RU" b="1" dirty="0">
              <a:solidFill>
                <a:srgbClr val="663300"/>
              </a:solidFill>
              <a:latin typeface="Georgia" panose="02040502050405020303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663300"/>
                </a:solidFill>
                <a:latin typeface="Bookman Old Style" panose="02050604050505020204" pitchFamily="18" charset="0"/>
              </a:rPr>
              <a:t>Вопросы</a:t>
            </a:r>
            <a:endParaRPr lang="ru-RU" b="1" dirty="0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663300"/>
                </a:solidFill>
                <a:latin typeface="Bookman Old Style" panose="02050604050505020204" pitchFamily="18" charset="0"/>
              </a:rPr>
              <a:t>Детство</a:t>
            </a:r>
            <a:endParaRPr lang="ru-RU" b="1" dirty="0">
              <a:solidFill>
                <a:srgbClr val="663300"/>
              </a:solidFill>
              <a:latin typeface="Bookman Old Style" panose="02050604050505020204" pitchFamily="18" charset="0"/>
            </a:endParaRPr>
          </a:p>
          <a:p>
            <a:r>
              <a:rPr lang="ru-RU" b="1" dirty="0">
                <a:solidFill>
                  <a:srgbClr val="663300"/>
                </a:solidFill>
                <a:latin typeface="Bookman Old Style" panose="02050604050505020204" pitchFamily="18" charset="0"/>
              </a:rPr>
              <a:t>Лицейские годы</a:t>
            </a:r>
            <a:endParaRPr lang="ru-RU" b="1" dirty="0">
              <a:solidFill>
                <a:srgbClr val="663300"/>
              </a:solidFill>
              <a:latin typeface="Bookman Old Style" panose="02050604050505020204" pitchFamily="18" charset="0"/>
            </a:endParaRPr>
          </a:p>
          <a:p>
            <a:r>
              <a:rPr lang="ru-RU" b="1" dirty="0">
                <a:solidFill>
                  <a:srgbClr val="663300"/>
                </a:solidFill>
                <a:latin typeface="Bookman Old Style" panose="02050604050505020204" pitchFamily="18" charset="0"/>
              </a:rPr>
              <a:t>Взрослая жизнь</a:t>
            </a:r>
            <a:endParaRPr lang="ru-RU" b="1" dirty="0">
              <a:solidFill>
                <a:srgbClr val="663300"/>
              </a:solidFill>
              <a:latin typeface="Bookman Old Style" panose="02050604050505020204" pitchFamily="18" charset="0"/>
            </a:endParaRPr>
          </a:p>
          <a:p>
            <a:r>
              <a:rPr lang="ru-RU" b="1" dirty="0">
                <a:solidFill>
                  <a:srgbClr val="663300"/>
                </a:solidFill>
                <a:latin typeface="Bookman Old Style" panose="02050604050505020204" pitchFamily="18" charset="0"/>
              </a:rPr>
              <a:t>Южная ссылка</a:t>
            </a:r>
            <a:endParaRPr lang="ru-RU" b="1" dirty="0">
              <a:solidFill>
                <a:srgbClr val="663300"/>
              </a:solidFill>
              <a:latin typeface="Bookman Old Style" panose="02050604050505020204" pitchFamily="18" charset="0"/>
            </a:endParaRPr>
          </a:p>
          <a:p>
            <a:r>
              <a:rPr lang="ru-RU" b="1" dirty="0">
                <a:solidFill>
                  <a:srgbClr val="663300"/>
                </a:solidFill>
                <a:latin typeface="Bookman Old Style" panose="02050604050505020204" pitchFamily="18" charset="0"/>
              </a:rPr>
              <a:t>Ссылка в Михайловское</a:t>
            </a:r>
            <a:endParaRPr lang="ru-RU" b="1" dirty="0">
              <a:solidFill>
                <a:srgbClr val="663300"/>
              </a:solidFill>
              <a:latin typeface="Bookman Old Style" panose="02050604050505020204" pitchFamily="18" charset="0"/>
            </a:endParaRPr>
          </a:p>
          <a:p>
            <a:r>
              <a:rPr lang="ru-RU" b="1" dirty="0">
                <a:solidFill>
                  <a:srgbClr val="663300"/>
                </a:solidFill>
                <a:latin typeface="Bookman Old Style" panose="02050604050505020204" pitchFamily="18" charset="0"/>
              </a:rPr>
              <a:t>Последняя дуэль</a:t>
            </a:r>
            <a:endParaRPr lang="ru-RU" b="1" dirty="0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9220" name="AutoShape 4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533400" y="4724400"/>
            <a:ext cx="228600" cy="228600"/>
          </a:xfrm>
          <a:prstGeom prst="flowChartConnector">
            <a:avLst/>
          </a:prstGeom>
          <a:solidFill>
            <a:srgbClr val="996633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21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533400" y="4114800"/>
            <a:ext cx="228600" cy="228600"/>
          </a:xfrm>
          <a:prstGeom prst="flowChartConnector">
            <a:avLst/>
          </a:prstGeom>
          <a:solidFill>
            <a:srgbClr val="996633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22" name="AutoShape 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533400" y="3581400"/>
            <a:ext cx="228600" cy="228600"/>
          </a:xfrm>
          <a:prstGeom prst="flowChartConnector">
            <a:avLst/>
          </a:prstGeom>
          <a:solidFill>
            <a:srgbClr val="996633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23" name="AutoShape 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33400" y="2971800"/>
            <a:ext cx="228600" cy="228600"/>
          </a:xfrm>
          <a:prstGeom prst="flowChartConnector">
            <a:avLst/>
          </a:prstGeom>
          <a:solidFill>
            <a:srgbClr val="996633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24" name="AutoShape 8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33400" y="2362200"/>
            <a:ext cx="228600" cy="228600"/>
          </a:xfrm>
          <a:prstGeom prst="flowChartConnector">
            <a:avLst/>
          </a:prstGeom>
          <a:solidFill>
            <a:srgbClr val="996633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25" name="AutoShape 9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533400" y="1752600"/>
            <a:ext cx="228600" cy="228600"/>
          </a:xfrm>
          <a:prstGeom prst="flowChartConnector">
            <a:avLst/>
          </a:prstGeom>
          <a:solidFill>
            <a:srgbClr val="996633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26" name="AutoShape 10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457200" y="6019800"/>
            <a:ext cx="533400" cy="533400"/>
          </a:xfrm>
          <a:prstGeom prst="actionButtonEnd">
            <a:avLst/>
          </a:prstGeom>
          <a:solidFill>
            <a:srgbClr val="996633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Детство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41148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800" i="1" dirty="0">
                <a:latin typeface="Georgia" panose="02040502050405020303" pitchFamily="18" charset="0"/>
              </a:rPr>
              <a:t> 6 июня 1799 года </a:t>
            </a:r>
            <a:endParaRPr lang="ru-RU" sz="2800" i="1" dirty="0">
              <a:latin typeface="Georgia" panose="02040502050405020303" pitchFamily="18" charset="0"/>
            </a:endParaRPr>
          </a:p>
          <a:p>
            <a:pPr algn="ctr">
              <a:buFontTx/>
              <a:buNone/>
            </a:pPr>
            <a:r>
              <a:rPr lang="ru-RU" sz="2800" i="1" dirty="0">
                <a:latin typeface="Georgia" panose="02040502050405020303" pitchFamily="18" charset="0"/>
              </a:rPr>
              <a:t>в Москве в дворянской помещичьей семье Пушкиных родился мальчик, которому суждено было стать одним из величайших поэтов России.</a:t>
            </a:r>
            <a:endParaRPr lang="ru-RU" sz="2800" dirty="0">
              <a:latin typeface="Georgia" panose="02040502050405020303" pitchFamily="18" charset="0"/>
            </a:endParaRPr>
          </a:p>
        </p:txBody>
      </p:sp>
      <p:pic>
        <p:nvPicPr>
          <p:cNvPr id="3075" name="Рисунок 6" descr="pushkin_04.jpg"/>
          <p:cNvPicPr>
            <a:picLocks noGrp="1" noChangeAspect="1"/>
          </p:cNvPicPr>
          <p:nvPr>
            <p:ph sz="half" idx="2"/>
          </p:nvPr>
        </p:nvPicPr>
        <p:blipFill>
          <a:blip r:embed="rId1"/>
          <a:srcRect/>
          <a:stretch>
            <a:fillRect/>
          </a:stretch>
        </p:blipFill>
        <p:spPr>
          <a:xfrm>
            <a:off x="5181600" y="1600200"/>
            <a:ext cx="3155950" cy="4114800"/>
          </a:xfrm>
          <a:noFill/>
        </p:spPr>
      </p:pic>
      <p:sp>
        <p:nvSpPr>
          <p:cNvPr id="3076" name="TextBox 7"/>
          <p:cNvSpPr txBox="1">
            <a:spLocks noChangeArrowheads="1"/>
          </p:cNvSpPr>
          <p:nvPr/>
        </p:nvSpPr>
        <p:spPr bwMode="auto">
          <a:xfrm>
            <a:off x="4495800" y="5791200"/>
            <a:ext cx="4500563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000" i="1">
                <a:latin typeface="Bookman Old Style" panose="02050604050505020204" pitchFamily="18" charset="0"/>
              </a:rPr>
              <a:t>  </a:t>
            </a:r>
            <a:r>
              <a:rPr lang="ru-RU" sz="1600" i="1">
                <a:latin typeface="Bookman Old Style" panose="02050604050505020204" pitchFamily="18" charset="0"/>
              </a:rPr>
              <a:t>Пушкин-ребенок. 1800-1802</a:t>
            </a:r>
            <a:endParaRPr lang="ru-RU" sz="1600" i="1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Детство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 sz="2800" i="1">
                <a:latin typeface="Georgia" panose="02040502050405020303" pitchFamily="18" charset="0"/>
              </a:rPr>
              <a:t>Отец, </a:t>
            </a:r>
            <a:endParaRPr lang="ru-RU" sz="2800" i="1">
              <a:latin typeface="Georgia" panose="02040502050405020303" pitchFamily="18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sz="2800" b="1" i="1">
                <a:latin typeface="Georgia" panose="02040502050405020303" pitchFamily="18" charset="0"/>
              </a:rPr>
              <a:t>Сергей Львович</a:t>
            </a:r>
            <a:r>
              <a:rPr lang="ru-RU" sz="2800" i="1">
                <a:latin typeface="Georgia" panose="02040502050405020303" pitchFamily="18" charset="0"/>
              </a:rPr>
              <a:t>, небогатый помещик, человек образованный, хорошо знал литературу, </a:t>
            </a:r>
            <a:endParaRPr lang="ru-RU" sz="2800" i="1">
              <a:latin typeface="Georgia" panose="02040502050405020303" pitchFamily="18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sz="2800" i="1">
                <a:latin typeface="Georgia" panose="02040502050405020303" pitchFamily="18" charset="0"/>
              </a:rPr>
              <a:t>был знаком со многими русскими писателями и сам немного писал.</a:t>
            </a:r>
            <a:endParaRPr lang="ru-RU" sz="2800">
              <a:latin typeface="Georgia" panose="02040502050405020303" pitchFamily="18" charset="0"/>
            </a:endParaRPr>
          </a:p>
        </p:txBody>
      </p:sp>
      <p:pic>
        <p:nvPicPr>
          <p:cNvPr id="4098" name="Рисунок 3" descr="pushkin_s_l.jpg"/>
          <p:cNvPicPr>
            <a:picLocks noGrp="1" noChangeAspect="1"/>
          </p:cNvPicPr>
          <p:nvPr>
            <p:ph sz="half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838200" y="1600200"/>
            <a:ext cx="3398838" cy="4267200"/>
          </a:xfrm>
          <a:noFill/>
        </p:spPr>
      </p:pic>
      <p:sp>
        <p:nvSpPr>
          <p:cNvPr id="4100" name="TextBox 5"/>
          <p:cNvSpPr txBox="1">
            <a:spLocks noChangeArrowheads="1"/>
          </p:cNvSpPr>
          <p:nvPr/>
        </p:nvSpPr>
        <p:spPr bwMode="auto">
          <a:xfrm>
            <a:off x="533400" y="6019800"/>
            <a:ext cx="3929063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000" i="1">
                <a:latin typeface="Bookman Old Style" panose="02050604050505020204" pitchFamily="18" charset="0"/>
              </a:rPr>
              <a:t>С.Л. Пушкин. 1824.</a:t>
            </a:r>
            <a:endParaRPr lang="ru-RU" sz="2000" i="1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Детство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2057400"/>
            <a:ext cx="4267200" cy="32766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800" i="1">
                <a:latin typeface="Georgia" panose="02040502050405020303" pitchFamily="18" charset="0"/>
              </a:rPr>
              <a:t>Мать, </a:t>
            </a:r>
            <a:endParaRPr lang="ru-RU" sz="2800" i="1">
              <a:latin typeface="Georgia" panose="02040502050405020303" pitchFamily="18" charset="0"/>
            </a:endParaRPr>
          </a:p>
          <a:p>
            <a:pPr algn="ctr">
              <a:buFontTx/>
              <a:buNone/>
            </a:pPr>
            <a:r>
              <a:rPr lang="ru-RU" sz="2800" b="1" i="1">
                <a:latin typeface="Georgia" panose="02040502050405020303" pitchFamily="18" charset="0"/>
              </a:rPr>
              <a:t>Надежда Осиповна</a:t>
            </a:r>
            <a:r>
              <a:rPr lang="ru-RU" sz="2800" i="1">
                <a:latin typeface="Georgia" panose="02040502050405020303" pitchFamily="18" charset="0"/>
              </a:rPr>
              <a:t>, приходилась внучкой арапу Петра </a:t>
            </a:r>
            <a:r>
              <a:rPr lang="en-US" sz="2800" i="1">
                <a:latin typeface="Georgia" panose="02040502050405020303" pitchFamily="18" charset="0"/>
              </a:rPr>
              <a:t>I</a:t>
            </a:r>
            <a:r>
              <a:rPr lang="ru-RU" sz="2800" i="1">
                <a:latin typeface="Georgia" panose="02040502050405020303" pitchFamily="18" charset="0"/>
              </a:rPr>
              <a:t>, впоследствии русскому генералу Ганнибалу</a:t>
            </a:r>
            <a:r>
              <a:rPr lang="ru-RU" sz="2800">
                <a:latin typeface="Georgia" panose="02040502050405020303" pitchFamily="18" charset="0"/>
              </a:rPr>
              <a:t>.</a:t>
            </a:r>
            <a:endParaRPr lang="ru-RU" sz="2800">
              <a:latin typeface="Georgia" panose="02040502050405020303" pitchFamily="18" charset="0"/>
            </a:endParaRPr>
          </a:p>
        </p:txBody>
      </p:sp>
      <p:pic>
        <p:nvPicPr>
          <p:cNvPr id="5122" name="Рисунок 4" descr="pushkina_n_o.jpg"/>
          <p:cNvPicPr>
            <a:picLocks noGrp="1" noChangeAspect="1"/>
          </p:cNvPicPr>
          <p:nvPr>
            <p:ph sz="half" idx="2"/>
          </p:nvPr>
        </p:nvPicPr>
        <p:blipFill>
          <a:blip r:embed="rId1"/>
          <a:srcRect/>
          <a:stretch>
            <a:fillRect/>
          </a:stretch>
        </p:blipFill>
        <p:spPr>
          <a:xfrm>
            <a:off x="5257800" y="1905000"/>
            <a:ext cx="3143250" cy="3524250"/>
          </a:xfrm>
          <a:noFill/>
        </p:spPr>
      </p:pic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5181600" y="5486400"/>
            <a:ext cx="342900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i="1">
                <a:latin typeface="Bookman Old Style" panose="02050604050505020204" pitchFamily="18" charset="0"/>
              </a:rPr>
              <a:t>Н.О. Пушкина. 1800-е гг.</a:t>
            </a:r>
            <a:endParaRPr lang="ru-RU" i="1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C:\Documents and Settings\Admin\Рабочий стол\Пушкин\pushkin_l_s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000750" y="214313"/>
            <a:ext cx="2871788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5" descr="C:\Documents and Settings\Admin\Рабочий стол\Пушкин\pavlischeva_o_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14313"/>
            <a:ext cx="311467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Box 5"/>
          <p:cNvSpPr txBox="1">
            <a:spLocks noChangeArrowheads="1"/>
          </p:cNvSpPr>
          <p:nvPr/>
        </p:nvSpPr>
        <p:spPr bwMode="auto">
          <a:xfrm>
            <a:off x="3214688" y="214313"/>
            <a:ext cx="2857500" cy="30464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в семье Пушкиных было трое. Старшая -Ольга,  второй  - Александр и младший – Лёвушка, любимец семьи.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9" name="Picture 6" descr="C:\Documents and Settings\Admin\Рабочий стол\Пушкин\pushkin_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13" y="3500438"/>
            <a:ext cx="192087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Box 7"/>
          <p:cNvSpPr txBox="1">
            <a:spLocks noChangeArrowheads="1"/>
          </p:cNvSpPr>
          <p:nvPr/>
        </p:nvSpPr>
        <p:spPr bwMode="auto">
          <a:xfrm>
            <a:off x="214313" y="3857625"/>
            <a:ext cx="3440112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ru-RU" sz="2800" b="1" i="1">
                <a:latin typeface="Bookman Old Style" panose="02050604050505020204" pitchFamily="18" charset="0"/>
                <a:cs typeface="Times New Roman" panose="02020603050405020304" pitchFamily="18" charset="0"/>
              </a:rPr>
              <a:t>Ольга Сергеевна</a:t>
            </a:r>
            <a:endParaRPr lang="ru-RU" sz="2800" b="1" i="1">
              <a:latin typeface="Bookman Old Style" panose="0205060405050502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1" name="TextBox 8"/>
          <p:cNvSpPr txBox="1">
            <a:spLocks noChangeArrowheads="1"/>
          </p:cNvSpPr>
          <p:nvPr/>
        </p:nvSpPr>
        <p:spPr bwMode="auto">
          <a:xfrm>
            <a:off x="6000750" y="4071938"/>
            <a:ext cx="288290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ru-RU" sz="2800" b="1" i="1">
                <a:latin typeface="Bookman Old Style" panose="02050604050505020204" pitchFamily="18" charset="0"/>
                <a:cs typeface="Times New Roman" panose="02020603050405020304" pitchFamily="18" charset="0"/>
              </a:rPr>
              <a:t>Лев</a:t>
            </a:r>
            <a:r>
              <a:rPr 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>
                <a:latin typeface="Bookman Old Style" panose="02050604050505020204" pitchFamily="18" charset="0"/>
                <a:cs typeface="Times New Roman" panose="02020603050405020304" pitchFamily="18" charset="0"/>
              </a:rPr>
              <a:t>Сергеевич</a:t>
            </a:r>
            <a:endParaRPr lang="ru-RU" sz="2800" b="1" i="1">
              <a:latin typeface="Bookman Old Style" panose="0205060405050502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2" name="TextBox 10"/>
          <p:cNvSpPr txBox="1">
            <a:spLocks noChangeArrowheads="1"/>
          </p:cNvSpPr>
          <p:nvPr/>
        </p:nvSpPr>
        <p:spPr bwMode="auto">
          <a:xfrm>
            <a:off x="2357438" y="6143625"/>
            <a:ext cx="435768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800" b="1" i="1">
                <a:latin typeface="Bookman Old Style" panose="02050604050505020204" pitchFamily="18" charset="0"/>
                <a:cs typeface="Times New Roman" panose="02020603050405020304" pitchFamily="18" charset="0"/>
              </a:rPr>
              <a:t>Александр</a:t>
            </a:r>
            <a:r>
              <a:rPr 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>
                <a:latin typeface="Bookman Old Style" panose="02050604050505020204" pitchFamily="18" charset="0"/>
                <a:cs typeface="Times New Roman" panose="02020603050405020304" pitchFamily="18" charset="0"/>
              </a:rPr>
              <a:t>Сергеевич</a:t>
            </a:r>
            <a:endParaRPr lang="ru-RU" sz="2800" b="1" i="1">
              <a:latin typeface="Bookman Old Style" panose="020506040505050202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Детство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2286000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endParaRPr lang="ru-RU" sz="1800" dirty="0" smtClean="0">
              <a:latin typeface="Georgia" panose="02040502050405020303" pitchFamily="18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sz="1800" dirty="0" smtClean="0">
                <a:latin typeface="Georgia" panose="02040502050405020303" pitchFamily="18" charset="0"/>
              </a:rPr>
              <a:t>В </a:t>
            </a:r>
            <a:r>
              <a:rPr lang="ru-RU" sz="1800" dirty="0">
                <a:latin typeface="Georgia" panose="02040502050405020303" pitchFamily="18" charset="0"/>
              </a:rPr>
              <a:t>раннем детстве Пушкин был неуклюжим и молчаливым ребенком. Когда мать принималась за исправление его характера, он убегал к своей бабушке </a:t>
            </a:r>
            <a:r>
              <a:rPr lang="ru-RU" sz="1800" dirty="0" smtClean="0">
                <a:latin typeface="Georgia" panose="02040502050405020303" pitchFamily="18" charset="0"/>
              </a:rPr>
              <a:t>и </a:t>
            </a:r>
            <a:r>
              <a:rPr lang="ru-RU" sz="1800" dirty="0">
                <a:latin typeface="Georgia" panose="02040502050405020303" pitchFamily="18" charset="0"/>
              </a:rPr>
              <a:t>прятался в ее рабочую плетеную корзину, где она хранила шитье и нитки. Из близких Пушкина только бабушка, няня Арина Родионовна и учитель закона Божьего Беликов говорили по-русски. От них будущий поэт услышал родную речь, пословицы, русские песни и сказки. </a:t>
            </a:r>
            <a:endParaRPr lang="ru-RU" sz="1800" dirty="0">
              <a:latin typeface="Georgia" panose="02040502050405020303" pitchFamily="18" charset="0"/>
            </a:endParaRPr>
          </a:p>
        </p:txBody>
      </p:sp>
      <p:pic>
        <p:nvPicPr>
          <p:cNvPr id="7170" name="Picture 3" descr="C:\Documents and Settings\Admin\Рабочий стол\Пушкин\gannibal_m_a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362200" y="3505200"/>
            <a:ext cx="2081213" cy="29098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7171" name="Picture 4" descr="C:\Documents and Settings\Admin\Рабочий стол\пушкин1\ar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3505200"/>
            <a:ext cx="2057400" cy="28956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Детство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2000" dirty="0">
                <a:latin typeface="Georgia" panose="02040502050405020303" pitchFamily="18" charset="0"/>
              </a:rPr>
              <a:t>С девяти лет Пушкин пристрастился к чтению на французском языке. Он начал с поэм Гомера и биографий Плутарха и перечитал всю богатую отцовскую библиотеку, состоявшую большей частью из классических произведений, трудов мыслителей древности и эпохи просвещения. Особенно сильное впечатление на него произвели пьесы Мольера. К этому же времени относятся и первые литературные опыты самого Александра.</a:t>
            </a:r>
            <a:endParaRPr lang="ru-RU" sz="2000" dirty="0">
              <a:latin typeface="Georgia" panose="02040502050405020303" pitchFamily="18" charset="0"/>
            </a:endParaRPr>
          </a:p>
        </p:txBody>
      </p:sp>
      <p:pic>
        <p:nvPicPr>
          <p:cNvPr id="25607" name="Picture 7" descr="moliere_portraitrond"/>
          <p:cNvPicPr>
            <a:picLocks noGrp="1" noChangeAspect="1" noChangeArrowheads="1"/>
          </p:cNvPicPr>
          <p:nvPr>
            <p:ph sz="half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609600" y="1600200"/>
            <a:ext cx="4038600" cy="4503738"/>
          </a:xfrm>
          <a:noFill/>
          <a:ln w="19050">
            <a:solidFill>
              <a:srgbClr val="000000"/>
            </a:solidFill>
          </a:ln>
        </p:spPr>
      </p:pic>
      <p:sp>
        <p:nvSpPr>
          <p:cNvPr id="25608" name="AutoShape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305800" y="381000"/>
            <a:ext cx="460375" cy="762000"/>
          </a:xfrm>
          <a:prstGeom prst="curvedLeftArrow">
            <a:avLst>
              <a:gd name="adj1" fmla="val 33103"/>
              <a:gd name="adj2" fmla="val 66207"/>
              <a:gd name="adj3" fmla="val 33333"/>
            </a:avLst>
          </a:prstGeom>
          <a:solidFill>
            <a:srgbClr val="996633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Итак…</a:t>
            </a:r>
            <a:endParaRPr lang="ru-RU" b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33399" y="1600200"/>
            <a:ext cx="8232775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sz="2000" dirty="0" smtClean="0"/>
              <a:t>	Александр </a:t>
            </a:r>
            <a:r>
              <a:rPr lang="ru-RU" sz="2000" dirty="0"/>
              <a:t>Пушкин родился в обедневшей дворянской семье 6 июня 1799 года. </a:t>
            </a:r>
            <a:endParaRPr lang="ru-RU" sz="2000" dirty="0" smtClean="0"/>
          </a:p>
          <a:p>
            <a:pPr marL="0" indent="0" algn="just">
              <a:buNone/>
            </a:pPr>
            <a:r>
              <a:rPr lang="ru-RU" sz="2000" dirty="0"/>
              <a:t>	</a:t>
            </a:r>
            <a:r>
              <a:rPr lang="ru-RU" sz="2000" dirty="0" smtClean="0"/>
              <a:t>В </a:t>
            </a:r>
            <a:r>
              <a:rPr lang="ru-RU" sz="2000" dirty="0"/>
              <a:t>раннем детстве он был молчаливым и малоподвижным ребенком — старшая сестра Ольга вспоминала, что до шести лет мальчик «был просто увалень». </a:t>
            </a:r>
            <a:endParaRPr lang="ru-RU" sz="2000" dirty="0" smtClean="0"/>
          </a:p>
          <a:p>
            <a:pPr marL="0" indent="0" algn="just">
              <a:buNone/>
            </a:pPr>
            <a:r>
              <a:rPr lang="ru-RU" sz="2000" dirty="0"/>
              <a:t>	</a:t>
            </a:r>
            <a:r>
              <a:rPr lang="ru-RU" sz="2000" dirty="0" smtClean="0"/>
              <a:t>Начальное </a:t>
            </a:r>
            <a:r>
              <a:rPr lang="ru-RU" sz="2000" dirty="0"/>
              <a:t>образование Пушкин получил дома. </a:t>
            </a:r>
            <a:r>
              <a:rPr lang="ru-RU" sz="2000" dirty="0" smtClean="0"/>
              <a:t>	</a:t>
            </a:r>
            <a:endParaRPr lang="ru-RU" sz="2000" dirty="0" smtClean="0"/>
          </a:p>
          <a:p>
            <a:pPr marL="0" indent="0" algn="just">
              <a:buNone/>
            </a:pPr>
            <a:r>
              <a:rPr lang="ru-RU" sz="2000" dirty="0"/>
              <a:t>	</a:t>
            </a:r>
            <a:r>
              <a:rPr lang="ru-RU" sz="2000" dirty="0"/>
              <a:t>Р</a:t>
            </a:r>
            <a:r>
              <a:rPr lang="ru-RU" sz="2000" dirty="0" smtClean="0"/>
              <a:t>одители </a:t>
            </a:r>
            <a:r>
              <a:rPr lang="ru-RU" sz="2000" dirty="0"/>
              <a:t>нанимали ему гувернеров и учителей из Франции, Германии, Англии, России.</a:t>
            </a:r>
            <a:endParaRPr lang="ru-RU" sz="2000" dirty="0"/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Лицейские годы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828800"/>
            <a:ext cx="4038600" cy="4191000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 sz="2400" i="1" dirty="0">
                <a:latin typeface="Georgia" panose="02040502050405020303" pitchFamily="18" charset="0"/>
              </a:rPr>
              <a:t>В 12 лет Александр был отвезен учиться в новое, только что открывшееся </a:t>
            </a:r>
            <a:endParaRPr lang="ru-RU" sz="2400" i="1" dirty="0">
              <a:latin typeface="Georgia" panose="02040502050405020303" pitchFamily="18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sz="2400" i="1" dirty="0">
                <a:latin typeface="Georgia" panose="02040502050405020303" pitchFamily="18" charset="0"/>
              </a:rPr>
              <a:t>19 октября 1811 г. учебное заведение - Царскосельский Лицей под Петербургом, место, где располагалась летняя резиденция русских императоров</a:t>
            </a:r>
            <a:endParaRPr lang="ru-RU" sz="2400" dirty="0">
              <a:latin typeface="Georgia" panose="02040502050405020303" pitchFamily="18" charset="0"/>
            </a:endParaRPr>
          </a:p>
        </p:txBody>
      </p:sp>
      <p:pic>
        <p:nvPicPr>
          <p:cNvPr id="8194" name="Picture 4" descr="C:\Documents and Settings\Admin\Рабочий стол\Пушкин\180px-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066800" y="1905000"/>
            <a:ext cx="3141663" cy="4154488"/>
          </a:xfrm>
          <a:noFill/>
          <a:ln w="57150" cmpd="thickThin">
            <a:solidFill>
              <a:srgbClr val="996633"/>
            </a:solidFill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Лицейские годы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9220" name="Picture 8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38200" y="1676400"/>
            <a:ext cx="4191000" cy="264001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5029200" y="1600200"/>
            <a:ext cx="3933825" cy="28384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b="0" dirty="0">
                <a:latin typeface="Georgia" panose="02040502050405020303" pitchFamily="18" charset="0"/>
              </a:rPr>
              <a:t>Годы, проведенные в лицее, </a:t>
            </a:r>
            <a:endParaRPr lang="ru-RU" b="0" dirty="0">
              <a:latin typeface="Georgia" panose="02040502050405020303" pitchFamily="18" charset="0"/>
            </a:endParaRPr>
          </a:p>
          <a:p>
            <a:pPr algn="ctr"/>
            <a:r>
              <a:rPr lang="ru-RU" b="0" dirty="0">
                <a:latin typeface="Georgia" panose="02040502050405020303" pitchFamily="18" charset="0"/>
              </a:rPr>
              <a:t>оказали огромное влияние на </a:t>
            </a:r>
            <a:endParaRPr lang="ru-RU" b="0" dirty="0">
              <a:latin typeface="Georgia" panose="02040502050405020303" pitchFamily="18" charset="0"/>
            </a:endParaRPr>
          </a:p>
          <a:p>
            <a:pPr algn="ctr"/>
            <a:r>
              <a:rPr lang="ru-RU" b="0" dirty="0">
                <a:latin typeface="Georgia" panose="02040502050405020303" pitchFamily="18" charset="0"/>
              </a:rPr>
              <a:t>Пушкина. В лицее он обрел самых </a:t>
            </a:r>
            <a:endParaRPr lang="ru-RU" b="0" dirty="0">
              <a:latin typeface="Georgia" panose="02040502050405020303" pitchFamily="18" charset="0"/>
            </a:endParaRPr>
          </a:p>
          <a:p>
            <a:pPr algn="ctr"/>
            <a:r>
              <a:rPr lang="ru-RU" b="0" dirty="0">
                <a:latin typeface="Georgia" panose="02040502050405020303" pitchFamily="18" charset="0"/>
              </a:rPr>
              <a:t>близких друзей. Вспыльчивого, </a:t>
            </a:r>
            <a:endParaRPr lang="ru-RU" b="0" dirty="0">
              <a:latin typeface="Georgia" panose="02040502050405020303" pitchFamily="18" charset="0"/>
            </a:endParaRPr>
          </a:p>
          <a:p>
            <a:pPr algn="ctr"/>
            <a:r>
              <a:rPr lang="ru-RU" b="0" dirty="0">
                <a:latin typeface="Georgia" panose="02040502050405020303" pitchFamily="18" charset="0"/>
              </a:rPr>
              <a:t>страстно мечтающего о </a:t>
            </a:r>
            <a:endParaRPr lang="ru-RU" b="0" dirty="0">
              <a:latin typeface="Georgia" panose="02040502050405020303" pitchFamily="18" charset="0"/>
            </a:endParaRPr>
          </a:p>
          <a:p>
            <a:pPr algn="ctr"/>
            <a:r>
              <a:rPr lang="ru-RU" b="0" dirty="0">
                <a:latin typeface="Georgia" panose="02040502050405020303" pitchFamily="18" charset="0"/>
              </a:rPr>
              <a:t>поэтическом поприще </a:t>
            </a:r>
            <a:endParaRPr lang="ru-RU" b="0" dirty="0">
              <a:latin typeface="Georgia" panose="02040502050405020303" pitchFamily="18" charset="0"/>
            </a:endParaRPr>
          </a:p>
          <a:p>
            <a:pPr algn="ctr"/>
            <a:r>
              <a:rPr lang="ru-RU" b="0" dirty="0">
                <a:latin typeface="Georgia" panose="02040502050405020303" pitchFamily="18" charset="0"/>
              </a:rPr>
              <a:t>Кюхельбекера, ленивого, </a:t>
            </a:r>
            <a:endParaRPr lang="ru-RU" b="0" dirty="0">
              <a:latin typeface="Georgia" panose="02040502050405020303" pitchFamily="18" charset="0"/>
            </a:endParaRPr>
          </a:p>
          <a:p>
            <a:pPr algn="ctr"/>
            <a:r>
              <a:rPr lang="ru-RU" b="0" dirty="0">
                <a:latin typeface="Georgia" panose="02040502050405020303" pitchFamily="18" charset="0"/>
              </a:rPr>
              <a:t>добродушного </a:t>
            </a:r>
            <a:r>
              <a:rPr lang="ru-RU" b="0" dirty="0" err="1">
                <a:latin typeface="Georgia" panose="02040502050405020303" pitchFamily="18" charset="0"/>
              </a:rPr>
              <a:t>Дельвига</a:t>
            </a:r>
            <a:r>
              <a:rPr lang="ru-RU" b="0" dirty="0">
                <a:latin typeface="Georgia" panose="02040502050405020303" pitchFamily="18" charset="0"/>
              </a:rPr>
              <a:t>, </a:t>
            </a:r>
            <a:endParaRPr lang="ru-RU" b="0" dirty="0">
              <a:latin typeface="Georgia" panose="02040502050405020303" pitchFamily="18" charset="0"/>
            </a:endParaRPr>
          </a:p>
          <a:p>
            <a:pPr algn="ctr"/>
            <a:r>
              <a:rPr lang="ru-RU" b="0" dirty="0">
                <a:latin typeface="Georgia" panose="02040502050405020303" pitchFamily="18" charset="0"/>
              </a:rPr>
              <a:t>одаренного поэтическим </a:t>
            </a:r>
            <a:endParaRPr lang="ru-RU" b="0" dirty="0">
              <a:latin typeface="Georgia" panose="02040502050405020303" pitchFamily="18" charset="0"/>
            </a:endParaRPr>
          </a:p>
          <a:p>
            <a:pPr algn="ctr"/>
            <a:r>
              <a:rPr lang="ru-RU" b="0" dirty="0">
                <a:latin typeface="Georgia" panose="02040502050405020303" pitchFamily="18" charset="0"/>
              </a:rPr>
              <a:t>талантом, решительного и</a:t>
            </a:r>
            <a:endParaRPr lang="ru-RU" b="0" dirty="0">
              <a:latin typeface="Georgia" panose="02040502050405020303" pitchFamily="18" charset="0"/>
            </a:endParaRP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228085" y="4379913"/>
            <a:ext cx="8773556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b="0" dirty="0">
                <a:latin typeface="Georgia" panose="02040502050405020303" pitchFamily="18" charset="0"/>
              </a:rPr>
              <a:t>бескомпромиссного </a:t>
            </a:r>
            <a:r>
              <a:rPr lang="ru-RU" b="0" dirty="0" smtClean="0">
                <a:latin typeface="Georgia" panose="02040502050405020303" pitchFamily="18" charset="0"/>
              </a:rPr>
              <a:t>Пущина</a:t>
            </a:r>
            <a:r>
              <a:rPr lang="ru-RU" b="0" dirty="0">
                <a:latin typeface="Georgia" panose="02040502050405020303" pitchFamily="18" charset="0"/>
              </a:rPr>
              <a:t>. </a:t>
            </a:r>
            <a:endParaRPr lang="ru-RU" b="0" dirty="0" smtClean="0">
              <a:latin typeface="Georgia" panose="02040502050405020303" pitchFamily="18" charset="0"/>
            </a:endParaRPr>
          </a:p>
          <a:p>
            <a:pPr algn="ctr"/>
            <a:r>
              <a:rPr lang="ru-RU" dirty="0" smtClean="0">
                <a:latin typeface="Georgia" panose="02040502050405020303" pitchFamily="18" charset="0"/>
              </a:rPr>
              <a:t>В </a:t>
            </a:r>
            <a:r>
              <a:rPr lang="ru-RU" dirty="0">
                <a:latin typeface="Georgia" panose="02040502050405020303" pitchFamily="18" charset="0"/>
              </a:rPr>
              <a:t>лицее сложились основные представления </a:t>
            </a:r>
            <a:endParaRPr lang="ru-RU" dirty="0">
              <a:latin typeface="Georgia" panose="02040502050405020303" pitchFamily="18" charset="0"/>
            </a:endParaRPr>
          </a:p>
          <a:p>
            <a:pPr algn="ctr"/>
            <a:r>
              <a:rPr lang="ru-RU" dirty="0">
                <a:latin typeface="Georgia" panose="02040502050405020303" pitchFamily="18" charset="0"/>
              </a:rPr>
              <a:t>поэта о самых важных жизненных понятиях, о своем месте в жизни,</a:t>
            </a:r>
            <a:endParaRPr lang="ru-RU" dirty="0">
              <a:latin typeface="Georgia" panose="02040502050405020303" pitchFamily="18" charset="0"/>
            </a:endParaRPr>
          </a:p>
          <a:p>
            <a:pPr algn="ctr"/>
            <a:r>
              <a:rPr lang="ru-RU" dirty="0">
                <a:latin typeface="Georgia" panose="02040502050405020303" pitchFamily="18" charset="0"/>
              </a:rPr>
              <a:t>сформировались главные черты его характера. </a:t>
            </a:r>
            <a:endParaRPr lang="ru-RU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Documents and Settings\Admin\Рабочий стол\Пушкин\delvig_a_p_h170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85750" y="1000125"/>
            <a:ext cx="25209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2" descr="C:\Documents and Settings\Admin\Рабочий стол\Пушкин\puschin_i_i_h1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50" y="1000125"/>
            <a:ext cx="233362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Box 5"/>
          <p:cNvSpPr txBox="1">
            <a:spLocks noChangeArrowheads="1"/>
          </p:cNvSpPr>
          <p:nvPr/>
        </p:nvSpPr>
        <p:spPr bwMode="auto">
          <a:xfrm>
            <a:off x="214313" y="3929063"/>
            <a:ext cx="2928937" cy="7699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200" i="1">
                <a:latin typeface="Bookman Old Style" panose="02050604050505020204" pitchFamily="18" charset="0"/>
              </a:rPr>
              <a:t>Антон Антонович</a:t>
            </a:r>
            <a:endParaRPr lang="ru-RU" sz="2200" i="1">
              <a:latin typeface="Bookman Old Style" panose="02050604050505020204" pitchFamily="18" charset="0"/>
            </a:endParaRPr>
          </a:p>
          <a:p>
            <a:pPr algn="ctr"/>
            <a:r>
              <a:rPr lang="ru-RU" sz="2200" i="1">
                <a:latin typeface="Bookman Old Style" panose="02050604050505020204" pitchFamily="18" charset="0"/>
              </a:rPr>
              <a:t>Дельвиг</a:t>
            </a:r>
            <a:endParaRPr lang="ru-RU" sz="2200" i="1">
              <a:latin typeface="Bookman Old Style" panose="02050604050505020204" pitchFamily="18" charset="0"/>
            </a:endParaRPr>
          </a:p>
        </p:txBody>
      </p:sp>
      <p:sp>
        <p:nvSpPr>
          <p:cNvPr id="12293" name="TextBox 6"/>
          <p:cNvSpPr txBox="1">
            <a:spLocks noChangeArrowheads="1"/>
          </p:cNvSpPr>
          <p:nvPr/>
        </p:nvSpPr>
        <p:spPr bwMode="auto">
          <a:xfrm>
            <a:off x="6572250" y="3857625"/>
            <a:ext cx="2354263" cy="7699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ru-RU" sz="2200" i="1">
                <a:latin typeface="Bookman Old Style" panose="02050604050505020204" pitchFamily="18" charset="0"/>
              </a:rPr>
              <a:t>Иван Иванович</a:t>
            </a:r>
            <a:endParaRPr lang="ru-RU" sz="2200" i="1">
              <a:latin typeface="Bookman Old Style" panose="02050604050505020204" pitchFamily="18" charset="0"/>
            </a:endParaRPr>
          </a:p>
          <a:p>
            <a:pPr algn="ctr"/>
            <a:r>
              <a:rPr lang="ru-RU" sz="2200" i="1">
                <a:latin typeface="Bookman Old Style" panose="02050604050505020204" pitchFamily="18" charset="0"/>
              </a:rPr>
              <a:t>Пущин</a:t>
            </a:r>
            <a:endParaRPr lang="ru-RU" sz="2200" i="1">
              <a:latin typeface="Bookman Old Style" panose="02050604050505020204" pitchFamily="18" charset="0"/>
            </a:endParaRPr>
          </a:p>
        </p:txBody>
      </p:sp>
      <p:sp>
        <p:nvSpPr>
          <p:cNvPr id="12294" name="TextBox 7"/>
          <p:cNvSpPr txBox="1">
            <a:spLocks noChangeArrowheads="1"/>
          </p:cNvSpPr>
          <p:nvPr/>
        </p:nvSpPr>
        <p:spPr bwMode="auto">
          <a:xfrm>
            <a:off x="357188" y="214313"/>
            <a:ext cx="836771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ru-RU" sz="3200" b="1" i="1">
                <a:latin typeface="Bookman Old Style" panose="02050604050505020204" pitchFamily="18" charset="0"/>
              </a:rPr>
              <a:t>Близкие друзья Пушкина по Лицею.</a:t>
            </a:r>
            <a:endParaRPr lang="ru-RU" sz="3200" b="1" i="1">
              <a:latin typeface="Bookman Old Style" panose="02050604050505020204" pitchFamily="18" charset="0"/>
            </a:endParaRPr>
          </a:p>
        </p:txBody>
      </p:sp>
      <p:sp>
        <p:nvSpPr>
          <p:cNvPr id="12295" name="TextBox 8"/>
          <p:cNvSpPr txBox="1">
            <a:spLocks noChangeArrowheads="1"/>
          </p:cNvSpPr>
          <p:nvPr/>
        </p:nvSpPr>
        <p:spPr bwMode="auto">
          <a:xfrm>
            <a:off x="1114190" y="5500688"/>
            <a:ext cx="6883871" cy="10772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ru-RU" sz="3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Пушкин сохранил лицейскую дружбу </a:t>
            </a:r>
            <a:endParaRPr lang="ru-RU" sz="3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культ Лицея на всю жизнь.</a:t>
            </a:r>
            <a:endParaRPr lang="ru-RU" sz="20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1500188"/>
            <a:ext cx="2462213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7" name="TextBox 9"/>
          <p:cNvSpPr txBox="1">
            <a:spLocks noChangeArrowheads="1"/>
          </p:cNvSpPr>
          <p:nvPr/>
        </p:nvSpPr>
        <p:spPr bwMode="auto">
          <a:xfrm>
            <a:off x="3071813" y="4500563"/>
            <a:ext cx="3151187" cy="7699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ru-RU" sz="2200" i="1">
                <a:latin typeface="Bookman Old Style" panose="02050604050505020204" pitchFamily="18" charset="0"/>
              </a:rPr>
              <a:t>Вильгельм Карлович</a:t>
            </a:r>
            <a:endParaRPr lang="ru-RU" sz="2200" i="1">
              <a:latin typeface="Bookman Old Style" panose="02050604050505020204" pitchFamily="18" charset="0"/>
            </a:endParaRPr>
          </a:p>
          <a:p>
            <a:pPr algn="ctr"/>
            <a:r>
              <a:rPr lang="ru-RU" sz="2200" i="1">
                <a:latin typeface="Bookman Old Style" panose="02050604050505020204" pitchFamily="18" charset="0"/>
              </a:rPr>
              <a:t>Кюхельбекер</a:t>
            </a:r>
            <a:endParaRPr lang="ru-RU" sz="2200" i="1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3"/>
          <p:cNvSpPr>
            <a:spLocks noChangeArrowheads="1"/>
          </p:cNvSpPr>
          <p:nvPr/>
        </p:nvSpPr>
        <p:spPr bwMode="auto">
          <a:xfrm>
            <a:off x="520315" y="533400"/>
            <a:ext cx="8396289" cy="11541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ru-RU" sz="23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Императорский Царскосельский Лицей был создан для образования и воспитания юношества, предназначенного к «важнейшим частям службы Государственной».</a:t>
            </a:r>
            <a:endParaRPr lang="ru-RU" sz="23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9" name="Picture 9" descr="slide0010_image02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286375" y="3286125"/>
            <a:ext cx="36512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8"/>
          <p:cNvSpPr txBox="1">
            <a:spLocks noChangeArrowheads="1"/>
          </p:cNvSpPr>
          <p:nvPr/>
        </p:nvSpPr>
        <p:spPr bwMode="auto">
          <a:xfrm>
            <a:off x="214313" y="3143250"/>
            <a:ext cx="4814887" cy="30469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своих правах Лицей приравнивался к российским университетам и находился под особым покровительством Александра </a:t>
            </a:r>
            <a:r>
              <a:rPr lang="en-US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Лицей принимали дворянских мальчиков 10-12 лет по результатам вступительных экзаменов</a:t>
            </a:r>
            <a:r>
              <a:rPr lang="ru-RU" sz="2400" dirty="0">
                <a:cs typeface="Arial" panose="020B0604020202020204" pitchFamily="34" charset="0"/>
              </a:rPr>
              <a:t>.</a:t>
            </a:r>
            <a:endParaRPr lang="ru-RU" sz="2400" dirty="0"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Лицейские годы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9219" name="Picture 9" descr="slide0010_image02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937342" y="1981200"/>
            <a:ext cx="38862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418577" y="1371600"/>
            <a:ext cx="4329569" cy="39703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just"/>
            <a:endParaRPr lang="ru-RU" b="0" dirty="0" smtClean="0">
              <a:latin typeface="Georgia" panose="02040502050405020303" pitchFamily="18" charset="0"/>
            </a:endParaRPr>
          </a:p>
          <a:p>
            <a:pPr algn="just"/>
            <a:endParaRPr lang="ru-RU" b="0" dirty="0">
              <a:latin typeface="Georgia" panose="02040502050405020303" pitchFamily="18" charset="0"/>
            </a:endParaRPr>
          </a:p>
          <a:p>
            <a:pPr algn="just"/>
            <a:r>
              <a:rPr lang="ru-RU" b="0" dirty="0" smtClean="0">
                <a:latin typeface="Georgia" panose="02040502050405020303" pitchFamily="18" charset="0"/>
              </a:rPr>
              <a:t>В </a:t>
            </a:r>
            <a:r>
              <a:rPr lang="ru-RU" b="0" dirty="0">
                <a:latin typeface="Georgia" panose="02040502050405020303" pitchFamily="18" charset="0"/>
              </a:rPr>
              <a:t>лицее Пушкин опубликовал и первое </a:t>
            </a:r>
            <a:r>
              <a:rPr lang="ru-RU" b="0" dirty="0" smtClean="0">
                <a:latin typeface="Georgia" panose="02040502050405020303" pitchFamily="18" charset="0"/>
              </a:rPr>
              <a:t>стихотворение</a:t>
            </a:r>
            <a:r>
              <a:rPr lang="ru-RU" b="0" dirty="0">
                <a:latin typeface="Georgia" panose="02040502050405020303" pitchFamily="18" charset="0"/>
              </a:rPr>
              <a:t>. А во время публичного </a:t>
            </a:r>
            <a:r>
              <a:rPr lang="ru-RU" b="0" dirty="0" smtClean="0">
                <a:latin typeface="Georgia" panose="02040502050405020303" pitchFamily="18" charset="0"/>
              </a:rPr>
              <a:t>экзамена </a:t>
            </a:r>
            <a:r>
              <a:rPr lang="ru-RU" b="0" dirty="0">
                <a:latin typeface="Georgia" panose="02040502050405020303" pitchFamily="18" charset="0"/>
              </a:rPr>
              <a:t>при переходе с начального </a:t>
            </a:r>
            <a:r>
              <a:rPr lang="ru-RU" b="0" dirty="0" smtClean="0">
                <a:latin typeface="Georgia" panose="02040502050405020303" pitchFamily="18" charset="0"/>
              </a:rPr>
              <a:t>курса </a:t>
            </a:r>
            <a:r>
              <a:rPr lang="ru-RU" b="0" dirty="0">
                <a:latin typeface="Georgia" panose="02040502050405020303" pitchFamily="18" charset="0"/>
              </a:rPr>
              <a:t>на окончательный Пушкин </a:t>
            </a:r>
            <a:r>
              <a:rPr lang="ru-RU" b="0" dirty="0" smtClean="0">
                <a:latin typeface="Georgia" panose="02040502050405020303" pitchFamily="18" charset="0"/>
              </a:rPr>
              <a:t>прочел </a:t>
            </a:r>
            <a:r>
              <a:rPr lang="ru-RU" b="0" dirty="0">
                <a:latin typeface="Georgia" panose="02040502050405020303" pitchFamily="18" charset="0"/>
              </a:rPr>
              <a:t>свое стихотворение </a:t>
            </a:r>
            <a:endParaRPr lang="ru-RU" b="0" dirty="0">
              <a:latin typeface="Georgia" panose="02040502050405020303" pitchFamily="18" charset="0"/>
            </a:endParaRPr>
          </a:p>
          <a:p>
            <a:pPr algn="just"/>
            <a:r>
              <a:rPr lang="ru-RU" dirty="0">
                <a:latin typeface="Georgia" panose="02040502050405020303" pitchFamily="18" charset="0"/>
              </a:rPr>
              <a:t>«Воспоминание в Царском Селе». </a:t>
            </a:r>
            <a:endParaRPr lang="ru-RU" dirty="0">
              <a:latin typeface="Georgia" panose="02040502050405020303" pitchFamily="18" charset="0"/>
            </a:endParaRPr>
          </a:p>
          <a:p>
            <a:pPr algn="just"/>
            <a:r>
              <a:rPr lang="ru-RU" b="0" dirty="0">
                <a:latin typeface="Georgia" panose="02040502050405020303" pitchFamily="18" charset="0"/>
              </a:rPr>
              <a:t>Совершенством формы, глубиной мысли </a:t>
            </a:r>
            <a:r>
              <a:rPr lang="ru-RU" b="0" dirty="0" smtClean="0">
                <a:latin typeface="Georgia" panose="02040502050405020303" pitchFamily="18" charset="0"/>
              </a:rPr>
              <a:t>и </a:t>
            </a:r>
            <a:r>
              <a:rPr lang="ru-RU" b="0" dirty="0">
                <a:latin typeface="Georgia" panose="02040502050405020303" pitchFamily="18" charset="0"/>
              </a:rPr>
              <a:t>образностью произведение </a:t>
            </a:r>
            <a:endParaRPr lang="ru-RU" b="0" dirty="0">
              <a:latin typeface="Georgia" panose="02040502050405020303" pitchFamily="18" charset="0"/>
            </a:endParaRPr>
          </a:p>
          <a:p>
            <a:pPr algn="just"/>
            <a:r>
              <a:rPr lang="ru-RU" b="0" dirty="0">
                <a:latin typeface="Georgia" panose="02040502050405020303" pitchFamily="18" charset="0"/>
              </a:rPr>
              <a:t>пятнадцатилетнего юноши потрясло </a:t>
            </a:r>
            <a:endParaRPr lang="ru-RU" b="0" dirty="0">
              <a:latin typeface="Georgia" panose="02040502050405020303" pitchFamily="18" charset="0"/>
            </a:endParaRPr>
          </a:p>
          <a:p>
            <a:pPr algn="just"/>
            <a:r>
              <a:rPr lang="ru-RU" b="0" dirty="0">
                <a:latin typeface="Georgia" panose="02040502050405020303" pitchFamily="18" charset="0"/>
              </a:rPr>
              <a:t>слушателей. </a:t>
            </a:r>
            <a:r>
              <a:rPr lang="ru-RU" b="0" dirty="0" smtClean="0">
                <a:latin typeface="Georgia" panose="02040502050405020303" pitchFamily="18" charset="0"/>
              </a:rPr>
              <a:t>С </a:t>
            </a:r>
            <a:r>
              <a:rPr lang="ru-RU" b="0" dirty="0">
                <a:latin typeface="Georgia" panose="02040502050405020303" pitchFamily="18" charset="0"/>
              </a:rPr>
              <a:t>этого дня и началась слава Пушкина.</a:t>
            </a:r>
            <a:r>
              <a:rPr lang="ru-RU" dirty="0">
                <a:latin typeface="Georgia" panose="02040502050405020303" pitchFamily="18" charset="0"/>
              </a:rPr>
              <a:t> </a:t>
            </a:r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30727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305800" y="381000"/>
            <a:ext cx="460375" cy="762000"/>
          </a:xfrm>
          <a:prstGeom prst="curvedLeftArrow">
            <a:avLst>
              <a:gd name="adj1" fmla="val 33103"/>
              <a:gd name="adj2" fmla="val 66207"/>
              <a:gd name="adj3" fmla="val 33333"/>
            </a:avLst>
          </a:prstGeom>
          <a:solidFill>
            <a:srgbClr val="996633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3"/>
          <p:cNvSpPr>
            <a:spLocks noChangeArrowheads="1"/>
          </p:cNvSpPr>
          <p:nvPr/>
        </p:nvSpPr>
        <p:spPr bwMode="auto">
          <a:xfrm>
            <a:off x="214312" y="5177373"/>
            <a:ext cx="8715375" cy="13234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1815 г. Пушкин с триумфом прочел на экзамене свое стихотворение "Воспоминание в Царском Селе" в присутствии знаменитого поэта </a:t>
            </a:r>
            <a:r>
              <a:rPr lang="ru-RU" sz="20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Г.Р.Державина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Срок пребывания в лицее кончился летом 1817 года. </a:t>
            </a:r>
            <a:endParaRPr lang="ru-RU" sz="20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июня состоялись выпускные экзамены.</a:t>
            </a:r>
            <a:endParaRPr lang="ru-RU" sz="20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5" name="TextBox 6"/>
          <p:cNvSpPr txBox="1">
            <a:spLocks noChangeArrowheads="1"/>
          </p:cNvSpPr>
          <p:nvPr/>
        </p:nvSpPr>
        <p:spPr bwMode="auto">
          <a:xfrm>
            <a:off x="1687845" y="383300"/>
            <a:ext cx="5768310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"Пушкин в Царском Селе", картина И. Репина, 1911.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6" name="Рисунок 4" descr="127776_original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14436" y="913348"/>
            <a:ext cx="6715125" cy="426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1" descr="slide0018_image06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4313" y="857250"/>
            <a:ext cx="3649662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12" descr="slide0018_image0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857250"/>
            <a:ext cx="3714750" cy="278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Прямоугольник 6"/>
          <p:cNvSpPr>
            <a:spLocks noChangeArrowheads="1"/>
          </p:cNvSpPr>
          <p:nvPr/>
        </p:nvSpPr>
        <p:spPr bwMode="auto">
          <a:xfrm>
            <a:off x="3857625" y="3857625"/>
            <a:ext cx="5286375" cy="2308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каждой комнате – железная кровать, комод, конторка, зеркало, стул, стол для умывания, вместе и ночной. На конторке чернильница и подсвечник со щипцами…»       </a:t>
            </a:r>
            <a:r>
              <a:rPr lang="ru-RU" sz="24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И.И.Пущин</a:t>
            </a: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Записки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Пушкине.</a:t>
            </a:r>
            <a:endParaRPr lang="ru-RU" sz="24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9" name="TextBox 7"/>
          <p:cNvSpPr txBox="1">
            <a:spLocks noChangeArrowheads="1"/>
          </p:cNvSpPr>
          <p:nvPr/>
        </p:nvSpPr>
        <p:spPr bwMode="auto">
          <a:xfrm>
            <a:off x="1285875" y="214313"/>
            <a:ext cx="64992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ru-RU" sz="2800" b="1" i="1">
                <a:latin typeface="Bookman Old Style" panose="02050604050505020204" pitchFamily="18" charset="0"/>
              </a:rPr>
              <a:t>Комната Александра Пушкина</a:t>
            </a:r>
            <a:endParaRPr lang="ru-RU" sz="2800" b="1" i="1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Взрослая жизнь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752600"/>
            <a:ext cx="4038600" cy="4525963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2100" i="1">
                <a:latin typeface="Georgia" panose="02040502050405020303" pitchFamily="18" charset="0"/>
              </a:rPr>
              <a:t>Лицей заменил Пушкину детство. </a:t>
            </a:r>
            <a:endParaRPr lang="ru-RU" sz="2100" i="1">
              <a:latin typeface="Georgia" panose="02040502050405020303" pitchFamily="18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ru-RU" sz="2100" i="1">
                <a:latin typeface="Georgia" panose="02040502050405020303" pitchFamily="18" charset="0"/>
              </a:rPr>
              <a:t>Лицей был закончен - детство прошло. Началась жизнь. Пушкин переехал в Петербург и поступил в коллегию иностранных дел в чине коллежского секретаря, но служба мало интересовала его. Он увлекался театром, балами, стал участником разных литературных обществ, завел много знакомств.</a:t>
            </a:r>
            <a:endParaRPr lang="ru-RU" sz="2100">
              <a:latin typeface="Georgia" panose="02040502050405020303" pitchFamily="18" charset="0"/>
            </a:endParaRPr>
          </a:p>
        </p:txBody>
      </p:sp>
      <p:pic>
        <p:nvPicPr>
          <p:cNvPr id="14339" name="Picture 2" descr="C:\Documents and Settings\Admin\Рабочий стол\пушкин1\pushkin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914400" y="1447800"/>
            <a:ext cx="3424238" cy="4953000"/>
          </a:xfr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Взрослая жизнь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5363" name="Picture 2" descr="mhtml:file://C:\Documents%20and%20Settings\Admin\Рабочий%20стол\пушкин1\Яндекс.Картинки_%20михайловское3.mht!http://eshka-i.narod.ru/photo48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38200" y="1447800"/>
            <a:ext cx="4114800" cy="2640013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5365" name="TextBox 7"/>
          <p:cNvSpPr txBox="1">
            <a:spLocks noChangeArrowheads="1"/>
          </p:cNvSpPr>
          <p:nvPr/>
        </p:nvSpPr>
        <p:spPr bwMode="auto">
          <a:xfrm>
            <a:off x="5105400" y="1447800"/>
            <a:ext cx="3690938" cy="2225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000" b="0" i="1">
                <a:latin typeface="Georgia" panose="02040502050405020303" pitchFamily="18" charset="0"/>
              </a:rPr>
              <a:t>Сразу после окончания Лицея в 1817 году, и вторично в 1819 г. после тяжелой болезни Пушкин приезжал в имение матери с.Михайловское Псковской губернии.</a:t>
            </a:r>
            <a:endParaRPr lang="ru-RU" sz="2000" b="0" i="1">
              <a:latin typeface="Georgia" panose="02040502050405020303" pitchFamily="18" charset="0"/>
            </a:endParaRPr>
          </a:p>
        </p:txBody>
      </p:sp>
      <p:pic>
        <p:nvPicPr>
          <p:cNvPr id="15364" name="Picture 3" descr="E:\новое\новое\pushkin_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3810000"/>
            <a:ext cx="4705350" cy="288925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5362" name="Прямоугольник 3"/>
          <p:cNvSpPr>
            <a:spLocks noChangeArrowheads="1"/>
          </p:cNvSpPr>
          <p:nvPr/>
        </p:nvSpPr>
        <p:spPr bwMode="auto">
          <a:xfrm>
            <a:off x="214313" y="4267200"/>
            <a:ext cx="3900487" cy="224676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ru-RU" sz="2000" b="0" i="1" dirty="0">
                <a:latin typeface="Georgia" panose="02040502050405020303" pitchFamily="18" charset="0"/>
              </a:rPr>
              <a:t>В первые годы по окончании Лицея им были написаны стихотворения "</a:t>
            </a:r>
            <a:r>
              <a:rPr lang="ru-RU" sz="2000" i="1" dirty="0">
                <a:latin typeface="Georgia" panose="02040502050405020303" pitchFamily="18" charset="0"/>
              </a:rPr>
              <a:t>Деревня</a:t>
            </a:r>
            <a:r>
              <a:rPr lang="ru-RU" sz="2000" b="0" i="1" dirty="0">
                <a:latin typeface="Georgia" panose="02040502050405020303" pitchFamily="18" charset="0"/>
              </a:rPr>
              <a:t>," "</a:t>
            </a:r>
            <a:r>
              <a:rPr lang="ru-RU" sz="2000" i="1" dirty="0">
                <a:latin typeface="Georgia" panose="02040502050405020303" pitchFamily="18" charset="0"/>
              </a:rPr>
              <a:t>Домовому</a:t>
            </a:r>
            <a:r>
              <a:rPr lang="ru-RU" sz="2000" b="0" i="1" dirty="0">
                <a:latin typeface="Georgia" panose="02040502050405020303" pitchFamily="18" charset="0"/>
              </a:rPr>
              <a:t>", </a:t>
            </a:r>
            <a:endParaRPr lang="ru-RU" sz="2000" b="0" i="1" dirty="0">
              <a:latin typeface="Georgia" panose="02040502050405020303" pitchFamily="18" charset="0"/>
            </a:endParaRPr>
          </a:p>
          <a:p>
            <a:pPr algn="ctr"/>
            <a:r>
              <a:rPr lang="ru-RU" sz="2000" b="0" i="1" dirty="0">
                <a:latin typeface="Georgia" panose="02040502050405020303" pitchFamily="18" charset="0"/>
              </a:rPr>
              <a:t>« </a:t>
            </a:r>
            <a:r>
              <a:rPr lang="ru-RU" sz="2000" i="1" dirty="0">
                <a:latin typeface="Georgia" panose="02040502050405020303" pitchFamily="18" charset="0"/>
              </a:rPr>
              <a:t>К Чаадаеву</a:t>
            </a:r>
            <a:r>
              <a:rPr lang="ru-RU" sz="2000" b="0" i="1" dirty="0">
                <a:latin typeface="Georgia" panose="02040502050405020303" pitchFamily="18" charset="0"/>
              </a:rPr>
              <a:t>", ода "</a:t>
            </a:r>
            <a:r>
              <a:rPr lang="ru-RU" sz="2000" i="1" dirty="0">
                <a:latin typeface="Georgia" panose="02040502050405020303" pitchFamily="18" charset="0"/>
              </a:rPr>
              <a:t>Вольность</a:t>
            </a:r>
            <a:r>
              <a:rPr lang="ru-RU" sz="2000" b="0" i="1" dirty="0">
                <a:latin typeface="Georgia" panose="02040502050405020303" pitchFamily="18" charset="0"/>
              </a:rPr>
              <a:t>", </a:t>
            </a:r>
            <a:endParaRPr lang="ru-RU" sz="2000" b="0" i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2000" b="0" i="1" dirty="0" smtClean="0">
                <a:latin typeface="Georgia" panose="02040502050405020303" pitchFamily="18" charset="0"/>
              </a:rPr>
              <a:t>поэма </a:t>
            </a:r>
            <a:r>
              <a:rPr lang="ru-RU" sz="2000" b="0" i="1" dirty="0">
                <a:latin typeface="Georgia" panose="02040502050405020303" pitchFamily="18" charset="0"/>
              </a:rPr>
              <a:t>"</a:t>
            </a:r>
            <a:r>
              <a:rPr lang="ru-RU" sz="2000" i="1" dirty="0">
                <a:latin typeface="Georgia" panose="02040502050405020303" pitchFamily="18" charset="0"/>
              </a:rPr>
              <a:t>Руслан и Людмила</a:t>
            </a:r>
            <a:r>
              <a:rPr lang="ru-RU" sz="2000" b="0" i="1" dirty="0">
                <a:latin typeface="Georgia" panose="02040502050405020303" pitchFamily="18" charset="0"/>
              </a:rPr>
              <a:t>". </a:t>
            </a:r>
            <a:endParaRPr lang="ru-RU" sz="2000" b="0" i="1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Взрослая жизнь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495800" cy="4525963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 sz="2400" i="1" dirty="0">
                <a:latin typeface="Georgia" panose="02040502050405020303" pitchFamily="18" charset="0"/>
              </a:rPr>
              <a:t>Идеи </a:t>
            </a:r>
            <a:r>
              <a:rPr lang="ru-RU" sz="2400" b="1" i="1" dirty="0">
                <a:latin typeface="Georgia" panose="02040502050405020303" pitchFamily="18" charset="0"/>
              </a:rPr>
              <a:t>гражданской свободы </a:t>
            </a:r>
            <a:r>
              <a:rPr lang="ru-RU" sz="2400" i="1" dirty="0">
                <a:latin typeface="Georgia" panose="02040502050405020303" pitchFamily="18" charset="0"/>
              </a:rPr>
              <a:t>нашли отражение и в стихах, и в поведении юного Пушкина. </a:t>
            </a:r>
            <a:endParaRPr lang="ru-RU" sz="2400" i="1" dirty="0">
              <a:latin typeface="Georgia" panose="02040502050405020303" pitchFamily="18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sz="2400" i="1" dirty="0">
                <a:latin typeface="Georgia" panose="02040502050405020303" pitchFamily="18" charset="0"/>
              </a:rPr>
              <a:t>"Пушкина надобно сослать в Сибирь: он наводнил Россию возмутительными стихами; вся молодежь наизусть их читает" - таково было решение царя Александра I. Хлопотами друзей вместо Сибири Пушкина сослали на юг. </a:t>
            </a:r>
            <a:endParaRPr lang="ru-RU" sz="2400" dirty="0">
              <a:latin typeface="Georgia" panose="02040502050405020303" pitchFamily="18" charset="0"/>
            </a:endParaRPr>
          </a:p>
        </p:txBody>
      </p:sp>
      <p:pic>
        <p:nvPicPr>
          <p:cNvPr id="16387" name="Picture 1" descr="C:\Documents and Settings\Admin\Рабочий стол\пушкин1\pushkin-sea_big_4658715277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1"/>
          <a:srcRect/>
          <a:stretch>
            <a:fillRect/>
          </a:stretch>
        </p:blipFill>
        <p:spPr>
          <a:xfrm>
            <a:off x="5257800" y="1524000"/>
            <a:ext cx="3181350" cy="4648200"/>
          </a:xfrm>
          <a:noFill/>
          <a:ln w="19050">
            <a:solidFill>
              <a:srgbClr val="000000"/>
            </a:solidFill>
          </a:ln>
        </p:spPr>
      </p:pic>
      <p:sp>
        <p:nvSpPr>
          <p:cNvPr id="35847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305800" y="381000"/>
            <a:ext cx="460375" cy="762000"/>
          </a:xfrm>
          <a:prstGeom prst="curvedLeftArrow">
            <a:avLst>
              <a:gd name="adj1" fmla="val 33103"/>
              <a:gd name="adj2" fmla="val 66207"/>
              <a:gd name="adj3" fmla="val 33333"/>
            </a:avLst>
          </a:prstGeom>
          <a:solidFill>
            <a:srgbClr val="996633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Южная ссылка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8458200" cy="4525963"/>
          </a:xfrm>
        </p:spPr>
        <p:txBody>
          <a:bodyPr/>
          <a:lstStyle/>
          <a:p>
            <a:pPr algn="just">
              <a:lnSpc>
                <a:spcPct val="80000"/>
              </a:lnSpc>
              <a:buFontTx/>
              <a:buNone/>
            </a:pPr>
            <a:r>
              <a:rPr lang="ru-RU" sz="1800" dirty="0" smtClean="0">
                <a:latin typeface="Georgia" panose="02040502050405020303" pitchFamily="18" charset="0"/>
              </a:rPr>
              <a:t>		Это </a:t>
            </a:r>
            <a:r>
              <a:rPr lang="ru-RU" sz="1800" dirty="0">
                <a:latin typeface="Georgia" panose="02040502050405020303" pitchFamily="18" charset="0"/>
              </a:rPr>
              <a:t>поворотный этап в жизни Пушкина. Оставаясь чиновником, </a:t>
            </a:r>
            <a:r>
              <a:rPr lang="ru-RU" sz="1800" dirty="0" smtClean="0">
                <a:latin typeface="Georgia" panose="02040502050405020303" pitchFamily="18" charset="0"/>
              </a:rPr>
              <a:t>он превратился </a:t>
            </a:r>
            <a:r>
              <a:rPr lang="ru-RU" sz="1800" dirty="0">
                <a:latin typeface="Georgia" panose="02040502050405020303" pitchFamily="18" charset="0"/>
              </a:rPr>
              <a:t>в опального дворянина, поэта-изгнанника. Ссылка легко могла стать бессрочной.</a:t>
            </a:r>
            <a:endParaRPr lang="ru-RU" sz="1800" dirty="0">
              <a:latin typeface="Georgia" panose="02040502050405020303" pitchFamily="18" charset="0"/>
            </a:endParaRPr>
          </a:p>
          <a:p>
            <a:pPr algn="just">
              <a:lnSpc>
                <a:spcPct val="80000"/>
              </a:lnSpc>
              <a:buFontTx/>
              <a:buNone/>
            </a:pPr>
            <a:r>
              <a:rPr lang="ru-RU" sz="1800" dirty="0" smtClean="0">
                <a:latin typeface="Georgia" panose="02040502050405020303" pitchFamily="18" charset="0"/>
              </a:rPr>
              <a:t>		Прежние </a:t>
            </a:r>
            <a:r>
              <a:rPr lang="ru-RU" sz="1800" dirty="0">
                <a:latin typeface="Georgia" panose="02040502050405020303" pitchFamily="18" charset="0"/>
              </a:rPr>
              <a:t>символы веры - гармоничная “звезда пленительного счастья” и прекрасная заря </a:t>
            </a:r>
            <a:r>
              <a:rPr lang="ru-RU" sz="1800" dirty="0" smtClean="0">
                <a:latin typeface="Georgia" panose="02040502050405020303" pitchFamily="18" charset="0"/>
              </a:rPr>
              <a:t>“</a:t>
            </a:r>
            <a:r>
              <a:rPr lang="ru-RU" sz="1800" dirty="0">
                <a:latin typeface="Georgia" panose="02040502050405020303" pitchFamily="18" charset="0"/>
              </a:rPr>
              <a:t>свободы просвещенной” - уже не привлекали Пушкина. </a:t>
            </a:r>
            <a:r>
              <a:rPr lang="ru-RU" sz="1800" dirty="0" smtClean="0">
                <a:latin typeface="Georgia" panose="02040502050405020303" pitchFamily="18" charset="0"/>
              </a:rPr>
              <a:t>Настоящее казалось </a:t>
            </a:r>
            <a:r>
              <a:rPr lang="ru-RU" sz="1800" dirty="0">
                <a:latin typeface="Georgia" panose="02040502050405020303" pitchFamily="18" charset="0"/>
              </a:rPr>
              <a:t>бесприютным, унылым, неопределенным, часто - образы подобных</a:t>
            </a:r>
            <a:r>
              <a:rPr lang="en-US" sz="1800" dirty="0">
                <a:latin typeface="Georgia" panose="02040502050405020303" pitchFamily="18" charset="0"/>
              </a:rPr>
              <a:t> </a:t>
            </a:r>
            <a:r>
              <a:rPr lang="ru-RU" sz="1800" dirty="0" smtClean="0">
                <a:latin typeface="Georgia" panose="02040502050405020303" pitchFamily="18" charset="0"/>
              </a:rPr>
              <a:t>изгнанников-поэтов</a:t>
            </a:r>
            <a:r>
              <a:rPr lang="ru-RU" sz="1800" dirty="0">
                <a:latin typeface="Georgia" panose="02040502050405020303" pitchFamily="18" charset="0"/>
              </a:rPr>
              <a:t>.</a:t>
            </a:r>
            <a:r>
              <a:rPr lang="en-US" sz="1800" dirty="0">
                <a:latin typeface="Georgia" panose="02040502050405020303" pitchFamily="18" charset="0"/>
              </a:rPr>
              <a:t> </a:t>
            </a:r>
            <a:endParaRPr lang="ru-RU" sz="1800" dirty="0" smtClean="0">
              <a:latin typeface="Georgia" panose="02040502050405020303" pitchFamily="18" charset="0"/>
            </a:endParaRPr>
          </a:p>
          <a:p>
            <a:pPr algn="just">
              <a:lnSpc>
                <a:spcPct val="80000"/>
              </a:lnSpc>
              <a:buFontTx/>
              <a:buNone/>
            </a:pPr>
            <a:r>
              <a:rPr lang="ru-RU" sz="1800" dirty="0">
                <a:latin typeface="Georgia" panose="02040502050405020303" pitchFamily="18" charset="0"/>
              </a:rPr>
              <a:t>	</a:t>
            </a:r>
            <a:r>
              <a:rPr lang="ru-RU" sz="1800" dirty="0" smtClean="0">
                <a:latin typeface="Georgia" panose="02040502050405020303" pitchFamily="18" charset="0"/>
              </a:rPr>
              <a:t>	Пушкин </a:t>
            </a:r>
            <a:r>
              <a:rPr lang="ru-RU" sz="1800" dirty="0">
                <a:latin typeface="Georgia" panose="02040502050405020303" pitchFamily="18" charset="0"/>
              </a:rPr>
              <a:t>преобразил русскую </a:t>
            </a:r>
            <a:r>
              <a:rPr lang="ru-RU" sz="1800" dirty="0" smtClean="0">
                <a:latin typeface="Georgia" panose="02040502050405020303" pitchFamily="18" charset="0"/>
              </a:rPr>
              <a:t>романтическую </a:t>
            </a:r>
            <a:r>
              <a:rPr lang="ru-RU" sz="1800" dirty="0">
                <a:latin typeface="Georgia" panose="02040502050405020303" pitchFamily="18" charset="0"/>
              </a:rPr>
              <a:t>поэзию. Он встал у истоков нового – </a:t>
            </a:r>
            <a:r>
              <a:rPr lang="ru-RU" sz="1800" b="1" dirty="0" smtClean="0">
                <a:latin typeface="Georgia" panose="02040502050405020303" pitchFamily="18" charset="0"/>
              </a:rPr>
              <a:t>активного</a:t>
            </a:r>
            <a:r>
              <a:rPr lang="ru-RU" sz="1800" b="1" dirty="0">
                <a:latin typeface="Georgia" panose="02040502050405020303" pitchFamily="18" charset="0"/>
              </a:rPr>
              <a:t>, бунтарского </a:t>
            </a:r>
            <a:r>
              <a:rPr lang="ru-RU" sz="1800" dirty="0">
                <a:latin typeface="Georgia" panose="02040502050405020303" pitchFamily="18" charset="0"/>
              </a:rPr>
              <a:t>- течения в русском </a:t>
            </a:r>
            <a:r>
              <a:rPr lang="ru-RU" sz="1800" dirty="0" smtClean="0">
                <a:latin typeface="Georgia" panose="02040502050405020303" pitchFamily="18" charset="0"/>
              </a:rPr>
              <a:t>романтизме. </a:t>
            </a:r>
            <a:endParaRPr lang="ru-RU" sz="1800" dirty="0">
              <a:latin typeface="Georgia" panose="02040502050405020303" pitchFamily="18" charset="0"/>
            </a:endParaRPr>
          </a:p>
          <a:p>
            <a:pPr algn="just">
              <a:lnSpc>
                <a:spcPct val="80000"/>
              </a:lnSpc>
              <a:buFontTx/>
              <a:buNone/>
            </a:pPr>
            <a:r>
              <a:rPr lang="ru-RU" sz="1800" dirty="0">
                <a:latin typeface="Georgia" panose="02040502050405020303" pitchFamily="18" charset="0"/>
              </a:rPr>
              <a:t>    </a:t>
            </a:r>
            <a:r>
              <a:rPr lang="ru-RU" sz="1800" dirty="0" smtClean="0">
                <a:latin typeface="Georgia" panose="02040502050405020303" pitchFamily="18" charset="0"/>
              </a:rPr>
              <a:t>	Не </a:t>
            </a:r>
            <a:r>
              <a:rPr lang="ru-RU" sz="1800" dirty="0">
                <a:latin typeface="Georgia" panose="02040502050405020303" pitchFamily="18" charset="0"/>
              </a:rPr>
              <a:t>уход от реальности, </a:t>
            </a:r>
            <a:r>
              <a:rPr lang="ru-RU" sz="1800" dirty="0" smtClean="0">
                <a:latin typeface="Georgia" panose="02040502050405020303" pitchFamily="18" charset="0"/>
              </a:rPr>
              <a:t>а </a:t>
            </a:r>
            <a:r>
              <a:rPr lang="ru-RU" sz="1800" dirty="0">
                <a:latin typeface="Georgia" panose="02040502050405020303" pitchFamily="18" charset="0"/>
              </a:rPr>
              <a:t>на первом плане </a:t>
            </a:r>
            <a:r>
              <a:rPr lang="ru-RU" sz="1800" dirty="0" smtClean="0">
                <a:latin typeface="Georgia" panose="02040502050405020303" pitchFamily="18" charset="0"/>
              </a:rPr>
              <a:t>– </a:t>
            </a:r>
            <a:endParaRPr lang="ru-RU" sz="1800" dirty="0" smtClean="0">
              <a:latin typeface="Georgia" panose="02040502050405020303" pitchFamily="18" charset="0"/>
            </a:endParaRPr>
          </a:p>
          <a:p>
            <a:pPr algn="just">
              <a:lnSpc>
                <a:spcPct val="80000"/>
              </a:lnSpc>
              <a:buFontTx/>
              <a:buNone/>
            </a:pPr>
            <a:r>
              <a:rPr lang="ru-RU" sz="1800" b="1" dirty="0">
                <a:latin typeface="Georgia" panose="02040502050405020303" pitchFamily="18" charset="0"/>
              </a:rPr>
              <a:t>	</a:t>
            </a:r>
            <a:r>
              <a:rPr lang="ru-RU" sz="1800" b="1" dirty="0" smtClean="0">
                <a:latin typeface="Georgia" panose="02040502050405020303" pitchFamily="18" charset="0"/>
              </a:rPr>
              <a:t>гордый</a:t>
            </a:r>
            <a:r>
              <a:rPr lang="ru-RU" sz="1800" b="1" dirty="0">
                <a:latin typeface="Georgia" panose="02040502050405020303" pitchFamily="18" charset="0"/>
              </a:rPr>
              <a:t>, </a:t>
            </a:r>
            <a:r>
              <a:rPr lang="ru-RU" sz="1800" b="1" dirty="0" smtClean="0">
                <a:latin typeface="Georgia" panose="02040502050405020303" pitchFamily="18" charset="0"/>
              </a:rPr>
              <a:t>свободолюбивый </a:t>
            </a:r>
            <a:r>
              <a:rPr lang="ru-RU" sz="1800" b="1" dirty="0">
                <a:latin typeface="Georgia" panose="02040502050405020303" pitchFamily="18" charset="0"/>
              </a:rPr>
              <a:t>человек </a:t>
            </a:r>
            <a:endParaRPr lang="ru-RU" sz="1800" b="1" dirty="0" smtClean="0">
              <a:latin typeface="Georgia" panose="02040502050405020303" pitchFamily="18" charset="0"/>
            </a:endParaRPr>
          </a:p>
          <a:p>
            <a:pPr algn="just">
              <a:lnSpc>
                <a:spcPct val="80000"/>
              </a:lnSpc>
              <a:buFontTx/>
              <a:buNone/>
            </a:pPr>
            <a:r>
              <a:rPr lang="ru-RU" sz="1800" b="1" dirty="0">
                <a:latin typeface="Georgia" panose="02040502050405020303" pitchFamily="18" charset="0"/>
              </a:rPr>
              <a:t>	</a:t>
            </a:r>
            <a:r>
              <a:rPr lang="ru-RU" sz="1800" b="1" dirty="0" smtClean="0">
                <a:latin typeface="Georgia" panose="02040502050405020303" pitchFamily="18" charset="0"/>
              </a:rPr>
              <a:t>в </a:t>
            </a:r>
            <a:r>
              <a:rPr lang="ru-RU" sz="1800" b="1" dirty="0">
                <a:latin typeface="Georgia" panose="02040502050405020303" pitchFamily="18" charset="0"/>
              </a:rPr>
              <a:t>конфликте с окружающей </a:t>
            </a:r>
            <a:endParaRPr lang="ru-RU" sz="1800" b="1" dirty="0" smtClean="0">
              <a:latin typeface="Georgia" panose="02040502050405020303" pitchFamily="18" charset="0"/>
            </a:endParaRPr>
          </a:p>
          <a:p>
            <a:pPr algn="just">
              <a:lnSpc>
                <a:spcPct val="80000"/>
              </a:lnSpc>
              <a:buFontTx/>
              <a:buNone/>
            </a:pPr>
            <a:r>
              <a:rPr lang="ru-RU" sz="1800" b="1" dirty="0">
                <a:latin typeface="Georgia" panose="02040502050405020303" pitchFamily="18" charset="0"/>
              </a:rPr>
              <a:t>	</a:t>
            </a:r>
            <a:r>
              <a:rPr lang="ru-RU" sz="1800" b="1" dirty="0" smtClean="0">
                <a:latin typeface="Georgia" panose="02040502050405020303" pitchFamily="18" charset="0"/>
              </a:rPr>
              <a:t>действительностью</a:t>
            </a:r>
            <a:r>
              <a:rPr lang="ru-RU" sz="1800" dirty="0">
                <a:latin typeface="Georgia" panose="02040502050405020303" pitchFamily="18" charset="0"/>
              </a:rPr>
              <a:t>. </a:t>
            </a:r>
            <a:endParaRPr lang="ru-RU" sz="1800" dirty="0">
              <a:latin typeface="Georgia" panose="02040502050405020303" pitchFamily="18" charset="0"/>
            </a:endParaRPr>
          </a:p>
        </p:txBody>
      </p:sp>
      <p:pic>
        <p:nvPicPr>
          <p:cNvPr id="36869" name="Picture 5" descr="392_300_490_p-plyvet-39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407068" y="3810000"/>
            <a:ext cx="3581400" cy="2741613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36870" name="AutoShape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305800" y="381000"/>
            <a:ext cx="460375" cy="762000"/>
          </a:xfrm>
          <a:prstGeom prst="curvedLeftArrow">
            <a:avLst>
              <a:gd name="adj1" fmla="val 33103"/>
              <a:gd name="adj2" fmla="val 66207"/>
              <a:gd name="adj3" fmla="val 33333"/>
            </a:avLst>
          </a:prstGeom>
          <a:solidFill>
            <a:srgbClr val="996633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663300"/>
                </a:solidFill>
                <a:latin typeface="Bookman Old Style" panose="02050604050505020204" pitchFamily="18" charset="0"/>
              </a:rPr>
              <a:t>Ссылка в Михайловское</a:t>
            </a:r>
            <a:endParaRPr lang="ru-RU" b="1" dirty="0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14478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1600" i="1" dirty="0">
                <a:latin typeface="Georgia" panose="02040502050405020303" pitchFamily="18" charset="0"/>
              </a:rPr>
              <a:t>Михайловское - это настоящая, ничем не закамуфлированная ссылка. Он был </a:t>
            </a:r>
            <a:endParaRPr lang="ru-RU" sz="1600" i="1" dirty="0">
              <a:latin typeface="Georgia" panose="02040502050405020303" pitchFamily="18" charset="0"/>
            </a:endParaRPr>
          </a:p>
          <a:p>
            <a:pPr marL="0" indent="0" algn="ctr">
              <a:buNone/>
            </a:pPr>
            <a:r>
              <a:rPr lang="ru-RU" sz="1600" i="1" dirty="0">
                <a:latin typeface="Georgia" panose="02040502050405020303" pitchFamily="18" charset="0"/>
              </a:rPr>
              <a:t>лишен свободы передвижения. Михайловский период стал для Пушкина </a:t>
            </a:r>
            <a:r>
              <a:rPr lang="ru-RU" sz="1600" i="1" dirty="0" smtClean="0">
                <a:latin typeface="Georgia" panose="02040502050405020303" pitchFamily="18" charset="0"/>
              </a:rPr>
              <a:t>временем смены </a:t>
            </a:r>
            <a:r>
              <a:rPr lang="ru-RU" sz="1600" i="1" dirty="0">
                <a:latin typeface="Georgia" panose="02040502050405020303" pitchFamily="18" charset="0"/>
              </a:rPr>
              <a:t>эстетических ориентиров. </a:t>
            </a:r>
            <a:r>
              <a:rPr lang="ru-RU" sz="1600" i="1" dirty="0" smtClean="0">
                <a:latin typeface="Georgia" panose="02040502050405020303" pitchFamily="18" charset="0"/>
              </a:rPr>
              <a:t>Осознав </a:t>
            </a:r>
            <a:r>
              <a:rPr lang="ru-RU" sz="1600" i="1" dirty="0">
                <a:latin typeface="Georgia" panose="02040502050405020303" pitchFamily="18" charset="0"/>
              </a:rPr>
              <a:t>исчерпанность худ. </a:t>
            </a:r>
            <a:r>
              <a:rPr lang="ru-RU" sz="1600" i="1" dirty="0" smtClean="0">
                <a:latin typeface="Georgia" panose="02040502050405020303" pitchFamily="18" charset="0"/>
              </a:rPr>
              <a:t>Системы романтизма</a:t>
            </a:r>
            <a:r>
              <a:rPr lang="ru-RU" sz="1600" i="1" dirty="0">
                <a:latin typeface="Georgia" panose="02040502050405020303" pitchFamily="18" charset="0"/>
              </a:rPr>
              <a:t>, </a:t>
            </a:r>
            <a:r>
              <a:rPr lang="ru-RU" sz="1600" i="1" dirty="0" smtClean="0">
                <a:latin typeface="Georgia" panose="02040502050405020303" pitchFamily="18" charset="0"/>
              </a:rPr>
              <a:t>он двигался </a:t>
            </a:r>
            <a:r>
              <a:rPr lang="ru-RU" sz="1600" i="1" dirty="0">
                <a:latin typeface="Georgia" panose="02040502050405020303" pitchFamily="18" charset="0"/>
              </a:rPr>
              <a:t>к новым принципам изображения </a:t>
            </a:r>
            <a:r>
              <a:rPr lang="ru-RU" sz="1600" i="1" dirty="0" smtClean="0">
                <a:latin typeface="Georgia" panose="02040502050405020303" pitchFamily="18" charset="0"/>
              </a:rPr>
              <a:t>человека и </a:t>
            </a:r>
            <a:r>
              <a:rPr lang="ru-RU" sz="1600" i="1" dirty="0">
                <a:latin typeface="Georgia" panose="02040502050405020303" pitchFamily="18" charset="0"/>
              </a:rPr>
              <a:t>действительности, </a:t>
            </a:r>
            <a:r>
              <a:rPr lang="ru-RU" sz="1600" i="1" dirty="0" smtClean="0">
                <a:latin typeface="Georgia" panose="02040502050405020303" pitchFamily="18" charset="0"/>
              </a:rPr>
              <a:t>которые </a:t>
            </a:r>
            <a:r>
              <a:rPr lang="ru-RU" sz="1600" i="1" dirty="0">
                <a:latin typeface="Georgia" panose="02040502050405020303" pitchFamily="18" charset="0"/>
              </a:rPr>
              <a:t>позднее были названы </a:t>
            </a:r>
            <a:r>
              <a:rPr lang="ru-RU" sz="1600" b="1" i="1" dirty="0" smtClean="0">
                <a:latin typeface="Georgia" panose="02040502050405020303" pitchFamily="18" charset="0"/>
              </a:rPr>
              <a:t>реалистическими</a:t>
            </a:r>
            <a:r>
              <a:rPr lang="ru-RU" sz="1600" i="1" dirty="0">
                <a:latin typeface="Georgia" panose="02040502050405020303" pitchFamily="18" charset="0"/>
              </a:rPr>
              <a:t>. </a:t>
            </a:r>
            <a:endParaRPr lang="ru-RU" sz="1600" i="1" dirty="0">
              <a:latin typeface="Georgia" panose="02040502050405020303" pitchFamily="18" charset="0"/>
            </a:endParaRPr>
          </a:p>
          <a:p>
            <a:pPr>
              <a:buFontTx/>
              <a:buNone/>
            </a:pPr>
            <a:r>
              <a:rPr lang="ru-RU" sz="2000" i="1" dirty="0">
                <a:latin typeface="Georgia" panose="02040502050405020303" pitchFamily="18" charset="0"/>
              </a:rPr>
              <a:t>                                               </a:t>
            </a:r>
            <a:endParaRPr lang="ru-RU" sz="2000" i="1" dirty="0">
              <a:latin typeface="Georgia" panose="02040502050405020303" pitchFamily="18" charset="0"/>
            </a:endParaRPr>
          </a:p>
        </p:txBody>
      </p:sp>
      <p:pic>
        <p:nvPicPr>
          <p:cNvPr id="37893" name="Picture 5" descr="253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57200" y="2819400"/>
            <a:ext cx="4800600" cy="367665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5333999" y="2870200"/>
            <a:ext cx="3617689" cy="35394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1600" b="0" i="1" dirty="0" smtClean="0">
                <a:latin typeface="Georgia" panose="02040502050405020303" pitchFamily="18" charset="0"/>
              </a:rPr>
              <a:t>Многие </a:t>
            </a:r>
            <a:r>
              <a:rPr lang="ru-RU" sz="1600" b="0" i="1" dirty="0">
                <a:latin typeface="Georgia" panose="02040502050405020303" pitchFamily="18" charset="0"/>
              </a:rPr>
              <a:t>стихи теряют </a:t>
            </a:r>
            <a:endParaRPr lang="ru-RU" sz="1600" b="0" i="1" dirty="0">
              <a:latin typeface="Georgia" panose="02040502050405020303" pitchFamily="18" charset="0"/>
            </a:endParaRPr>
          </a:p>
          <a:p>
            <a:pPr algn="ctr"/>
            <a:r>
              <a:rPr lang="ru-RU" sz="1600" b="0" i="1" dirty="0">
                <a:latin typeface="Georgia" panose="02040502050405020303" pitchFamily="18" charset="0"/>
              </a:rPr>
              <a:t>жанровую определенность, поэт </a:t>
            </a:r>
            <a:endParaRPr lang="ru-RU" sz="1600" b="0" i="1" dirty="0">
              <a:latin typeface="Georgia" panose="02040502050405020303" pitchFamily="18" charset="0"/>
            </a:endParaRPr>
          </a:p>
          <a:p>
            <a:pPr algn="ctr"/>
            <a:r>
              <a:rPr lang="ru-RU" sz="1600" b="0" i="1" dirty="0">
                <a:latin typeface="Georgia" panose="02040502050405020303" pitchFamily="18" charset="0"/>
              </a:rPr>
              <a:t>преодолевает ограниченность</a:t>
            </a:r>
            <a:endParaRPr lang="ru-RU" sz="1600" b="0" i="1" dirty="0">
              <a:latin typeface="Georgia" panose="02040502050405020303" pitchFamily="18" charset="0"/>
            </a:endParaRPr>
          </a:p>
          <a:p>
            <a:pPr algn="ctr"/>
            <a:r>
              <a:rPr lang="ru-RU" sz="1600" b="0" i="1" dirty="0">
                <a:latin typeface="Georgia" panose="02040502050405020303" pitchFamily="18" charset="0"/>
              </a:rPr>
              <a:t>словаря романтиков, пытаясь точно </a:t>
            </a:r>
            <a:endParaRPr lang="ru-RU" sz="1600" b="0" i="1" dirty="0">
              <a:latin typeface="Georgia" panose="02040502050405020303" pitchFamily="18" charset="0"/>
            </a:endParaRPr>
          </a:p>
          <a:p>
            <a:pPr algn="ctr"/>
            <a:r>
              <a:rPr lang="ru-RU" sz="1600" b="0" i="1" dirty="0">
                <a:latin typeface="Georgia" panose="02040502050405020303" pitchFamily="18" charset="0"/>
              </a:rPr>
              <a:t>фиксировать психологическую </a:t>
            </a:r>
            <a:endParaRPr lang="ru-RU" sz="1600" b="0" i="1" dirty="0">
              <a:latin typeface="Georgia" panose="02040502050405020303" pitchFamily="18" charset="0"/>
            </a:endParaRPr>
          </a:p>
          <a:p>
            <a:pPr algn="ctr"/>
            <a:r>
              <a:rPr lang="ru-RU" sz="1600" b="0" i="1" dirty="0">
                <a:latin typeface="Georgia" panose="02040502050405020303" pitchFamily="18" charset="0"/>
              </a:rPr>
              <a:t>уникальность его переживаний.</a:t>
            </a:r>
            <a:endParaRPr lang="ru-RU" sz="1600" b="0" i="1" dirty="0">
              <a:latin typeface="Georgia" panose="02040502050405020303" pitchFamily="18" charset="0"/>
            </a:endParaRPr>
          </a:p>
          <a:p>
            <a:pPr algn="ctr"/>
            <a:r>
              <a:rPr lang="ru-RU" sz="1600" b="0" i="1" dirty="0">
                <a:latin typeface="Georgia" panose="02040502050405020303" pitchFamily="18" charset="0"/>
              </a:rPr>
              <a:t>Произведения, созданные в </a:t>
            </a:r>
            <a:endParaRPr lang="ru-RU" sz="1600" b="0" i="1" dirty="0">
              <a:latin typeface="Georgia" panose="02040502050405020303" pitchFamily="18" charset="0"/>
            </a:endParaRPr>
          </a:p>
          <a:p>
            <a:pPr algn="ctr"/>
            <a:r>
              <a:rPr lang="ru-RU" sz="1600" b="0" i="1" dirty="0">
                <a:latin typeface="Georgia" panose="02040502050405020303" pitchFamily="18" charset="0"/>
              </a:rPr>
              <a:t>Михайловском, ясно определили </a:t>
            </a:r>
            <a:endParaRPr lang="ru-RU" sz="1600" b="0" i="1" dirty="0">
              <a:latin typeface="Georgia" panose="02040502050405020303" pitchFamily="18" charset="0"/>
            </a:endParaRPr>
          </a:p>
          <a:p>
            <a:pPr algn="ctr"/>
            <a:r>
              <a:rPr lang="ru-RU" sz="1600" b="0" i="1" dirty="0">
                <a:latin typeface="Georgia" panose="02040502050405020303" pitchFamily="18" charset="0"/>
              </a:rPr>
              <a:t>реалистическую перспективу </a:t>
            </a:r>
            <a:endParaRPr lang="ru-RU" sz="1600" b="0" i="1" dirty="0">
              <a:latin typeface="Georgia" panose="02040502050405020303" pitchFamily="18" charset="0"/>
            </a:endParaRPr>
          </a:p>
          <a:p>
            <a:pPr algn="ctr"/>
            <a:r>
              <a:rPr lang="ru-RU" sz="1600" b="0" i="1" dirty="0">
                <a:latin typeface="Georgia" panose="02040502050405020303" pitchFamily="18" charset="0"/>
              </a:rPr>
              <a:t>творческого развития </a:t>
            </a:r>
            <a:endParaRPr lang="ru-RU" sz="1600" b="0" i="1" dirty="0">
              <a:latin typeface="Georgia" panose="02040502050405020303" pitchFamily="18" charset="0"/>
            </a:endParaRPr>
          </a:p>
          <a:p>
            <a:pPr algn="ctr"/>
            <a:r>
              <a:rPr lang="ru-RU" sz="1600" b="0" i="1" dirty="0">
                <a:latin typeface="Georgia" panose="02040502050405020303" pitchFamily="18" charset="0"/>
              </a:rPr>
              <a:t>Пушкина-художника. Он уже </a:t>
            </a:r>
            <a:endParaRPr lang="ru-RU" sz="1600" b="0" i="1" dirty="0">
              <a:latin typeface="Georgia" panose="02040502050405020303" pitchFamily="18" charset="0"/>
            </a:endParaRPr>
          </a:p>
          <a:p>
            <a:pPr algn="ctr"/>
            <a:r>
              <a:rPr lang="ru-RU" sz="1600" b="0" i="1" dirty="0">
                <a:latin typeface="Georgia" panose="02040502050405020303" pitchFamily="18" charset="0"/>
              </a:rPr>
              <a:t>опережал литературу своего времени.</a:t>
            </a:r>
            <a:endParaRPr lang="ru-RU" sz="1600" i="1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Ссылка в Михайловское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7410" name="Прямоугольник 3"/>
          <p:cNvSpPr>
            <a:spLocks noChangeArrowheads="1"/>
          </p:cNvSpPr>
          <p:nvPr/>
        </p:nvSpPr>
        <p:spPr bwMode="auto">
          <a:xfrm>
            <a:off x="4572000" y="1371600"/>
            <a:ext cx="4138613" cy="193899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000" b="0" i="1" dirty="0">
                <a:latin typeface="Georgia" panose="02040502050405020303" pitchFamily="18" charset="0"/>
              </a:rPr>
              <a:t>За три года ссылки написаны </a:t>
            </a:r>
            <a:r>
              <a:rPr lang="ru-RU" sz="2000" i="1" dirty="0">
                <a:latin typeface="Georgia" panose="02040502050405020303" pitchFamily="18" charset="0"/>
              </a:rPr>
              <a:t>"Кавказский пленник" , "Бахчисарайский фонтан" , </a:t>
            </a:r>
            <a:r>
              <a:rPr lang="ru-RU" sz="2000" i="1" dirty="0" smtClean="0">
                <a:latin typeface="Georgia" panose="02040502050405020303" pitchFamily="18" charset="0"/>
              </a:rPr>
              <a:t>"</a:t>
            </a:r>
            <a:r>
              <a:rPr lang="ru-RU" sz="2000" i="1" dirty="0">
                <a:latin typeface="Georgia" panose="02040502050405020303" pitchFamily="18" charset="0"/>
              </a:rPr>
              <a:t>Узник", "Песнь о Вещем Олеге». </a:t>
            </a:r>
            <a:r>
              <a:rPr lang="ru-RU" sz="2000" b="0" i="1" dirty="0">
                <a:latin typeface="Georgia" panose="02040502050405020303" pitchFamily="18" charset="0"/>
              </a:rPr>
              <a:t>Начат роман в стихах</a:t>
            </a:r>
            <a:r>
              <a:rPr lang="ru-RU" sz="2000" i="1" dirty="0">
                <a:latin typeface="Georgia" panose="02040502050405020303" pitchFamily="18" charset="0"/>
              </a:rPr>
              <a:t> "Евгений Онегин". </a:t>
            </a:r>
            <a:endParaRPr lang="ru-RU" sz="2000" i="1" dirty="0">
              <a:latin typeface="Georgia" panose="02040502050405020303" pitchFamily="18" charset="0"/>
            </a:endParaRPr>
          </a:p>
        </p:txBody>
      </p:sp>
      <p:pic>
        <p:nvPicPr>
          <p:cNvPr id="17413" name="Picture 2" descr="C:\Documents and Settings\Admin\Рабочий стол\Пушкин\pushkin_26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67200" y="3379788"/>
            <a:ext cx="4519613" cy="3278187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7412" name="TextBox 5"/>
          <p:cNvSpPr txBox="1">
            <a:spLocks noChangeArrowheads="1"/>
          </p:cNvSpPr>
          <p:nvPr/>
        </p:nvSpPr>
        <p:spPr bwMode="auto">
          <a:xfrm>
            <a:off x="457200" y="4724400"/>
            <a:ext cx="3505200" cy="1616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000" b="0" i="1">
                <a:latin typeface="Georgia" panose="02040502050405020303" pitchFamily="18" charset="0"/>
              </a:rPr>
              <a:t>В конце июля </a:t>
            </a:r>
            <a:endParaRPr lang="ru-RU" sz="2000" b="0" i="1">
              <a:latin typeface="Georgia" panose="02040502050405020303" pitchFamily="18" charset="0"/>
            </a:endParaRPr>
          </a:p>
          <a:p>
            <a:pPr algn="ctr"/>
            <a:r>
              <a:rPr lang="ru-RU" sz="2000" b="0" i="1">
                <a:latin typeface="Georgia" panose="02040502050405020303" pitchFamily="18" charset="0"/>
              </a:rPr>
              <a:t>1824 года ссылка в родительское имение Михайловское Псковской губернии. </a:t>
            </a:r>
            <a:endParaRPr lang="ru-RU" sz="2000" b="0" i="1">
              <a:latin typeface="Georgia" panose="02040502050405020303" pitchFamily="18" charset="0"/>
            </a:endParaRPr>
          </a:p>
        </p:txBody>
      </p:sp>
      <p:pic>
        <p:nvPicPr>
          <p:cNvPr id="17411" name="Picture 1" descr="E:\новое\новое\pushkin_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447800"/>
            <a:ext cx="3071813" cy="301942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1" descr="C:\Documents and Settings\Admin\Рабочий стол\Пушкин\pushkina_n_n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57200" y="1600200"/>
            <a:ext cx="4003675" cy="4919663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096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Ссылка в Михайловское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2530" name="TextBox 4"/>
          <p:cNvSpPr txBox="1">
            <a:spLocks noChangeArrowheads="1"/>
          </p:cNvSpPr>
          <p:nvPr/>
        </p:nvSpPr>
        <p:spPr bwMode="auto">
          <a:xfrm flipH="1">
            <a:off x="4876800" y="1676400"/>
            <a:ext cx="3500438" cy="4748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400" b="0" i="1" dirty="0">
                <a:latin typeface="Georgia" panose="02040502050405020303" pitchFamily="18" charset="0"/>
              </a:rPr>
              <a:t>Чуть более двух лет длилась ссылка в Михайловское. Она закончилась в сентябре 1826 года. Пушкин вернулся в Москву. </a:t>
            </a:r>
            <a:endParaRPr lang="ru-RU" sz="2400" b="0" i="1" dirty="0">
              <a:latin typeface="Georgia" panose="02040502050405020303" pitchFamily="18" charset="0"/>
            </a:endParaRPr>
          </a:p>
          <a:p>
            <a:pPr algn="ctr"/>
            <a:r>
              <a:rPr lang="ru-RU" sz="2400" b="0" i="1" dirty="0">
                <a:latin typeface="Georgia" panose="02040502050405020303" pitchFamily="18" charset="0"/>
              </a:rPr>
              <a:t>В мае 1829 г. он посватался в Москве к юной красавице Наталии Николаевне Гончаровой. </a:t>
            </a:r>
            <a:endParaRPr lang="ru-RU" sz="2400" b="0" i="1" dirty="0">
              <a:latin typeface="Georgia" panose="02040502050405020303" pitchFamily="18" charset="0"/>
            </a:endParaRPr>
          </a:p>
          <a:p>
            <a:endParaRPr lang="ru-RU" b="0" dirty="0">
              <a:latin typeface="Georgia" panose="02040502050405020303" pitchFamily="18" charset="0"/>
            </a:endParaRPr>
          </a:p>
        </p:txBody>
      </p:sp>
      <p:sp>
        <p:nvSpPr>
          <p:cNvPr id="40970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458200" y="228600"/>
            <a:ext cx="460375" cy="762000"/>
          </a:xfrm>
          <a:prstGeom prst="curvedLeftArrow">
            <a:avLst>
              <a:gd name="adj1" fmla="val 33103"/>
              <a:gd name="adj2" fmla="val 66207"/>
              <a:gd name="adj3" fmla="val 33333"/>
            </a:avLst>
          </a:prstGeom>
          <a:solidFill>
            <a:srgbClr val="996633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3"/>
          <p:cNvSpPr txBox="1">
            <a:spLocks noChangeArrowheads="1"/>
          </p:cNvSpPr>
          <p:nvPr/>
        </p:nvSpPr>
        <p:spPr bwMode="auto">
          <a:xfrm>
            <a:off x="4214812" y="730875"/>
            <a:ext cx="4714875" cy="5647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19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мая 1830 г. </a:t>
            </a:r>
            <a:r>
              <a:rPr lang="ru-RU" sz="19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Состоялась помолвка </a:t>
            </a:r>
            <a:r>
              <a:rPr lang="ru-RU" sz="19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Пушкина с </a:t>
            </a:r>
            <a:r>
              <a:rPr lang="ru-RU" sz="19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Н.Н.Гончаровой</a:t>
            </a:r>
            <a:r>
              <a:rPr lang="ru-RU" sz="19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Отец выделил ему деревеньку </a:t>
            </a:r>
            <a:r>
              <a:rPr lang="ru-RU" sz="19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Кистеневку</a:t>
            </a:r>
            <a:r>
              <a:rPr lang="ru-RU" sz="19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200 душами крестьян, расположенную в Нижегородской губернии, вблизи от собственного его имения </a:t>
            </a:r>
            <a:r>
              <a:rPr lang="ru-RU" sz="19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с.Болдино</a:t>
            </a:r>
            <a:r>
              <a:rPr lang="ru-RU" sz="19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Поэт отправился туда, чтобы оформить дела по введению во владение имением, рассчитывая быстро управиться, затем заложить имение и вернуться в Москву, чтобы справить свадьбу. Однако начавшаяся в Москве эпидемия холеры и установленные повсюду карантины задержали Пушкина в Болдине с 7 сентября по 2 декабря 1830 г. Он тревожился за жизнь невесты, так как оставаться в холерной Москве ей было опасно. Первые его стихотворения в Болдине – «Бесы» и «Элегия» («Безумных лет угасшее веселье ...»).</a:t>
            </a:r>
            <a:endParaRPr lang="ru-RU" sz="1900" b="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555" name="Picture 1" descr="C:\Documents and Settings\Admin\Рабочий стол\Пушкин\boldino_02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9394" y="720365"/>
            <a:ext cx="3949700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2" descr="C:\Documents and Settings\Admin\Рабочий стол\Пушкин\boldino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3643313"/>
            <a:ext cx="3929062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3"/>
          <p:cNvSpPr>
            <a:spLocks noChangeArrowheads="1"/>
          </p:cNvSpPr>
          <p:nvPr/>
        </p:nvSpPr>
        <p:spPr bwMode="auto">
          <a:xfrm>
            <a:off x="4143375" y="285750"/>
            <a:ext cx="4572000" cy="563231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Тогда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 созданы были «Повести Белкина», </a:t>
            </a: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«Маленькие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трагедии»: «Скупой рыцарь», «Моцарт и Сальери», «Каменный гость», «Пир во время чумы», - поэма «Домик в Коломне», закончен весь роман «Евгений Онегин» (кроме письма Онегина), повесть «История села </a:t>
            </a:r>
            <a:r>
              <a:rPr lang="ru-RU" sz="24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Горюхина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«Сказка о попе и работнике его Балде», критические статьи, множество стихотворений. В Болдинскую осень талант Пушкина достиг полного расцвета.</a:t>
            </a:r>
            <a:endParaRPr lang="ru-RU" sz="2400" b="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79" name="Picture 1" descr="E:\новое\новое\boldino_21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625" y="285750"/>
            <a:ext cx="3697288" cy="596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2" name="墨迹 1"/>
              <p14:cNvContentPartPr/>
              <p14:nvPr/>
            </p14:nvContentPartPr>
            <p14:xfrm>
              <a:off x="4187825" y="723265"/>
              <a:ext cx="4625340" cy="1928495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3"/>
            </p:blipFill>
            <p:spPr>
              <a:xfrm>
                <a:off x="4187825" y="723265"/>
                <a:ext cx="4625340" cy="19284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3" name="墨迹 2"/>
              <p14:cNvContentPartPr/>
              <p14:nvPr/>
            </p14:nvContentPartPr>
            <p14:xfrm>
              <a:off x="7402195" y="2821305"/>
              <a:ext cx="1027430" cy="53975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5"/>
            </p:blipFill>
            <p:spPr>
              <a:xfrm>
                <a:off x="7402195" y="2821305"/>
                <a:ext cx="1027430" cy="5397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" p14:bwMode="auto">
            <p14:nvContentPartPr>
              <p14:cNvPr id="4" name="墨迹 3"/>
              <p14:cNvContentPartPr/>
              <p14:nvPr/>
            </p14:nvContentPartPr>
            <p14:xfrm>
              <a:off x="4286250" y="3178810"/>
              <a:ext cx="767715" cy="2667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7"/>
            </p:blipFill>
            <p:spPr>
              <a:xfrm>
                <a:off x="4286250" y="3178810"/>
                <a:ext cx="767715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" p14:bwMode="auto">
            <p14:nvContentPartPr>
              <p14:cNvPr id="5" name="墨迹 4"/>
              <p14:cNvContentPartPr/>
              <p14:nvPr/>
            </p14:nvContentPartPr>
            <p14:xfrm>
              <a:off x="6107430" y="3571875"/>
              <a:ext cx="1768475" cy="8890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9"/>
            </p:blipFill>
            <p:spPr>
              <a:xfrm>
                <a:off x="6107430" y="3571875"/>
                <a:ext cx="1768475" cy="889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" p14:bwMode="auto">
            <p14:nvContentPartPr>
              <p14:cNvPr id="6" name="墨迹 5"/>
              <p14:cNvContentPartPr/>
              <p14:nvPr/>
            </p14:nvContentPartPr>
            <p14:xfrm>
              <a:off x="4598670" y="4000500"/>
              <a:ext cx="1365885" cy="2667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11"/>
            </p:blipFill>
            <p:spPr>
              <a:xfrm>
                <a:off x="4598670" y="4000500"/>
                <a:ext cx="1365885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" p14:bwMode="auto">
            <p14:nvContentPartPr>
              <p14:cNvPr id="7" name="墨迹 6"/>
              <p14:cNvContentPartPr/>
              <p14:nvPr/>
            </p14:nvContentPartPr>
            <p14:xfrm>
              <a:off x="6259195" y="3982085"/>
              <a:ext cx="2027555" cy="18415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13"/>
            </p:blipFill>
            <p:spPr>
              <a:xfrm>
                <a:off x="6259195" y="3982085"/>
                <a:ext cx="2027555" cy="1841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" p14:bwMode="auto">
            <p14:nvContentPartPr>
              <p14:cNvPr id="8" name="墨迹 7"/>
              <p14:cNvContentPartPr/>
              <p14:nvPr/>
            </p14:nvContentPartPr>
            <p14:xfrm>
              <a:off x="5053965" y="4258945"/>
              <a:ext cx="2428875" cy="116205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15"/>
            </p:blipFill>
            <p:spPr>
              <a:xfrm>
                <a:off x="5053965" y="4258945"/>
                <a:ext cx="2428875" cy="1162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" p14:bwMode="auto">
            <p14:nvContentPartPr>
              <p14:cNvPr id="9" name="墨迹 8"/>
              <p14:cNvContentPartPr/>
              <p14:nvPr/>
            </p14:nvContentPartPr>
            <p14:xfrm>
              <a:off x="4401820" y="714375"/>
              <a:ext cx="4679315" cy="1624965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7"/>
            </p:blipFill>
            <p:spPr>
              <a:xfrm>
                <a:off x="4401820" y="714375"/>
                <a:ext cx="4679315" cy="1624965"/>
              </a:xfrm>
              <a:prstGeom prst="rect"/>
            </p:spPr>
          </p:pic>
        </mc:Fallback>
      </mc:AlternateContent>
    </p:spTree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3"/>
          <p:cNvSpPr txBox="1">
            <a:spLocks noChangeArrowheads="1"/>
          </p:cNvSpPr>
          <p:nvPr/>
        </p:nvSpPr>
        <p:spPr bwMode="auto">
          <a:xfrm>
            <a:off x="3929063" y="214313"/>
            <a:ext cx="4929187" cy="235449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1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декабря 1830 г. поэт вернулся в Москву, и 18 февраля 1831 г. в церкви Вознесения у Никитских ворот состоялось его венчание с </a:t>
            </a:r>
            <a:r>
              <a:rPr lang="ru-RU" sz="21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Н.Н.Гончаровой</a:t>
            </a:r>
            <a:r>
              <a:rPr lang="ru-RU" sz="21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Первые месяцы семейной жизни он провел с женой в Москве, сняв квартиру на Арбате в доме Хитрово (ныне дом 53).</a:t>
            </a:r>
            <a:endParaRPr lang="ru-RU" sz="2100" b="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603" name="Picture 2" descr="Москва. Арбат, 35. Мемориальный отдел Государственного музея Пушкина - Квартира А.С. Пушкина на Арбате.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85750" y="285750"/>
            <a:ext cx="35814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TextBox 6"/>
          <p:cNvSpPr txBox="1">
            <a:spLocks noChangeArrowheads="1"/>
          </p:cNvSpPr>
          <p:nvPr/>
        </p:nvSpPr>
        <p:spPr bwMode="auto">
          <a:xfrm>
            <a:off x="571500" y="2857500"/>
            <a:ext cx="2924175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ru-RU" b="1" i="1">
                <a:latin typeface="Bookman Old Style" panose="02050604050505020204" pitchFamily="18" charset="0"/>
              </a:rPr>
              <a:t>Квартира Пушкина  </a:t>
            </a:r>
            <a:endParaRPr lang="ru-RU" b="1" i="1">
              <a:latin typeface="Bookman Old Style" panose="02050604050505020204" pitchFamily="18" charset="0"/>
            </a:endParaRPr>
          </a:p>
          <a:p>
            <a:pPr algn="ctr"/>
            <a:r>
              <a:rPr lang="ru-RU" b="1" i="1">
                <a:latin typeface="Bookman Old Style" panose="02050604050505020204" pitchFamily="18" charset="0"/>
              </a:rPr>
              <a:t>в Москве на Арбате</a:t>
            </a:r>
            <a:endParaRPr lang="ru-RU" b="1" i="1">
              <a:latin typeface="Bookman Old Style" panose="02050604050505020204" pitchFamily="18" charset="0"/>
            </a:endParaRPr>
          </a:p>
        </p:txBody>
      </p:sp>
      <p:sp>
        <p:nvSpPr>
          <p:cNvPr id="25605" name="Прямоугольник 7"/>
          <p:cNvSpPr>
            <a:spLocks noChangeArrowheads="1"/>
          </p:cNvSpPr>
          <p:nvPr/>
        </p:nvSpPr>
        <p:spPr bwMode="auto">
          <a:xfrm>
            <a:off x="357188" y="4000500"/>
            <a:ext cx="4572000" cy="1062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100" dirty="0">
                <a:cs typeface="Arial" panose="020B0604020202020204" pitchFamily="34" charset="0"/>
              </a:rPr>
              <a:t>С середины октября 1831 г. и уже до конца жизни Пушкин с семьей живет в Петербурге. </a:t>
            </a:r>
            <a:endParaRPr lang="ru-RU" sz="2100" dirty="0">
              <a:cs typeface="Arial" panose="020B0604020202020204" pitchFamily="34" charset="0"/>
            </a:endParaRPr>
          </a:p>
        </p:txBody>
      </p:sp>
      <p:pic>
        <p:nvPicPr>
          <p:cNvPr id="25606" name="Picture 5" descr="Последняя квартира А.С. Пушкина на Набережной Мойки, 12, в Петербурге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0" y="3357563"/>
            <a:ext cx="354012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TextBox 9"/>
          <p:cNvSpPr txBox="1">
            <a:spLocks noChangeArrowheads="1"/>
          </p:cNvSpPr>
          <p:nvPr/>
        </p:nvSpPr>
        <p:spPr bwMode="auto">
          <a:xfrm>
            <a:off x="5286375" y="5643563"/>
            <a:ext cx="2981325" cy="9239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ru-RU" b="1" i="1" dirty="0">
                <a:latin typeface="Bookman Old Style" panose="02050604050505020204" pitchFamily="18" charset="0"/>
              </a:rPr>
              <a:t>Квартира Пушкина в</a:t>
            </a:r>
            <a:endParaRPr lang="ru-RU" b="1" i="1" dirty="0">
              <a:latin typeface="Bookman Old Style" panose="02050604050505020204" pitchFamily="18" charset="0"/>
            </a:endParaRPr>
          </a:p>
          <a:p>
            <a:pPr algn="ctr"/>
            <a:r>
              <a:rPr lang="ru-RU" b="1" i="1" dirty="0">
                <a:latin typeface="Bookman Old Style" panose="02050604050505020204" pitchFamily="18" charset="0"/>
              </a:rPr>
              <a:t>Петербурге на </a:t>
            </a:r>
            <a:endParaRPr lang="ru-RU" b="1" i="1" dirty="0">
              <a:latin typeface="Bookman Old Style" panose="02050604050505020204" pitchFamily="18" charset="0"/>
            </a:endParaRPr>
          </a:p>
          <a:p>
            <a:pPr algn="ctr"/>
            <a:r>
              <a:rPr lang="ru-RU" b="1" i="1" dirty="0">
                <a:latin typeface="Bookman Old Style" panose="02050604050505020204" pitchFamily="18" charset="0"/>
              </a:rPr>
              <a:t>Набережной Мойки</a:t>
            </a:r>
            <a:endParaRPr lang="ru-RU" b="1" i="1" dirty="0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новое\новое\pushkin_a_a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397426" y="1751951"/>
            <a:ext cx="19431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E:\новое\новое\pushkin_g_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99589" y="1805768"/>
            <a:ext cx="1762125" cy="274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E:\новое\новое\pushkina_m_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1937" y="1700994"/>
            <a:ext cx="2000250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Box 7"/>
          <p:cNvSpPr txBox="1">
            <a:spLocks noChangeArrowheads="1"/>
          </p:cNvSpPr>
          <p:nvPr/>
        </p:nvSpPr>
        <p:spPr bwMode="auto">
          <a:xfrm>
            <a:off x="202405" y="4976019"/>
            <a:ext cx="2214563" cy="1246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1500" b="1" i="1" dirty="0">
                <a:latin typeface="Bookman Old Style" panose="02050604050505020204" pitchFamily="18" charset="0"/>
              </a:rPr>
              <a:t>Старшая дочь, </a:t>
            </a:r>
            <a:endParaRPr lang="ru-RU" sz="1500" b="1" i="1" dirty="0">
              <a:latin typeface="Bookman Old Style" panose="02050604050505020204" pitchFamily="18" charset="0"/>
            </a:endParaRPr>
          </a:p>
          <a:p>
            <a:pPr algn="ctr"/>
            <a:r>
              <a:rPr lang="ru-RU" sz="1500" b="1" i="1" dirty="0">
                <a:latin typeface="Bookman Old Style" panose="02050604050505020204" pitchFamily="18" charset="0"/>
              </a:rPr>
              <a:t>Мария Александровна </a:t>
            </a:r>
            <a:endParaRPr lang="ru-RU" sz="1500" b="1" i="1" dirty="0">
              <a:latin typeface="Bookman Old Style" panose="02050604050505020204" pitchFamily="18" charset="0"/>
            </a:endParaRPr>
          </a:p>
          <a:p>
            <a:pPr algn="ctr"/>
            <a:r>
              <a:rPr lang="ru-RU" sz="1500" b="1" i="1" dirty="0">
                <a:latin typeface="Bookman Old Style" panose="02050604050505020204" pitchFamily="18" charset="0"/>
              </a:rPr>
              <a:t>Пушкина </a:t>
            </a:r>
            <a:br>
              <a:rPr lang="ru-RU" sz="1500" b="1" i="1" dirty="0">
                <a:latin typeface="Bookman Old Style" panose="02050604050505020204" pitchFamily="18" charset="0"/>
              </a:rPr>
            </a:br>
            <a:r>
              <a:rPr lang="ru-RU" sz="1500" b="1" i="1" dirty="0">
                <a:latin typeface="Bookman Old Style" panose="02050604050505020204" pitchFamily="18" charset="0"/>
              </a:rPr>
              <a:t>(1832-1919г.) </a:t>
            </a:r>
            <a:endParaRPr lang="ru-RU" sz="1500" b="1" i="1" dirty="0">
              <a:latin typeface="Bookman Old Style" panose="02050604050505020204" pitchFamily="18" charset="0"/>
            </a:endParaRPr>
          </a:p>
        </p:txBody>
      </p:sp>
      <p:sp>
        <p:nvSpPr>
          <p:cNvPr id="26630" name="Прямоугольник 8"/>
          <p:cNvSpPr>
            <a:spLocks noChangeArrowheads="1"/>
          </p:cNvSpPr>
          <p:nvPr/>
        </p:nvSpPr>
        <p:spPr bwMode="auto">
          <a:xfrm>
            <a:off x="2327878" y="4976019"/>
            <a:ext cx="2214562" cy="1246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1500" b="1" i="1">
                <a:latin typeface="Bookman Old Style" panose="02050604050505020204" pitchFamily="18" charset="0"/>
              </a:rPr>
              <a:t>Старший сын, Александр Александрович Пушкин </a:t>
            </a:r>
            <a:br>
              <a:rPr lang="ru-RU" sz="1500" b="1" i="1">
                <a:latin typeface="Bookman Old Style" panose="02050604050505020204" pitchFamily="18" charset="0"/>
              </a:rPr>
            </a:br>
            <a:r>
              <a:rPr lang="ru-RU" sz="1500" b="1" i="1">
                <a:latin typeface="Bookman Old Style" panose="02050604050505020204" pitchFamily="18" charset="0"/>
              </a:rPr>
              <a:t>(1833-1914г.) </a:t>
            </a:r>
            <a:endParaRPr lang="ru-RU" sz="1500" b="1" i="1">
              <a:latin typeface="Bookman Old Style" panose="02050604050505020204" pitchFamily="18" charset="0"/>
            </a:endParaRPr>
          </a:p>
        </p:txBody>
      </p:sp>
      <p:sp>
        <p:nvSpPr>
          <p:cNvPr id="26631" name="Прямоугольник 10"/>
          <p:cNvSpPr>
            <a:spLocks noChangeArrowheads="1"/>
          </p:cNvSpPr>
          <p:nvPr/>
        </p:nvSpPr>
        <p:spPr bwMode="auto">
          <a:xfrm>
            <a:off x="4603860" y="4976019"/>
            <a:ext cx="2000250" cy="1246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1500" b="1" i="1" dirty="0">
                <a:latin typeface="Bookman Old Style" panose="02050604050505020204" pitchFamily="18" charset="0"/>
              </a:rPr>
              <a:t>Младший сын, Григорий Александрович Пушкин </a:t>
            </a:r>
            <a:br>
              <a:rPr lang="ru-RU" sz="1500" b="1" i="1" dirty="0">
                <a:latin typeface="Bookman Old Style" panose="02050604050505020204" pitchFamily="18" charset="0"/>
              </a:rPr>
            </a:br>
            <a:r>
              <a:rPr lang="ru-RU" sz="1500" b="1" i="1" dirty="0">
                <a:latin typeface="Bookman Old Style" panose="02050604050505020204" pitchFamily="18" charset="0"/>
              </a:rPr>
              <a:t>(1835-1913г.)</a:t>
            </a:r>
            <a:r>
              <a:rPr lang="ru-RU" sz="1500" i="1" dirty="0">
                <a:latin typeface="Bookman Old Style" panose="02050604050505020204" pitchFamily="18" charset="0"/>
              </a:rPr>
              <a:t> </a:t>
            </a:r>
            <a:endParaRPr lang="ru-RU" sz="1500" i="1" dirty="0">
              <a:latin typeface="Bookman Old Style" panose="02050604050505020204" pitchFamily="18" charset="0"/>
            </a:endParaRPr>
          </a:p>
        </p:txBody>
      </p:sp>
      <p:pic>
        <p:nvPicPr>
          <p:cNvPr id="26632" name="Picture 5" descr="E:\новое\новое\pushkina_n_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3757" y="1934513"/>
            <a:ext cx="1984375" cy="253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3" name="Прямоугольник 12"/>
          <p:cNvSpPr>
            <a:spLocks noChangeArrowheads="1"/>
          </p:cNvSpPr>
          <p:nvPr/>
        </p:nvSpPr>
        <p:spPr bwMode="auto">
          <a:xfrm>
            <a:off x="6686550" y="4976020"/>
            <a:ext cx="2143125" cy="12461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1500" b="1" i="1" dirty="0">
                <a:latin typeface="Bookman Old Style" panose="02050604050505020204" pitchFamily="18" charset="0"/>
              </a:rPr>
              <a:t>Младшая дочь, Наталья Александровна Пушкина </a:t>
            </a:r>
            <a:br>
              <a:rPr lang="ru-RU" sz="1500" b="1" i="1" dirty="0">
                <a:latin typeface="Bookman Old Style" panose="02050604050505020204" pitchFamily="18" charset="0"/>
              </a:rPr>
            </a:br>
            <a:r>
              <a:rPr lang="ru-RU" sz="1500" b="1" i="1" dirty="0">
                <a:latin typeface="Bookman Old Style" panose="02050604050505020204" pitchFamily="18" charset="0"/>
              </a:rPr>
              <a:t>(1836-1913г.)</a:t>
            </a:r>
            <a:endParaRPr lang="ru-RU" sz="1500" b="1" i="1" dirty="0">
              <a:latin typeface="Bookman Old Style" panose="02050604050505020204" pitchFamily="18" charset="0"/>
            </a:endParaRPr>
          </a:p>
        </p:txBody>
      </p:sp>
      <p:sp>
        <p:nvSpPr>
          <p:cNvPr id="26634" name="TextBox 13"/>
          <p:cNvSpPr txBox="1">
            <a:spLocks noChangeArrowheads="1"/>
          </p:cNvSpPr>
          <p:nvPr/>
        </p:nvSpPr>
        <p:spPr bwMode="auto">
          <a:xfrm>
            <a:off x="43355" y="987853"/>
            <a:ext cx="9144000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1832 г. рождается дочь Мария, 1833 - сын Александр, 1835 - Григорий, 1836 - Наталия.</a:t>
            </a:r>
            <a:endParaRPr lang="ru-RU" sz="2000" b="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3"/>
          <p:cNvSpPr>
            <a:spLocks noChangeArrowheads="1"/>
          </p:cNvSpPr>
          <p:nvPr/>
        </p:nvSpPr>
        <p:spPr bwMode="auto">
          <a:xfrm>
            <a:off x="214313" y="2286000"/>
            <a:ext cx="8715375" cy="1784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Настоящим кладом была для Пушкина каждая сказка его доброй и самобытно талантливой няни Арины Родионовны. "Он все с ней, коли дома", вспоминали дворовые люди с. Михайловского. </a:t>
            </a:r>
            <a:endParaRPr 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ее сказки Пушкин использовал впоследствии как сюжеты собственных сказок ( в стихах). </a:t>
            </a:r>
            <a:endParaRPr 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3" name="Picture 4" descr="bojar1i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625" y="214313"/>
            <a:ext cx="248761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5" descr="carevn1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75" y="214313"/>
            <a:ext cx="1785938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6" descr="carevn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4214813"/>
            <a:ext cx="2160587" cy="240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7" descr="Riba1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63" y="214313"/>
            <a:ext cx="2462212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5" descr="salt3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13" y="4214813"/>
            <a:ext cx="2144712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75" y="4143375"/>
            <a:ext cx="2206625" cy="245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2" name="墨迹 1"/>
              <p14:cNvContentPartPr/>
              <p14:nvPr/>
            </p14:nvContentPartPr>
            <p14:xfrm>
              <a:off x="258445" y="80010"/>
              <a:ext cx="2938145" cy="203581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8"/>
            </p:blipFill>
            <p:spPr>
              <a:xfrm>
                <a:off x="258445" y="80010"/>
                <a:ext cx="2938145" cy="20358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" p14:bwMode="auto">
            <p14:nvContentPartPr>
              <p14:cNvPr id="3" name="墨迹 2"/>
              <p14:cNvContentPartPr/>
              <p14:nvPr/>
            </p14:nvContentPartPr>
            <p14:xfrm>
              <a:off x="1928495" y="1026795"/>
              <a:ext cx="571500" cy="86614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10"/>
            </p:blipFill>
            <p:spPr>
              <a:xfrm>
                <a:off x="1928495" y="1026795"/>
                <a:ext cx="571500" cy="86614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" p14:bwMode="auto">
            <p14:nvContentPartPr>
              <p14:cNvPr id="4" name="墨迹 3"/>
              <p14:cNvContentPartPr/>
              <p14:nvPr/>
            </p14:nvContentPartPr>
            <p14:xfrm>
              <a:off x="5928995" y="339090"/>
              <a:ext cx="2607310" cy="172339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12"/>
            </p:blipFill>
            <p:spPr>
              <a:xfrm>
                <a:off x="5928995" y="339090"/>
                <a:ext cx="2607310" cy="17233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" p14:bwMode="auto">
            <p14:nvContentPartPr>
              <p14:cNvPr id="5" name="墨迹 4"/>
              <p14:cNvContentPartPr/>
              <p14:nvPr/>
            </p14:nvContentPartPr>
            <p14:xfrm>
              <a:off x="3258820" y="258445"/>
              <a:ext cx="2411095" cy="186626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14"/>
            </p:blipFill>
            <p:spPr>
              <a:xfrm>
                <a:off x="3258820" y="258445"/>
                <a:ext cx="2411095" cy="18662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" p14:bwMode="auto">
            <p14:nvContentPartPr>
              <p14:cNvPr id="6" name="墨迹 5"/>
              <p14:cNvContentPartPr/>
              <p14:nvPr/>
            </p14:nvContentPartPr>
            <p14:xfrm>
              <a:off x="3580765" y="4304030"/>
              <a:ext cx="2437765" cy="1848485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16"/>
            </p:blipFill>
            <p:spPr>
              <a:xfrm>
                <a:off x="3580765" y="4304030"/>
                <a:ext cx="2437765" cy="18484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" p14:bwMode="auto">
            <p14:nvContentPartPr>
              <p14:cNvPr id="7" name="墨迹 6"/>
              <p14:cNvContentPartPr/>
              <p14:nvPr/>
            </p14:nvContentPartPr>
            <p14:xfrm>
              <a:off x="6456045" y="4330700"/>
              <a:ext cx="2277110" cy="236601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18"/>
            </p:blipFill>
            <p:spPr>
              <a:xfrm>
                <a:off x="6456045" y="4330700"/>
                <a:ext cx="2277110" cy="23660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" p14:bwMode="auto">
            <p14:nvContentPartPr>
              <p14:cNvPr id="8" name="墨迹 7"/>
              <p14:cNvContentPartPr/>
              <p14:nvPr/>
            </p14:nvContentPartPr>
            <p14:xfrm>
              <a:off x="642620" y="4089400"/>
              <a:ext cx="2312670" cy="2366645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20"/>
            </p:blipFill>
            <p:spPr>
              <a:xfrm>
                <a:off x="642620" y="4089400"/>
                <a:ext cx="2312670" cy="2366645"/>
              </a:xfrm>
              <a:prstGeom prst="rect"/>
            </p:spPr>
          </p:pic>
        </mc:Fallback>
      </mc:AlternateContent>
    </p:spTree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663300"/>
                </a:solidFill>
                <a:latin typeface="Bookman Old Style" panose="02050604050505020204" pitchFamily="18" charset="0"/>
              </a:rPr>
              <a:t>Последняя дуэль</a:t>
            </a:r>
            <a:endParaRPr lang="ru-RU" b="1" dirty="0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8675" name="Picture 2" descr="C:\Documents and Settings\Admin\Рабочий стол\Пушкин\dantes_h167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90600" y="1600200"/>
            <a:ext cx="2571750" cy="286385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8678" name="Picture 3" descr="C:\Documents and Settings\Admin\Рабочий стол\Пушкин\Duel_of_Pushlin_and_dAnthes_Naumov18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3" y="3786188"/>
            <a:ext cx="4029075" cy="248602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8674" name="Прямоугольник 3"/>
          <p:cNvSpPr>
            <a:spLocks noChangeArrowheads="1"/>
          </p:cNvSpPr>
          <p:nvPr/>
        </p:nvSpPr>
        <p:spPr bwMode="auto">
          <a:xfrm>
            <a:off x="3733800" y="1600200"/>
            <a:ext cx="5000625" cy="1917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400" b="0" i="1">
                <a:latin typeface="Georgia" panose="02040502050405020303" pitchFamily="18" charset="0"/>
              </a:rPr>
              <a:t>В начале 1834 г. в Петербурге появился француз барон Дантес. Он влюбился в жену Пушкина и стал </a:t>
            </a:r>
            <a:endParaRPr lang="ru-RU" sz="2400" b="0" i="1">
              <a:latin typeface="Georgia" panose="02040502050405020303" pitchFamily="18" charset="0"/>
            </a:endParaRPr>
          </a:p>
          <a:p>
            <a:pPr algn="ctr"/>
            <a:r>
              <a:rPr lang="ru-RU" sz="2400" b="0" i="1">
                <a:latin typeface="Georgia" panose="02040502050405020303" pitchFamily="18" charset="0"/>
              </a:rPr>
              <a:t>за ней ухаживать.</a:t>
            </a:r>
            <a:endParaRPr lang="ru-RU" sz="2400" b="0" i="1">
              <a:latin typeface="Georgia" panose="02040502050405020303" pitchFamily="18" charset="0"/>
            </a:endParaRPr>
          </a:p>
        </p:txBody>
      </p:sp>
      <p:sp>
        <p:nvSpPr>
          <p:cNvPr id="28677" name="TextBox 9"/>
          <p:cNvSpPr txBox="1">
            <a:spLocks noChangeArrowheads="1"/>
          </p:cNvSpPr>
          <p:nvPr/>
        </p:nvSpPr>
        <p:spPr bwMode="auto">
          <a:xfrm>
            <a:off x="228600" y="4648200"/>
            <a:ext cx="4429125" cy="1616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000" b="0" i="1" dirty="0">
                <a:latin typeface="Georgia" panose="02040502050405020303" pitchFamily="18" charset="0"/>
              </a:rPr>
              <a:t>8 февраля 1837 года, в 5-м часу вечера, на Черной речке в Петербурге состоялась роковая дуэль, на которой Пушкин был смертельно ранен.</a:t>
            </a:r>
            <a:endParaRPr lang="ru-RU" sz="2000" b="0" i="1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19"/>
                            </p:stCondLst>
                            <p:childTnLst>
                              <p:par>
                                <p:cTn id="2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663300"/>
                </a:solidFill>
                <a:latin typeface="Bookman Old Style" panose="02050604050505020204" pitchFamily="18" charset="0"/>
              </a:rPr>
              <a:t>Последняя дуэль</a:t>
            </a:r>
            <a:endParaRPr lang="ru-RU" b="1">
              <a:solidFill>
                <a:srgbClr val="6633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9698" name="Прямоугольник 4"/>
          <p:cNvSpPr>
            <a:spLocks noChangeArrowheads="1"/>
          </p:cNvSpPr>
          <p:nvPr/>
        </p:nvSpPr>
        <p:spPr bwMode="auto">
          <a:xfrm>
            <a:off x="5357813" y="1676400"/>
            <a:ext cx="3429000" cy="26161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endParaRPr lang="ru-RU" sz="2400" b="0" i="1" dirty="0">
              <a:latin typeface="Georgia" panose="02040502050405020303" pitchFamily="18" charset="0"/>
            </a:endParaRPr>
          </a:p>
          <a:p>
            <a:pPr algn="ctr"/>
            <a:r>
              <a:rPr lang="ru-RU" sz="2400" b="0" i="1" dirty="0">
                <a:latin typeface="Georgia" panose="02040502050405020303" pitchFamily="18" charset="0"/>
              </a:rPr>
              <a:t>"</a:t>
            </a:r>
            <a:r>
              <a:rPr lang="ru-RU" sz="2400" i="1" dirty="0">
                <a:latin typeface="Georgia" panose="02040502050405020303" pitchFamily="18" charset="0"/>
              </a:rPr>
              <a:t>Солнце русской поэзии закатилось</a:t>
            </a:r>
            <a:r>
              <a:rPr lang="ru-RU" sz="2400" b="0" i="1" dirty="0">
                <a:latin typeface="Georgia" panose="02040502050405020303" pitchFamily="18" charset="0"/>
              </a:rPr>
              <a:t>",</a:t>
            </a:r>
            <a:endParaRPr lang="ru-RU" sz="2400" b="0" i="1" dirty="0">
              <a:latin typeface="Georgia" panose="02040502050405020303" pitchFamily="18" charset="0"/>
            </a:endParaRPr>
          </a:p>
          <a:p>
            <a:pPr algn="ctr"/>
            <a:r>
              <a:rPr lang="ru-RU" sz="2400" b="0" i="1" dirty="0">
                <a:latin typeface="Georgia" panose="02040502050405020303" pitchFamily="18" charset="0"/>
              </a:rPr>
              <a:t>- написал </a:t>
            </a:r>
            <a:endParaRPr lang="ru-RU" sz="2400" b="0" i="1" dirty="0">
              <a:latin typeface="Georgia" panose="02040502050405020303" pitchFamily="18" charset="0"/>
            </a:endParaRPr>
          </a:p>
          <a:p>
            <a:pPr algn="ctr"/>
            <a:r>
              <a:rPr lang="ru-RU" sz="2400" b="0" i="1" dirty="0">
                <a:latin typeface="Georgia" panose="02040502050405020303" pitchFamily="18" charset="0"/>
              </a:rPr>
              <a:t>В. Жуковский. </a:t>
            </a:r>
            <a:endParaRPr lang="ru-RU" sz="2400" b="0" i="1" dirty="0">
              <a:latin typeface="Georgia" panose="02040502050405020303" pitchFamily="18" charset="0"/>
            </a:endParaRPr>
          </a:p>
          <a:p>
            <a:endParaRPr lang="ru-RU" sz="2000" b="0" i="1" dirty="0">
              <a:latin typeface="Georgia" panose="02040502050405020303" pitchFamily="18" charset="0"/>
            </a:endParaRPr>
          </a:p>
        </p:txBody>
      </p:sp>
      <p:pic>
        <p:nvPicPr>
          <p:cNvPr id="29699" name="Picture 4" descr="C:\Documents and Settings\Admin\Рабочий стол\пушкин1\image001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14400" y="1524000"/>
            <a:ext cx="4327525" cy="489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5"/>
          <p:cNvSpPr>
            <a:spLocks noChangeArrowheads="1"/>
          </p:cNvSpPr>
          <p:nvPr/>
        </p:nvSpPr>
        <p:spPr bwMode="auto">
          <a:xfrm>
            <a:off x="0" y="142875"/>
            <a:ext cx="8786813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400" b="1" i="1">
                <a:latin typeface="Bookman Old Style" panose="02050604050505020204" pitchFamily="18" charset="0"/>
              </a:rPr>
              <a:t>Смерть поэта стала </a:t>
            </a:r>
            <a:endParaRPr lang="ru-RU" sz="2400" b="1" i="1">
              <a:latin typeface="Bookman Old Style" panose="02050604050505020204" pitchFamily="18" charset="0"/>
            </a:endParaRPr>
          </a:p>
          <a:p>
            <a:pPr algn="ctr"/>
            <a:r>
              <a:rPr lang="ru-RU" sz="2400" b="1" i="1">
                <a:latin typeface="Bookman Old Style" panose="02050604050505020204" pitchFamily="18" charset="0"/>
              </a:rPr>
              <a:t>началом его бессмертной славы на земле.</a:t>
            </a:r>
            <a:endParaRPr lang="ru-RU" sz="2400" b="1" i="1">
              <a:latin typeface="Bookman Old Style" panose="02050604050505020204" pitchFamily="18" charset="0"/>
            </a:endParaRPr>
          </a:p>
        </p:txBody>
      </p:sp>
      <p:sp>
        <p:nvSpPr>
          <p:cNvPr id="30723" name="TextBox 8"/>
          <p:cNvSpPr txBox="1">
            <a:spLocks noChangeArrowheads="1"/>
          </p:cNvSpPr>
          <p:nvPr/>
        </p:nvSpPr>
        <p:spPr bwMode="auto">
          <a:xfrm>
            <a:off x="785813" y="4643438"/>
            <a:ext cx="7786687" cy="1384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endParaRPr lang="ru-RU" sz="2100" dirty="0" smtClean="0"/>
          </a:p>
          <a:p>
            <a:pPr algn="ctr"/>
            <a:r>
              <a:rPr lang="ru-RU" sz="2100" dirty="0" smtClean="0"/>
              <a:t>Первый памятник </a:t>
            </a:r>
            <a:r>
              <a:rPr lang="ru-RU" sz="2100" dirty="0"/>
              <a:t>Александру Сергеевичу Пушкину был установлен на Пушкинской площади 6 июня 1880 года. </a:t>
            </a:r>
            <a:br>
              <a:rPr lang="ru-RU" sz="2100" dirty="0"/>
            </a:br>
            <a:endParaRPr lang="ru-RU" sz="2100" dirty="0"/>
          </a:p>
        </p:txBody>
      </p:sp>
      <p:pic>
        <p:nvPicPr>
          <p:cNvPr id="30724" name="Рисунок 10" descr="242443659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357313" y="957263"/>
            <a:ext cx="5786437" cy="365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Содержимое 2"/>
          <p:cNvSpPr>
            <a:spLocks noGrp="1"/>
          </p:cNvSpPr>
          <p:nvPr>
            <p:ph idx="1"/>
          </p:nvPr>
        </p:nvSpPr>
        <p:spPr>
          <a:xfrm>
            <a:off x="214313" y="642938"/>
            <a:ext cx="3500437" cy="1785937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sz="210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2100">
                <a:latin typeface="Arial" panose="020B0604020202020204" pitchFamily="34" charset="0"/>
                <a:cs typeface="Arial" panose="020B0604020202020204" pitchFamily="34" charset="0"/>
              </a:rPr>
              <a:t>В память о юношеских годах Пушкина в Царском Селе был установлен монумент работы Роберта Баха. 26 мая 1899 года состоялась закладка памятника, а полвека спустя его пришлось закопать на четыре года, чтобы он не пострадал от фашистов, оккупировавших город.</a:t>
            </a:r>
            <a:endParaRPr lang="ru-RU" sz="2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747" name="Рисунок 3" descr="news_1275842267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857625" y="428625"/>
            <a:ext cx="4833938" cy="483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3"/>
          <p:cNvSpPr txBox="1">
            <a:spLocks noChangeArrowheads="1"/>
          </p:cNvSpPr>
          <p:nvPr/>
        </p:nvSpPr>
        <p:spPr bwMode="auto">
          <a:xfrm>
            <a:off x="285750" y="1000125"/>
            <a:ext cx="3286125" cy="300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100"/>
              <a:t>19 июня 1957 года в самом сердце Петербурга перед Русским Музеем появился памятник Пушкину работы еще совсем молодого тогда скульптора Михаила Аникушина.</a:t>
            </a:r>
            <a:endParaRPr lang="ru-RU" sz="2100"/>
          </a:p>
        </p:txBody>
      </p:sp>
      <p:pic>
        <p:nvPicPr>
          <p:cNvPr id="32771" name="Рисунок 4" descr="news_1275842850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786188" y="928688"/>
            <a:ext cx="4691062" cy="457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3" descr="news_1275843914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00063" y="714375"/>
            <a:ext cx="4572000" cy="588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Box 4"/>
          <p:cNvSpPr txBox="1">
            <a:spLocks noChangeArrowheads="1"/>
          </p:cNvSpPr>
          <p:nvPr/>
        </p:nvSpPr>
        <p:spPr bwMode="auto">
          <a:xfrm>
            <a:off x="5572125" y="928688"/>
            <a:ext cx="3000375" cy="42941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100"/>
              <a:t>Памятник в селе Михайловском напоминает о самых плодотворных в творчестве поэта годах. Именно здесь он завершил пятую и шестую главы романа "Евгений Онегин", здесь же начал писать роман "Арап Петра Великого".</a:t>
            </a:r>
            <a:endParaRPr lang="ru-RU" sz="2100"/>
          </a:p>
        </p:txBody>
      </p:sp>
    </p:spTree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3"/>
          <p:cNvSpPr>
            <a:spLocks noChangeArrowheads="1"/>
          </p:cNvSpPr>
          <p:nvPr/>
        </p:nvSpPr>
        <p:spPr bwMode="auto">
          <a:xfrm>
            <a:off x="203874" y="1295400"/>
            <a:ext cx="8715375" cy="378565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400" cap="all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Итак…</a:t>
            </a:r>
            <a:endParaRPr lang="ru-RU" sz="2400" cap="all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cap="all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cap="all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0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А</a:t>
            </a: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лександр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Пушкин начал писать свои первые произведения уже в семь лет.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учебы в Лицее он прославился, когда прочитал свое стихотворение </a:t>
            </a:r>
            <a:r>
              <a:rPr lang="ru-RU" sz="2400" b="0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"/>
              </a:rPr>
              <a:t>Г. </a:t>
            </a:r>
            <a:r>
              <a:rPr lang="ru-RU" sz="2400" b="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1"/>
              </a:rPr>
              <a:t>Державину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Пушкин первым из русских писателей начал зарабатывать литературным трудом. Он создавал не только лирические стихи, но и сказки, историческую прозу и произведения в поддержку революционеров — за вольнодумство поэта даже отправляли в ссылки.</a:t>
            </a:r>
            <a:endParaRPr lang="ru-RU" sz="24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3"/>
          <p:cNvSpPr txBox="1">
            <a:spLocks noChangeArrowheads="1"/>
          </p:cNvSpPr>
          <p:nvPr/>
        </p:nvSpPr>
        <p:spPr bwMode="auto">
          <a:xfrm>
            <a:off x="1143000" y="214313"/>
            <a:ext cx="6643688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2100" b="1"/>
              <a:t>Памятники поэту</a:t>
            </a:r>
            <a:r>
              <a:rPr lang="ru-RU" sz="2100"/>
              <a:t>  установлены в разных городах мира. Общее количество памятников, установленных в честь Александра Сергеевича Пушкина, превышает 190 монументов.</a:t>
            </a:r>
            <a:endParaRPr lang="ru-RU" sz="2100"/>
          </a:p>
        </p:txBody>
      </p:sp>
      <p:pic>
        <p:nvPicPr>
          <p:cNvPr id="34819" name="Рисунок 4" descr="399px-Pushkin_Monument_in_Sofia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85750" y="1785938"/>
            <a:ext cx="2427288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Рисунок 6" descr="531px-Madrid-Fuente_del_Berro-Alexandr_Pushk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38" y="1785938"/>
            <a:ext cx="3000375" cy="359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Box 7"/>
          <p:cNvSpPr txBox="1">
            <a:spLocks noChangeArrowheads="1"/>
          </p:cNvSpPr>
          <p:nvPr/>
        </p:nvSpPr>
        <p:spPr bwMode="auto">
          <a:xfrm>
            <a:off x="2928938" y="5500688"/>
            <a:ext cx="2928937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/>
              <a:t>Испания</a:t>
            </a:r>
            <a:endParaRPr lang="ru-RU"/>
          </a:p>
          <a:p>
            <a:pPr algn="ctr"/>
            <a:endParaRPr lang="ru-RU"/>
          </a:p>
        </p:txBody>
      </p:sp>
      <p:sp>
        <p:nvSpPr>
          <p:cNvPr id="34822" name="TextBox 8"/>
          <p:cNvSpPr txBox="1">
            <a:spLocks noChangeArrowheads="1"/>
          </p:cNvSpPr>
          <p:nvPr/>
        </p:nvSpPr>
        <p:spPr bwMode="auto">
          <a:xfrm>
            <a:off x="428625" y="5429250"/>
            <a:ext cx="2500313" cy="9239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/>
              <a:t>Босния и Герцеговина</a:t>
            </a:r>
            <a:endParaRPr lang="ru-RU"/>
          </a:p>
          <a:p>
            <a:pPr algn="ctr"/>
            <a:endParaRPr lang="ru-RU"/>
          </a:p>
        </p:txBody>
      </p:sp>
      <p:pic>
        <p:nvPicPr>
          <p:cNvPr id="34823" name="Рисунок 9" descr="450px-Düsseldorf_Puschkin-Denkma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25" y="1785938"/>
            <a:ext cx="267970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4" name="TextBox 10"/>
          <p:cNvSpPr txBox="1">
            <a:spLocks noChangeArrowheads="1"/>
          </p:cNvSpPr>
          <p:nvPr/>
        </p:nvSpPr>
        <p:spPr bwMode="auto">
          <a:xfrm>
            <a:off x="6072188" y="5572125"/>
            <a:ext cx="2714625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/>
              <a:t>Германия</a:t>
            </a:r>
            <a:endParaRPr lang="ru-RU"/>
          </a:p>
          <a:p>
            <a:pPr algn="ctr"/>
            <a:endParaRPr lang="ru-RU"/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Оформление по умолчанию">
  <a:themeElements>
    <a:clrScheme name="1_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1_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10576</Words>
  <Application>WPS 演示</Application>
  <PresentationFormat>Экран (4:3)</PresentationFormat>
  <Paragraphs>246</Paragraphs>
  <Slides>36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36</vt:i4>
      </vt:variant>
    </vt:vector>
  </HeadingPairs>
  <TitlesOfParts>
    <vt:vector size="47" baseType="lpstr">
      <vt:lpstr>Arial</vt:lpstr>
      <vt:lpstr>宋体</vt:lpstr>
      <vt:lpstr>Wingdings</vt:lpstr>
      <vt:lpstr>Georgia</vt:lpstr>
      <vt:lpstr>Bookman Old Style</vt:lpstr>
      <vt:lpstr>Times New Roman</vt:lpstr>
      <vt:lpstr>微软雅黑</vt:lpstr>
      <vt:lpstr>Arial Unicode MS</vt:lpstr>
      <vt:lpstr>Calibri</vt:lpstr>
      <vt:lpstr>Оформление по умолчанию</vt:lpstr>
      <vt:lpstr>1_Оформление по умолчанию</vt:lpstr>
      <vt:lpstr>Александр Сергеевич Пушкин</vt:lpstr>
      <vt:lpstr>Вопросы</vt:lpstr>
      <vt:lpstr>Детство</vt:lpstr>
      <vt:lpstr>Детство</vt:lpstr>
      <vt:lpstr>Детство</vt:lpstr>
      <vt:lpstr>PowerPoint 演示文稿</vt:lpstr>
      <vt:lpstr>Детство</vt:lpstr>
      <vt:lpstr>Детство</vt:lpstr>
      <vt:lpstr>Итак…</vt:lpstr>
      <vt:lpstr>Лицейские годы</vt:lpstr>
      <vt:lpstr>Лицейские годы</vt:lpstr>
      <vt:lpstr>PowerPoint 演示文稿</vt:lpstr>
      <vt:lpstr>PowerPoint 演示文稿</vt:lpstr>
      <vt:lpstr>Лицейские годы</vt:lpstr>
      <vt:lpstr>PowerPoint 演示文稿</vt:lpstr>
      <vt:lpstr>PowerPoint 演示文稿</vt:lpstr>
      <vt:lpstr>Взрослая жизнь</vt:lpstr>
      <vt:lpstr>Взрослая жизнь</vt:lpstr>
      <vt:lpstr>Взрослая жизнь</vt:lpstr>
      <vt:lpstr>Южная ссылка</vt:lpstr>
      <vt:lpstr>Ссылка в Михайловское</vt:lpstr>
      <vt:lpstr>Ссылка в Михайловское</vt:lpstr>
      <vt:lpstr>Ссылка в Михайловское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Последняя дуэль</vt:lpstr>
      <vt:lpstr>Последняя дуэль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Administrator</cp:lastModifiedBy>
  <cp:revision>29</cp:revision>
  <cp:lastPrinted>2113-01-01T00:00:00Z</cp:lastPrinted>
  <dcterms:created xsi:type="dcterms:W3CDTF">2113-01-01T00:00:00Z</dcterms:created>
  <dcterms:modified xsi:type="dcterms:W3CDTF">2023-12-20T03:32:43Z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2052-11.1.0.9828</vt:lpwstr>
  </property>
</Properties>
</file>