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5" r:id="rId2"/>
    <p:sldId id="269" r:id="rId3"/>
    <p:sldId id="309" r:id="rId4"/>
    <p:sldId id="265" r:id="rId5"/>
    <p:sldId id="296" r:id="rId6"/>
    <p:sldId id="294" r:id="rId7"/>
    <p:sldId id="276" r:id="rId8"/>
    <p:sldId id="277" r:id="rId9"/>
    <p:sldId id="278" r:id="rId10"/>
    <p:sldId id="279" r:id="rId11"/>
    <p:sldId id="304" r:id="rId12"/>
    <p:sldId id="303" r:id="rId13"/>
    <p:sldId id="297" r:id="rId14"/>
    <p:sldId id="305" r:id="rId15"/>
    <p:sldId id="298" r:id="rId16"/>
    <p:sldId id="280" r:id="rId17"/>
    <p:sldId id="299" r:id="rId18"/>
    <p:sldId id="281" r:id="rId19"/>
    <p:sldId id="282" r:id="rId20"/>
    <p:sldId id="291" r:id="rId21"/>
    <p:sldId id="300" r:id="rId22"/>
    <p:sldId id="301" r:id="rId23"/>
    <p:sldId id="292" r:id="rId24"/>
    <p:sldId id="302" r:id="rId25"/>
    <p:sldId id="283" r:id="rId26"/>
    <p:sldId id="307" r:id="rId27"/>
    <p:sldId id="286" r:id="rId28"/>
    <p:sldId id="287" r:id="rId29"/>
    <p:sldId id="288" r:id="rId30"/>
    <p:sldId id="306" r:id="rId31"/>
    <p:sldId id="308" r:id="rId32"/>
    <p:sldId id="310" r:id="rId33"/>
    <p:sldId id="312" r:id="rId34"/>
    <p:sldId id="311" r:id="rId35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2507"/>
    <a:srgbClr val="203315"/>
    <a:srgbClr val="102940"/>
    <a:srgbClr val="132F49"/>
    <a:srgbClr val="1E2F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42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1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4056C-129C-41C1-AA7D-3C643CE42A78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CDC98-D598-429B-989D-7A843AAB04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125E2-59C3-454D-9288-068152115125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9F59B-EC1B-4D83-B951-597A960029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BBFE1-2FDB-4083-B9E1-D2FAC0AF3F0A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862E8-7DB5-4C48-999A-6F5C5E08A8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BDADE-A3B4-4C8F-BE61-5BF713E8E747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6223D-8060-4BCD-8C96-3FCA79BF04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23B72-6E71-44E6-A5B7-F1B56A31F916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FFE2C-692C-40E1-A8BE-2B69DD9ED3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04671-2D99-4E3C-BA81-D79C8AD23E17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6FE33-FEA0-412B-94A1-BCC61A1170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71F95-E99F-4A2D-96F7-9E53EE96EC0E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B5DE9-6D26-4DE6-AFE6-31FE064D24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4BEC1-8025-4023-A0F2-693BAC628E79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0FAA5-4D9C-4CFF-A467-2C13AC0AB9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A1A65-AF61-4C8A-85E8-3F18B23E454C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DE8A-B0C7-4168-A5B3-053CF1DB4A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EBAF1-5B83-4E08-BDE6-B0F91CDDA83C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33F30-C7C1-48F5-AD88-8827C9D816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20BA2-CADE-4985-BAC1-04D337556511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E8C61-60DB-42C8-A289-754DA399D5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347C32-074D-418A-AF67-58974D356EA6}" type="datetimeFigureOut">
              <a:rPr lang="ru-RU"/>
              <a:pPr>
                <a:defRPr/>
              </a:pPr>
              <a:t>22.04.2020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D83D96A-7BFD-444C-9BC5-97064024CF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1581150" y="2305050"/>
            <a:ext cx="5969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512507"/>
                </a:solidFill>
                <a:latin typeface="+mj-lt"/>
                <a:cs typeface="Arial" charset="0"/>
              </a:rPr>
              <a:t>Русская литература и фольклор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6948" y="1378634"/>
            <a:ext cx="8778240" cy="485335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План</a:t>
            </a:r>
            <a:endParaRPr lang="ru-RU" dirty="0"/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Что такое «фольклор».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Типология фольклора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Виды малых жанров русского фольклора.</a:t>
            </a:r>
          </a:p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b="1" i="1" dirty="0"/>
              <a:t>Новые слова</a:t>
            </a:r>
            <a:r>
              <a:rPr lang="ru-RU" b="1" dirty="0"/>
              <a:t>: </a:t>
            </a:r>
            <a:r>
              <a:rPr lang="ru-RU" dirty="0"/>
              <a:t>фольклор, колыбель (колыбельная), предание, легенда, былина, быличка, загадка, скороговорка, </a:t>
            </a:r>
            <a:r>
              <a:rPr lang="ru-RU" dirty="0" err="1"/>
              <a:t>пестушка</a:t>
            </a:r>
            <a:r>
              <a:rPr lang="ru-RU" dirty="0"/>
              <a:t>, потешка, прибаутка, пословица, </a:t>
            </a:r>
            <a:r>
              <a:rPr lang="ru-RU" dirty="0" err="1"/>
              <a:t>закличка</a:t>
            </a:r>
            <a:r>
              <a:rPr lang="ru-RU" dirty="0"/>
              <a:t>, считалка.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9900" y="2320925"/>
            <a:ext cx="8140700" cy="3343275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4000" dirty="0">
                <a:solidFill>
                  <a:srgbClr val="512507"/>
                </a:solidFill>
                <a:latin typeface="+mj-lt"/>
              </a:rPr>
              <a:t>Термин «фольклор»  происходит от англ. </a:t>
            </a:r>
            <a:r>
              <a:rPr lang="en-US" sz="4000" dirty="0">
                <a:solidFill>
                  <a:srgbClr val="512507"/>
                </a:solidFill>
                <a:latin typeface="+mj-lt"/>
              </a:rPr>
              <a:t>folk</a:t>
            </a:r>
            <a:r>
              <a:rPr lang="ru-RU" sz="4000" dirty="0">
                <a:solidFill>
                  <a:srgbClr val="512507"/>
                </a:solidFill>
                <a:latin typeface="+mj-lt"/>
              </a:rPr>
              <a:t>-</a:t>
            </a:r>
            <a:r>
              <a:rPr lang="en-US" sz="4000" dirty="0">
                <a:solidFill>
                  <a:srgbClr val="512507"/>
                </a:solidFill>
                <a:latin typeface="+mj-lt"/>
              </a:rPr>
              <a:t>lore</a:t>
            </a:r>
            <a:r>
              <a:rPr lang="ru-RU" sz="4000" dirty="0">
                <a:solidFill>
                  <a:srgbClr val="512507"/>
                </a:solidFill>
                <a:latin typeface="+mj-lt"/>
              </a:rPr>
              <a:t> («народное знание», «народная мудрость») и обозначает народную духовную культуру в различных ее видах.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7056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08000" y="1778000"/>
            <a:ext cx="8128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3200" b="1" dirty="0">
                <a:solidFill>
                  <a:srgbClr val="512507"/>
                </a:solidFill>
                <a:latin typeface="+mj-lt"/>
              </a:rPr>
              <a:t>Фольклор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 —  предмет изучения разных наук. Народную музыку изучают музыковеды, народные танцы — хореографы, обряды и другие зрелищные формы народного творчества — театроведы, народное декоративно - прикладное искусство — искусствоведы. Для филологов фольклор важен как искусство слова.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гармонь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2600" y="1562100"/>
            <a:ext cx="3056701" cy="2413000"/>
          </a:xfrm>
        </p:spPr>
      </p:pic>
      <p:pic>
        <p:nvPicPr>
          <p:cNvPr id="5" name="Рисунок 4" descr="балалайк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0633" y="1612900"/>
            <a:ext cx="3158067" cy="2368550"/>
          </a:xfrm>
          <a:prstGeom prst="rect">
            <a:avLst/>
          </a:prstGeom>
        </p:spPr>
      </p:pic>
      <p:pic>
        <p:nvPicPr>
          <p:cNvPr id="6" name="Рисунок 5" descr="ложк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2800" y="4025900"/>
            <a:ext cx="2476500" cy="2476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04900" y="622300"/>
            <a:ext cx="725170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512507"/>
                </a:solidFill>
                <a:latin typeface="+mj-lt"/>
              </a:rPr>
              <a:t>Русские народные инструменты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4700" y="4330700"/>
            <a:ext cx="218440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512507"/>
                </a:solidFill>
                <a:latin typeface="+mj-lt"/>
              </a:rPr>
              <a:t>Гармонь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10300" y="4241800"/>
            <a:ext cx="218440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512507"/>
                </a:solidFill>
                <a:latin typeface="+mj-lt"/>
              </a:rPr>
              <a:t>Балалайка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russkiy_horovo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5200" y="393700"/>
            <a:ext cx="7340600" cy="5432044"/>
          </a:xfrm>
        </p:spPr>
      </p:pic>
      <p:sp>
        <p:nvSpPr>
          <p:cNvPr id="5" name="TextBox 4"/>
          <p:cNvSpPr txBox="1"/>
          <p:nvPr/>
        </p:nvSpPr>
        <p:spPr>
          <a:xfrm>
            <a:off x="3644900" y="6108700"/>
            <a:ext cx="218440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512507"/>
                </a:solidFill>
                <a:latin typeface="+mj-lt"/>
              </a:rPr>
              <a:t>Хоровод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3250" y="723900"/>
            <a:ext cx="7886700" cy="5537199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indent="0" algn="ctr">
              <a:buNone/>
            </a:pP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Русский  фольклор 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–  это  совокупность  текстов  русской  народной  культуры, передаваемых устно,  имеющих  статус  </a:t>
            </a:r>
            <a:r>
              <a:rPr lang="ru-RU" u="sng" dirty="0" err="1">
                <a:solidFill>
                  <a:srgbClr val="512507"/>
                </a:solidFill>
                <a:latin typeface="+mj-lt"/>
              </a:rPr>
              <a:t>безавторских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. Народное  словесное творчество хранилось в памяти людей, в процессе общения произведения  переходили от одного к другому и не  записывались.</a:t>
            </a:r>
          </a:p>
          <a:p>
            <a:pPr indent="0"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Фольклорные  тексты  поются  или  рассказываются,  могут  быть  связаны  с  обрядами  или, напротив,  совершенно  от  них  независимы.</a:t>
            </a:r>
          </a:p>
          <a:p>
            <a:pPr indent="0" algn="ctr">
              <a:buNone/>
            </a:pP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ctr">
              <a:buNone/>
            </a:pPr>
            <a:endParaRPr lang="ru-RU" dirty="0">
              <a:solidFill>
                <a:srgbClr val="512507"/>
              </a:solidFill>
              <a:latin typeface="+mj-lt"/>
            </a:endParaRPr>
          </a:p>
          <a:p>
            <a:r>
              <a:rPr lang="ru-RU" dirty="0"/>
              <a:t>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ru-RU" dirty="0">
                <a:solidFill>
                  <a:srgbClr val="512507"/>
                </a:solidFill>
              </a:rPr>
              <a:t>ЖАНРОВАЯ СИСТЕМА РУССКОГО ФОЛЬКЛОРА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2150" y="1749424"/>
            <a:ext cx="7886700" cy="4765675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Обрядовый фольклор </a:t>
            </a:r>
          </a:p>
          <a:p>
            <a:r>
              <a:rPr lang="ru-RU" dirty="0">
                <a:solidFill>
                  <a:srgbClr val="512507"/>
                </a:solidFill>
                <a:latin typeface="+mj-lt"/>
              </a:rPr>
              <a:t>Календарно-обрядовая поэзия </a:t>
            </a:r>
          </a:p>
          <a:p>
            <a:r>
              <a:rPr lang="ru-RU" dirty="0">
                <a:solidFill>
                  <a:srgbClr val="512507"/>
                </a:solidFill>
                <a:latin typeface="+mj-lt"/>
              </a:rPr>
              <a:t>Семейно-обрядовая поэзия </a:t>
            </a:r>
          </a:p>
          <a:p>
            <a:endParaRPr lang="ru-RU" dirty="0">
              <a:solidFill>
                <a:srgbClr val="512507"/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</a:t>
            </a:r>
            <a:r>
              <a:rPr lang="ru-RU" b="1" dirty="0" err="1">
                <a:solidFill>
                  <a:srgbClr val="512507"/>
                </a:solidFill>
                <a:latin typeface="+mj-lt"/>
              </a:rPr>
              <a:t>Необрядовый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 фольклор </a:t>
            </a:r>
          </a:p>
          <a:p>
            <a:r>
              <a:rPr lang="ru-RU" dirty="0">
                <a:solidFill>
                  <a:srgbClr val="512507"/>
                </a:solidFill>
                <a:latin typeface="+mj-lt"/>
              </a:rPr>
              <a:t>Эпический фольклор </a:t>
            </a:r>
          </a:p>
          <a:p>
            <a:r>
              <a:rPr lang="ru-RU" dirty="0" err="1">
                <a:solidFill>
                  <a:srgbClr val="512507"/>
                </a:solidFill>
                <a:latin typeface="+mj-lt"/>
              </a:rPr>
              <a:t>Необрядовая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лирика </a:t>
            </a:r>
          </a:p>
          <a:p>
            <a:r>
              <a:rPr lang="ru-RU" dirty="0">
                <a:solidFill>
                  <a:srgbClr val="512507"/>
                </a:solidFill>
                <a:latin typeface="+mj-lt"/>
              </a:rPr>
              <a:t>Народная драма </a:t>
            </a:r>
          </a:p>
          <a:p>
            <a:r>
              <a:rPr lang="ru-RU" dirty="0">
                <a:solidFill>
                  <a:srgbClr val="512507"/>
                </a:solidFill>
                <a:latin typeface="+mj-lt"/>
              </a:rPr>
              <a:t>Малые фольклорные жанры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60400" y="2189163"/>
            <a:ext cx="7772400" cy="2387600"/>
          </a:xfrm>
        </p:spPr>
        <p:txBody>
          <a:bodyPr/>
          <a:lstStyle/>
          <a:p>
            <a:r>
              <a:rPr lang="ru-RU" b="1" dirty="0">
                <a:solidFill>
                  <a:srgbClr val="512507"/>
                </a:solidFill>
              </a:rPr>
              <a:t>Обрядовый фольклор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0550" y="863600"/>
            <a:ext cx="8210550" cy="54864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indent="0"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Календарно-обрядовая  поэзия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 –  это произведения  фольклора,  сопровождавшие  календарные  праздники,  а  также  труд земледельца в течение хозяйственного года.</a:t>
            </a: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Поэзия зимнего цикла (подблюдные песни, колядки) 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Поэзия весеннего цикла (песни на Масленицу, веснянки) 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Поэзия летнего цикла (песни на Ивана Купалу) 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Поэзия осеннего цикла</a:t>
            </a:r>
          </a:p>
          <a:p>
            <a:endParaRPr lang="ru-RU" dirty="0"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Колядование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–  хождение  молодёжи  по  избами  перед  Рождеством  с  особыми песнями. </a:t>
            </a: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Основной целью колядовавших было пожелание хозяевам добра, богатства, благополучия.</a:t>
            </a: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Другая,  обязательная  тема,  связанная  с  назначением  колядок  – просьба об угощении или вознаграждении.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1350" y="1482725"/>
            <a:ext cx="7886700" cy="4351338"/>
          </a:xfrm>
        </p:spPr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Пример колядки</a:t>
            </a:r>
          </a:p>
          <a:p>
            <a:pPr algn="ctr">
              <a:buNone/>
            </a:pPr>
            <a:endParaRPr lang="ru-RU" b="1" dirty="0">
              <a:solidFill>
                <a:srgbClr val="512507"/>
              </a:solidFill>
              <a:latin typeface="+mj-lt"/>
            </a:endParaRPr>
          </a:p>
          <a:p>
            <a:pPr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Коляда, коляда, </a:t>
            </a:r>
          </a:p>
          <a:p>
            <a:pPr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Кто не даст пирога, </a:t>
            </a:r>
          </a:p>
          <a:p>
            <a:pPr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Мы корову за рога, </a:t>
            </a:r>
          </a:p>
          <a:p>
            <a:pPr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Кто не даст пышки, </a:t>
            </a:r>
          </a:p>
          <a:p>
            <a:pPr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Мы тому в лоб шишки, </a:t>
            </a:r>
          </a:p>
          <a:p>
            <a:pPr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Кто не даст пятачок, </a:t>
            </a:r>
          </a:p>
          <a:p>
            <a:pPr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Тому шею на бочок.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колядк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Подблюдные  песни 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–  </a:t>
            </a:r>
            <a:r>
              <a:rPr lang="ru-RU" dirty="0" err="1">
                <a:solidFill>
                  <a:srgbClr val="512507"/>
                </a:solidFill>
                <a:latin typeface="+mj-lt"/>
              </a:rPr>
              <a:t>песни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,  исполнявшиеся  при  гаданиях,  в  которых  при  помощи иносказаний  и  символов  гадающим  сулились  богатство,  благополучие,  удачное замужество  или,  наоборот.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одблюдные песни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614019" cy="6858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0700" y="974724"/>
            <a:ext cx="8045450" cy="5438776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indent="0"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Семейная обрядовая  поэзия 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сопутствовала обрядам, отмечающим  важнейшие  события  в  жизни  человека  –  рождение  ребёнка,  взросление, создание  семьи,  смерть.  </a:t>
            </a: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Эти  обряды,  как  и  календарные,  сопровождались  исполнением поэтических произведений. 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Жанры величания и причитания в свадебном обряде 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Жанр причитания в похоронном обряде 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Заговоры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свальб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6710" y="1397001"/>
            <a:ext cx="8263467" cy="46482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87400" y="2062163"/>
            <a:ext cx="7772400" cy="2387600"/>
          </a:xfrm>
        </p:spPr>
        <p:txBody>
          <a:bodyPr/>
          <a:lstStyle/>
          <a:p>
            <a:r>
              <a:rPr lang="ru-RU" b="1" dirty="0">
                <a:solidFill>
                  <a:srgbClr val="512507"/>
                </a:solidFill>
              </a:rPr>
              <a:t>НЕОБРЯДОВЫЙ ФОЛЬКЛОР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6750" y="2066925"/>
            <a:ext cx="7886700" cy="2225675"/>
          </a:xfrm>
        </p:spPr>
        <p:txBody>
          <a:bodyPr/>
          <a:lstStyle/>
          <a:p>
            <a:pPr indent="0"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Эпический  фольклор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 </a:t>
            </a:r>
          </a:p>
          <a:p>
            <a:pPr indent="0"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включает  стихотворные  (былины,  исторические  песни) </a:t>
            </a:r>
            <a:endParaRPr lang="ru-RU" dirty="0" smtClean="0">
              <a:solidFill>
                <a:srgbClr val="512507"/>
              </a:solidFill>
              <a:latin typeface="+mj-lt"/>
            </a:endParaRPr>
          </a:p>
          <a:p>
            <a:pPr indent="0" algn="ctr">
              <a:buNone/>
            </a:pP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ctr">
              <a:buNone/>
            </a:pPr>
            <a:r>
              <a:rPr lang="ru-RU" dirty="0" smtClean="0">
                <a:solidFill>
                  <a:srgbClr val="512507"/>
                </a:solidFill>
                <a:latin typeface="+mj-lt"/>
              </a:rPr>
              <a:t>прозаические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жанры (сказки, предания, легенды, суеверные рассказы).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0550" y="682624"/>
            <a:ext cx="7886700" cy="5743576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indent="0"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Былины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 –  народно-эпические  песни  героического  или  историко-бытового </a:t>
            </a: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содержания.</a:t>
            </a: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Былины  разделяются  по  их содержанию  на  две  группы:  </a:t>
            </a:r>
          </a:p>
          <a:p>
            <a:pPr indent="0" algn="just">
              <a:buFont typeface="Wingdings" pitchFamily="2" charset="2"/>
              <a:buChar char="v"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 «богатырские» былины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(о  подвигах  Ильи  Муромца, Алеши  Поповича,  Добрыни  Никитича) ;</a:t>
            </a:r>
          </a:p>
          <a:p>
            <a:pPr indent="0" algn="just">
              <a:buFont typeface="Wingdings" pitchFamily="2" charset="2"/>
              <a:buChar char="v"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 «былины-новеллы»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(бытового,  не  военного характера – вроде новгородских былин о Садко). </a:t>
            </a: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В народном исполнении былины или поются, или сказываются речитативом.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багатыри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5500" y="457200"/>
            <a:ext cx="7287936" cy="5295900"/>
          </a:xfrm>
        </p:spPr>
      </p:pic>
      <p:sp>
        <p:nvSpPr>
          <p:cNvPr id="5" name="TextBox 4"/>
          <p:cNvSpPr txBox="1"/>
          <p:nvPr/>
        </p:nvSpPr>
        <p:spPr>
          <a:xfrm>
            <a:off x="1384300" y="5867400"/>
            <a:ext cx="617220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512507"/>
                </a:solidFill>
                <a:latin typeface="+mj-lt"/>
              </a:rPr>
              <a:t>Виктор Васнецов</a:t>
            </a:r>
          </a:p>
          <a:p>
            <a:pPr algn="ctr"/>
            <a:r>
              <a:rPr lang="ru-RU" b="1" dirty="0">
                <a:solidFill>
                  <a:srgbClr val="512507"/>
                </a:solidFill>
                <a:latin typeface="+mj-lt"/>
              </a:rPr>
              <a:t>«Богатыри»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адко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5231" y="509492"/>
            <a:ext cx="3653969" cy="5142961"/>
          </a:xfrm>
        </p:spPr>
      </p:pic>
      <p:sp>
        <p:nvSpPr>
          <p:cNvPr id="5" name="TextBox 4"/>
          <p:cNvSpPr txBox="1"/>
          <p:nvPr/>
        </p:nvSpPr>
        <p:spPr>
          <a:xfrm>
            <a:off x="2298700" y="5727700"/>
            <a:ext cx="417830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512507"/>
                </a:solidFill>
                <a:latin typeface="+mj-lt"/>
              </a:rPr>
              <a:t>Илья Репин</a:t>
            </a:r>
          </a:p>
          <a:p>
            <a:pPr algn="ctr"/>
            <a:r>
              <a:rPr lang="ru-RU" b="1" dirty="0">
                <a:solidFill>
                  <a:srgbClr val="512507"/>
                </a:solidFill>
                <a:latin typeface="+mj-lt"/>
              </a:rPr>
              <a:t>«Садко»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2150" y="1393825"/>
            <a:ext cx="7886700" cy="4351338"/>
          </a:xfrm>
        </p:spPr>
        <p:txBody>
          <a:bodyPr/>
          <a:lstStyle/>
          <a:p>
            <a:pPr>
              <a:buNone/>
            </a:pPr>
            <a:endParaRPr lang="ru-RU" b="1" dirty="0">
              <a:solidFill>
                <a:srgbClr val="512507"/>
              </a:solidFill>
              <a:latin typeface="+mj-lt"/>
            </a:endParaRPr>
          </a:p>
          <a:p>
            <a:pPr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	Сказка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– всякий устный рассказ, сообщаемый слушателям в целях занимательности. </a:t>
            </a:r>
          </a:p>
          <a:p>
            <a:pPr>
              <a:buNone/>
            </a:pPr>
            <a:endParaRPr lang="ru-RU" dirty="0">
              <a:solidFill>
                <a:srgbClr val="512507"/>
              </a:solidFill>
              <a:latin typeface="+mj-lt"/>
            </a:endParaRPr>
          </a:p>
          <a:p>
            <a:pPr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Виды народных сказок:</a:t>
            </a:r>
          </a:p>
          <a:p>
            <a:pPr algn="just">
              <a:buFont typeface="Wingdings" pitchFamily="2" charset="2"/>
              <a:buChar char="v"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 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волшебные сказки, 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сказки о животных,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бытовые сказки.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казки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670505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b="1" dirty="0" err="1">
                <a:solidFill>
                  <a:srgbClr val="512507"/>
                </a:solidFill>
                <a:latin typeface="+mj-lt"/>
              </a:rPr>
              <a:t>Необрядовая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 лирика</a:t>
            </a: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Лирическим называют род литературы, в котором внимание автора  уделяется  изображению  внутреннего  мира  героя,  его  чувств  и  переживаний. </a:t>
            </a:r>
          </a:p>
          <a:p>
            <a:pPr indent="0"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Лирические  песни 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– народные  песни, выражающие  личные  чувства  и  настроения  поющих.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2405063"/>
            <a:ext cx="7772400" cy="2387600"/>
          </a:xfrm>
        </p:spPr>
        <p:txBody>
          <a:bodyPr/>
          <a:lstStyle/>
          <a:p>
            <a:r>
              <a:rPr lang="ru-RU" dirty="0">
                <a:solidFill>
                  <a:srgbClr val="512507"/>
                </a:solidFill>
              </a:rPr>
              <a:t>МАЛЫЕ ЖАНРЫ ФОЛЬКЛОРА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1800" y="1177924"/>
            <a:ext cx="8255000" cy="5032375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Пословицы  и  поговорки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 –  меткие  выражения,  созданные  народом.  </a:t>
            </a:r>
          </a:p>
          <a:p>
            <a:pPr algn="just">
              <a:buFont typeface="Wingdings" pitchFamily="2" charset="2"/>
              <a:buChar char="v"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 Пословица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содержит  нравоучение,  примету,  предостережение  или  наставление.  Многие  русские пословицы состоят из двух соразмерных, рифмующихся частей. Пословицы имеют прямой и переносный смысл. Часто существует несколько вариантов пословиц с одной и той же моралью. </a:t>
            </a:r>
          </a:p>
          <a:p>
            <a:pPr algn="just">
              <a:buFont typeface="Wingdings" pitchFamily="2" charset="2"/>
              <a:buChar char="v"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 Поговорка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– словосочетание, отражающее какое-либо явление жизни, часто имеет юмористический характер.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Примеры пословиц и поговорок </a:t>
            </a:r>
          </a:p>
          <a:p>
            <a:pPr algn="ctr">
              <a:buNone/>
            </a:pPr>
            <a:endParaRPr lang="ru-RU" b="1" dirty="0">
              <a:solidFill>
                <a:srgbClr val="512507"/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Без труда не вытащишь и рыбку из пруда. 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Не имей 100 рублей, а имей 100 друзей. 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Семеро одного не ждут. 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Хлеб – всему голова. 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Когда рак на горе свистнет.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2150" y="1025524"/>
            <a:ext cx="7886700" cy="4994275"/>
          </a:xfrm>
        </p:spPr>
        <p:txBody>
          <a:bodyPr/>
          <a:lstStyle/>
          <a:p>
            <a:pPr indent="0">
              <a:buNone/>
            </a:pP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just">
              <a:buNone/>
            </a:pPr>
            <a:endParaRPr lang="ru-RU" b="1" dirty="0">
              <a:solidFill>
                <a:srgbClr val="512507"/>
              </a:solidFill>
              <a:latin typeface="+mj-lt"/>
            </a:endParaRPr>
          </a:p>
          <a:p>
            <a:pPr indent="0"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Загадки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представляют собой краткие образные определения предмета или явления в умышленно затемнённой форме. Это  и  народная  забава,  и  испытание  на  смекалку, сообразительность.  </a:t>
            </a:r>
          </a:p>
          <a:p>
            <a:pPr indent="0"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Примеры загадок</a:t>
            </a:r>
          </a:p>
          <a:p>
            <a:pPr indent="0"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Висит груша – нельзя скушать (лампа).  </a:t>
            </a:r>
          </a:p>
          <a:p>
            <a:pPr indent="0">
              <a:buFont typeface="Wingdings" pitchFamily="2" charset="2"/>
              <a:buChar char="v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Два конца, два кольца, а посередине гвоздик (ножницы).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750" y="965201"/>
            <a:ext cx="7829550" cy="50800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indent="0"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Частушки – короткие стихотворения, обычно напеваются.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Частушке свойственны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злободневность тематики, афористичность, неожиданность метафор и рифм, напевно речитативный тип мелодики, импровизация на основе устойчивых музыкальных форм.</a:t>
            </a: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Частушки создаются преимущественно сельской молодёжью, исполняются на одну мелодию целыми сериями во время гуляний под гармонь, балалайку или без музыкального сопровождения.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i="1" dirty="0">
                <a:solidFill>
                  <a:srgbClr val="512507"/>
                </a:solidFill>
                <a:latin typeface="+mj-lt"/>
              </a:rPr>
              <a:t>Как заслышу я гармошку,</a:t>
            </a:r>
          </a:p>
          <a:p>
            <a:pPr algn="ctr">
              <a:buNone/>
            </a:pPr>
            <a:r>
              <a:rPr lang="ru-RU" i="1" dirty="0">
                <a:solidFill>
                  <a:srgbClr val="512507"/>
                </a:solidFill>
                <a:latin typeface="+mj-lt"/>
              </a:rPr>
              <a:t>Заиграет кровь ключом.</a:t>
            </a:r>
          </a:p>
          <a:p>
            <a:pPr algn="ctr">
              <a:buNone/>
            </a:pPr>
            <a:r>
              <a:rPr lang="ru-RU" i="1" dirty="0">
                <a:solidFill>
                  <a:srgbClr val="512507"/>
                </a:solidFill>
                <a:latin typeface="+mj-lt"/>
              </a:rPr>
              <a:t>Увлеклась я гармонистом,</a:t>
            </a:r>
          </a:p>
          <a:p>
            <a:pPr algn="ctr">
              <a:buNone/>
            </a:pPr>
            <a:r>
              <a:rPr lang="ru-RU" i="1" dirty="0">
                <a:solidFill>
                  <a:srgbClr val="512507"/>
                </a:solidFill>
                <a:latin typeface="+mj-lt"/>
              </a:rPr>
              <a:t>А гармошка – ни при чем!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Вопросы для обсуждений:</a:t>
            </a:r>
          </a:p>
          <a:p>
            <a:pPr marL="514350" indent="-514350" algn="just">
              <a:buAutoNum type="arabicPeriod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Объясните понятие «фольклор».</a:t>
            </a:r>
          </a:p>
          <a:p>
            <a:pPr marL="514350" indent="-514350" algn="just">
              <a:buAutoNum type="arabicPeriod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На какие группы делится фольклор?</a:t>
            </a:r>
          </a:p>
          <a:p>
            <a:pPr marL="514350" indent="-514350" algn="just">
              <a:buAutoNum type="arabicPeriod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Какие произведения входят в каждую группу?</a:t>
            </a:r>
          </a:p>
          <a:p>
            <a:pPr marL="514350" indent="-514350" algn="just">
              <a:buAutoNum type="arabicPeriod"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Вспомните и расскажите известные вам национальные колыбельные песни, пословицы, считалки, загадки.</a:t>
            </a:r>
          </a:p>
          <a:p>
            <a:pPr marL="514350" indent="-514350" algn="just">
              <a:buAutoNum type="arabicPeriod"/>
            </a:pP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58223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Задание 1.</a:t>
            </a:r>
            <a:endParaRPr lang="ru-RU" dirty="0"/>
          </a:p>
          <a:p>
            <a:pPr marL="0" lvl="0" indent="0">
              <a:buNone/>
            </a:pPr>
            <a:r>
              <a:rPr lang="ru-RU" dirty="0"/>
              <a:t>Прочитайте русскую народную сказку</a:t>
            </a:r>
          </a:p>
          <a:p>
            <a:pPr marL="0" lvl="0" indent="0">
              <a:buNone/>
            </a:pPr>
            <a:r>
              <a:rPr lang="ru-RU" dirty="0"/>
              <a:t>Определите тип (вид) сказки (бытовая, волшебная или о животных).</a:t>
            </a:r>
          </a:p>
          <a:p>
            <a:pPr marL="0" lvl="0" indent="0">
              <a:buNone/>
            </a:pPr>
            <a:r>
              <a:rPr lang="ru-RU" dirty="0"/>
              <a:t>Назовите и охарактеризуйте главных героев сказки.</a:t>
            </a:r>
          </a:p>
          <a:p>
            <a:pPr marL="0" lvl="0" indent="0">
              <a:buNone/>
            </a:pPr>
            <a:r>
              <a:rPr lang="ru-RU" dirty="0"/>
              <a:t>Перескажите сказку.</a:t>
            </a:r>
          </a:p>
          <a:p>
            <a:pPr marL="0" lvl="0" indent="0">
              <a:buNone/>
            </a:pPr>
            <a:r>
              <a:rPr lang="ru-RU" dirty="0"/>
              <a:t>Как вы думаете, чему нас учит эта сказка?</a:t>
            </a:r>
          </a:p>
        </p:txBody>
      </p:sp>
    </p:spTree>
    <p:extLst>
      <p:ext uri="{BB962C8B-B14F-4D97-AF65-F5344CB8AC3E}">
        <p14:creationId xmlns:p14="http://schemas.microsoft.com/office/powerpoint/2010/main" val="15789768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 </a:t>
            </a:r>
            <a:r>
              <a:rPr lang="ru-RU" b="1" dirty="0"/>
              <a:t>Задание 2.</a:t>
            </a:r>
            <a:endParaRPr lang="ru-RU" dirty="0"/>
          </a:p>
          <a:p>
            <a:pPr marL="0" lvl="0" indent="0">
              <a:buNone/>
            </a:pPr>
            <a:r>
              <a:rPr lang="ru-RU" dirty="0"/>
              <a:t>Выберите и расскажите любую национальную народную сказку.</a:t>
            </a:r>
          </a:p>
          <a:p>
            <a:pPr marL="0" lvl="0" indent="0">
              <a:buNone/>
            </a:pPr>
            <a:r>
              <a:rPr lang="ru-RU" dirty="0"/>
              <a:t>Проанализируйте сказку:</a:t>
            </a:r>
          </a:p>
          <a:p>
            <a:pPr marL="0" indent="0">
              <a:buNone/>
            </a:pPr>
            <a:r>
              <a:rPr lang="ru-RU" dirty="0"/>
              <a:t>- вид сказки;</a:t>
            </a:r>
          </a:p>
          <a:p>
            <a:pPr marL="0" indent="0">
              <a:buNone/>
            </a:pPr>
            <a:r>
              <a:rPr lang="ru-RU" dirty="0"/>
              <a:t>- характеристика главных героев;</a:t>
            </a:r>
          </a:p>
          <a:p>
            <a:pPr marL="0" indent="0">
              <a:buNone/>
            </a:pPr>
            <a:r>
              <a:rPr lang="ru-RU" dirty="0"/>
              <a:t>- чему нас учит эта сказка.</a:t>
            </a:r>
          </a:p>
          <a:p>
            <a:pPr marL="514350" indent="-514350" algn="just">
              <a:buAutoNum type="arabicPeriod"/>
            </a:pP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972051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/Times New Roman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олочное стекло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2239</TotalTime>
  <Words>876</Words>
  <Application>Microsoft Office PowerPoint</Application>
  <PresentationFormat>Экран (4:3)</PresentationFormat>
  <Paragraphs>119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ЖАНРОВАЯ СИСТЕМА РУССКОГО ФОЛЬКЛОРА</vt:lpstr>
      <vt:lpstr>Обрядовый фольклор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НЕОБРЯДОВЫЙ ФОЛЬКЛОР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МАЛЫЕ ЖАНРЫ ФОЛЬКЛОРА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Натали</cp:lastModifiedBy>
  <cp:revision>79</cp:revision>
  <dcterms:created xsi:type="dcterms:W3CDTF">2015-02-12T22:05:03Z</dcterms:created>
  <dcterms:modified xsi:type="dcterms:W3CDTF">2020-04-22T11:15:15Z</dcterms:modified>
</cp:coreProperties>
</file>