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90" r:id="rId4"/>
    <p:sldId id="291" r:id="rId5"/>
    <p:sldId id="292" r:id="rId6"/>
    <p:sldId id="293" r:id="rId7"/>
    <p:sldId id="287" r:id="rId8"/>
    <p:sldId id="294" r:id="rId9"/>
    <p:sldId id="257" r:id="rId10"/>
    <p:sldId id="259" r:id="rId11"/>
    <p:sldId id="289" r:id="rId12"/>
    <p:sldId id="256" r:id="rId13"/>
    <p:sldId id="267" r:id="rId14"/>
    <p:sldId id="260" r:id="rId15"/>
    <p:sldId id="262" r:id="rId16"/>
    <p:sldId id="263" r:id="rId17"/>
    <p:sldId id="268" r:id="rId18"/>
    <p:sldId id="269" r:id="rId19"/>
    <p:sldId id="271" r:id="rId20"/>
    <p:sldId id="270" r:id="rId21"/>
    <p:sldId id="272" r:id="rId22"/>
    <p:sldId id="284" r:id="rId23"/>
    <p:sldId id="273" r:id="rId24"/>
    <p:sldId id="274" r:id="rId25"/>
    <p:sldId id="285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6" r:id="rId34"/>
    <p:sldId id="282" r:id="rId35"/>
    <p:sldId id="283" r:id="rId36"/>
    <p:sldId id="264" r:id="rId37"/>
  </p:sldIdLst>
  <p:sldSz cx="12192000" cy="6858000"/>
  <p:notesSz cx="6858000" cy="9144000"/>
  <p:custDataLst>
    <p:tags r:id="rId4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59" autoAdjust="0"/>
    <p:restoredTop sz="97687" autoAdjust="0"/>
  </p:normalViewPr>
  <p:slideViewPr>
    <p:cSldViewPr snapToGrid="0" showGuides="1">
      <p:cViewPr varScale="1">
        <p:scale>
          <a:sx n="68" d="100"/>
          <a:sy n="68" d="100"/>
        </p:scale>
        <p:origin x="52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gs" Target="tags/tag1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215 275,'3'1,"0"-1,0 0,1 0,0 0,-1 0,0 0,1 0,-1 0,0 0,1 0,0 0,-1 0,0 0,1 0,-1-1,0 1,1 0,-1 0,0 0,0 0,0-1,0 1,3 0,-2 0,0 0,-1 0,0 0,0 0,2 0,-2 0,0 0,1 0,1 0,-2 0,0 0,0 0,0 0,1 0,0-2,0 2,-1 0,0 0,2 0,-2 0,2 0,0-1,-2 1,0-1,2 1,-1 0,0-1,-1 1,1 0,-1-2,0 2,0 0,1 0,-1 0,0 0,0 0,0 0,0 0,1 0,-1 0,0 0,1 0,-1 0,0 0,0 0,0 0,0 0,2 2,-1-2,-1 1,1-1,-1 0,1 1,-1 0,0-1,1 0,-1 2,0-2,1 1,0 0,-1-1,0 0,3 0,-3 0,2 1,-2 1,1-1,-1-1,2 2,1 0,-1 0,-2 0,0-1,0-1,0 0,0 1,1-1,-1 0,0 0,0 0,1 0,-1 0,1 0,0 0,0 0,0 0,-1 0,1 0,0 0,1 1,-2-1,0 0,0 0,1 0,-1 0,0 0,2 0,-1 0,0 0,1 0,0-1,-2 1,0 0,1-1,-1 1,0-1,0 1,2-2,0 2,-2 0,0-1,2 1,-1-1,1 1,-1 0,-1 0,0 0,1 0,-1 0,0 0,1-2,0 2,-1 0,0 0,1 0,-1 0,1 0,-1 0,1 0,-1 0,0 0,1 0,-1 0,0 0,1 0,-1 0,1 0,-1 0,1 0,-1 2,0-2,1 1,-1 0,0-1,1 2,0-2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9701" units="cm"/>
      <inkml:brushProperty name="height" value="0.09701" units="cm"/>
      <inkml:brushProperty name="color" value="#ffff00"/>
      <inkml:brushProperty name="ignorePressure" value="0"/>
    </inkml:brush>
  </inkml:definitions>
  <inkml:trace contextRef="#ctx0" brushRef="#br0">163 645,'3'2,"3"-2,-1 1,-1 0,0 0,1-1,-2 0,2 0,-2 1,0-1,1 0,-1 0,1 0,-1 0,0 0,0 0,0 0,0 0,0 1,0-1,0 1,0-1,0 1,0-1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174 667,'3'0,"0"1,0-1,0 1,0 0,0-1,0 0,0 0,1 0,-1 0,0 0,0 0,0 0,0 0,1 0,-1 0,0 0,0 0,1 0,-1 0,0 0,0 0,1 0,-1 0,0 0,2 0,-2 0,1 0,-1 0,1 0,-1 0,0 1,0-1,1 0,-1 0,0 0,0 0,1 0,-1 0,0 0,1 0,0 0,-1 0,0 0,0 0,0 0,0 0,0 0,0 0,0 0,0 0,0 0,1 0,-1 0,0 0,0 0,0 0,2 0,-2 0,0 1,0-1,0 0,1 0,1 0,-2 0,0 0,1 0,-1 0,1 0,-1 0,0 0,0 0,0 0,1 0,1 0,-2 0,1-1,-1 1,0-1,0 1,1 0,-1 0,0-1,2 1,1 0,-3 0,1-1,-1 1,0-1,0 0,1 0,-1 0,0 1,1-2,-1 2,1-2,-1 0,0 2,1-2,0 0,1 1,-2-1,0 2,0 0,0-1,0 1,0 0,0 1,0-1,0 1,1-1,0 0,0 0,-1 0,0-1,0 0,0 0,0 1,0 0,0 0,1 0,0 0,-1 0,0 0,0 0,1 0,0 1,-1 0,1 0,-1 1,0-2,0 2,0-2,1 2,-1-1,-3 2,-5-2,2 0,0-2,3 4,5 0,-2-1,0 0,1-1,0 0,3 2,-2-2,2 1,1 1,0 1,2-2,-2 0,-2 0,2-1,-3 1,-2-1,0 0,0-1,0 1,1 0,-1 0,2 0,-2 1,1-2,0 1,3-1,-2 0,-1 0,-1 0,1 0,0 0,0 0,-1-1,0 1,0 0,1-1,0-1,0 2,-1-2,1 1,-1 0,0 0,0 0,0 0,0 0,0-1,4-2,-2 3,4-1,-1 0,-1 1,1-2,-3 2,-1 1,-1-1,0 0,7-1,0 2,4-1,-5 0,1 1,-4 0,1 0,-2 0,0 0,0 0,-2 0,0 0,0 0,0 0,0 0,1 0,0 0,0 0,-1 0,0 0,0 0,2 0,3 0,0 0,0 0,1 0,2 0,-2 0,-4 0,0 0,-2-1,0 1,0-2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598 741,'3'-1,"0"1,0 0,0 0,0 0,0 0,0 0,0 0,0 0,0 0,0 0,0 0,0 0,0 0,0 0,0 0,0 0,0-1,0 1,0 0,0 0,2 0,-1 0,1 0,0 0,-2 0,0 0,1 0,-1 0,3 0,-3 0,0-1,0 1,0-1,0 1,0-1,0 0,0 1,0 0,0 0,0 0,0 0,0 0,0-1,0 1,0 0,0 0,0 0,0 0,0 1,0-1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310 190,'3'1,"0"-1,0 0,1 1,-1-1,0 0,0 1,0-1,0 0,1 1,-1 0,0-1,0 0,0 0,0 0,0 0,0 0,0 0,0 0,0 0,0 0,0 0,1 0,-1 0,0 0,0 0,0 0,1 0,-1 0,0 0,0 0,0 0,0 0,0 0,0 0,0 1,0-1,0 0,0 0,1 0,-1 0,0 0,1 0,-1 0,0 0,0 0,0 0,0 0,0 0,0 0,0 0,0 0,0 0,0 0,0-2,1 2,1 0,-2-1,0 1,0-1,1 0,-1 1,0-1,0 1,0 0,0 0,0 0,0 0,0 0,0 0,0 0,0 1,1 0,-1 0,0 1,1 0,-1-1,0-1,1 0,-1 0,0 0,0 0,0-1,0 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267 345,'3'0,"1"0,0 0,-1 0,0 0,0 0,0 0,0 0,0 1,0-1,1 1,-1 0,0-1,0 0,0 1,0-1,0 0,1 0,-1 0,1 0,-1 0,0 0,1 0,-1 0,0-1,0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413 340,'3'0,"0"0,2 0,-2 0,0 0,0 0,0 0,0 0,1 0,0 0,-1 0,0 0,0 0,1 0,-1 0,0 0,0 0,0 0,0 0,0 0,0 0,0 0,0 0,0 0,0 0,0 0,0 0,0 0,0 0,0 0,1 0,-1 0,0 0,0 0,0 0,0 0,0 0,0 0,0 0,0 0,0 0,0 0,0 0,0 0,1 0,-1 0,0 0,0 0,1 0,-1 0,1 0,-1 0,0 0,1 1,-1-1,0 0,1 1,-1 0,0-1,0 0,0 0,0 0,0 0,1 1,-1 0,0-1,1 0,-1 0,1 0,0 1,-1-1,0 0,0 0,0 0,0 0,0 0,0 0,0 0,0 0,0 0,1 0,-1 0,1 0,-1 1,0-1,1 0,-1 0,0 0,0 0,0 0,2 0,-2 0,1 0,-1 0,0 0,0 0,0 0,0 0,0 0,1 0,-1 0,0 0,0-1,0 1,0-1,2 0,-1 1,-1-1,0 0,1 1,-1 0,0 0,0 0,0-1,1 0,0 1,0 0,-1 0,0 0,0 0,0 0,0 0,0 0,0 0,0 0,0 0,0 0,0 0,1 0,-1 0,0 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1158 387,'3'0,"0"0,0 0,0 0,1 0,-1 0,0 0,0 0,0 0,0 0,0 0,0 0,0 0,0 0,0 0,0 0,0 0,0 0,0 0,0 0,0 0,1 0,-1 0,0 0,0 0,0 0,0 0,0 0,0 0,1 0,-1 0,0 1,0-1,0 0,0 0,0 0,0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251 417,'4'-1,"-1"1,0 0,1 1,0-1,0 1,-1-1,0 1,0-1,0 0,1 0,-1 0,2 1,-2 0,0-1,0 0,0 0,0 0,0 0,0 0,1 0,-1 0,0 0,1 0,-1 0,0 0,0 0,1 0,-1 0,0 0,0 0,0 0,0 0,0 0,0 0,0 0,0 0,0 0,0 0,0 0,0 0,0 0,0 0,1 0,-1 0,0 0,1 0,-1 0,0 0,0 0,0 0,0 0,0 0,1 0,-1 1,0-1,1 0,0 0,0 0,-1 0,0 0,0 0,0 0,0 0,0 0,0-1,0 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557 417,'3'0,"0"0,1 0,-1 0,0 0,0 0,1 0,-1 0,1 0,-1 0,1 0,0 0,-1 0,1 0,-1 0,0 0,0 0,0 0,0 0,0 0,0 0,0 0,0 0,0 0,0 0,1 0,0 1,0 0,0-1,-1 0,0 0,0 0,0 0,0 0,1 0,-1 0,0 0,0-1,0 1,1 0,0-1,-1 1,0 0,0 0,0 0,0 0,0 0,0 0,0 0,0 0,0 0,0 0,0 0,0 0,0 0,0 0,0 0,2 0,0 0,0 0,0 0,-2 0,0 0,0 0,0 0,0 0,0 0,0 0,0 0,0 0,1 0,-1 0,0 0,0 0,0 0,0 1,0 0,0-1,0 0,1 0,0 0,0 0,0 0,-1 1,0-1,0 0,0 0,0 0,0 0,0 0,0-1,0 1,0-1,1 0,-1 1,2-2,-2 1,1 0,-1-1,1 1,-1 1,0-1,0 1,0-1,0 1,1 0,-1 2,0 0,0-1,0 1,0-2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1026 574,'3'0,"2"0,-1 0,-1 0,0 0,1 0,0 0,-1 0,0-1,0 1,0 0,0-1,0 0,0 1,0 0,1-1,0 0,-1 1,0-1,1 0,-1 1,0 0,2-1,-2 1,0 0,0 0,0 0,0 0,1 0,-1 0,0 0,0 0,0 0,1 1,-1-1,0 2,0-1,0-1,0 2,0-2,0 0,0 1,0 0,0-1,0 0,0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98 607,'-3'0,"0"0,0 2,-1 0,2 1,0 0,2 0,0 0,0 0,0 0,0 0,1 0,0 0,-1 0,1 0,1 0,-2 0,0 0,0 0,1 0,2 0,0 0,0 0,-2 0,1 0,1-3,0 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535 122,'-3'0,"0"0,-1 1,2 2,-1-2,3 2,0 0,0 0,0 1,0 0,2-1,1-3,0 2,1-1,1 0,-1 0,-1-1,0 2,1-2,1 0,-2 0,1 1,0-1,0 0,0 1,-1-1,0 0,2 0,-1 0,-1 0,0 0,0 0,0 0,0 0,2 0,2 0,0 0,-2 0,2 0,-2 0,0 0,-2 0,1 0,1 0,-1 0,-1 0,0 0,1 0,-1 0,0 0,1 0,0 0,-1 0,0 0,1 0,-1 0,0 0,1 0,-1 0,1-1,-1 1,1 0,-1-1,0 1,1-2,1 2,-2-1,0 1,0 0,0-1,-3-2,0 0,0 0,0 0,-1 0,0-1,-2 3,-1 1,2-3,-1 3,0 0,0-1,-1 1,1 0,0 0,-1-1,0-1,1 2,0 0,-1-1,1 1,0-1,-1 1,1 0,0 0,0 0,-2 0,2 0,0 0,-1 0,1-1,-1 1,1 0,-2 0,1 0,1 0,-1 0,1 0,0 0,0 0,-1 0,0 0,1 1,0-1,-1 0,1 0,0 1,-1-1,-1 0,1 0,1 0,0 0,-2 0,1 0,1 0,0 0,-2-2,2 2,0 0,0 0,-1 0,1 0,0-2,-1 2,1 0,0 0,-1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467 190,'3'0,"1"0,1 0,-2 0,0 0,0 0,0 0,0 0,2 0,-1-1,1 0,-1 1,-1 0,0 0,1 0,-1 0,0 0,1 0,-1 0,0 0,0 0,2 0,0 0,0 0,-2 0,0 0,2 0,-2 0,0 0,0 0,1 0,-1 0,0 0,1 0,-1 0,0 0,0 0,0 0,0 0,1 0,-1 0,0 0,1 0,-1 0,0 0,1 0,0 0,-1 0,0 0,1 0,-1 0,0 0,1 0,0 0,-1 0,1 0,-1 0,2 0,-2 0,1 0,0 0,0 0,0 0,-1 0,1 0,-1 0,0 0,0 0,1 0,0 0,-1 0,0 0,1 0,-1 0,0 0,2 0,-1 0,0 0,-1 0,0 0,1 0,-1 0,0 0,1 0,0 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259 224,'3'0,"2"0,-1 0,-1 0,0 0,1 2,0-2,-1 0,0 0,1 0,-1 0,0 1,1-1,-1 0,0 0,0 0,0 0,0 0,1 0,-1 0,0 0,1 1,-1-1,0 0,0 0,0 0,0 0,1 0,-1 0,0 0,1 1,-1-1,0 0,0 0,0 0,0 0,1-1,-1 1,0 0,2 0,-1-2,0 2,-1 0,0-2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785 261,'3'0,"0"0,0 0,0 0,0 0,0-1,1 1,-1 0,0 0,1 0,1-2,-1 2,-1 0,0 0,1 0,-1 0,0 0,2 0,-1 0,0 0,-1 0,0 0,1 0,-1 0,0 0,1 0,-1 0,0 0,0 0,0 0,0 0,1 0,-1 0,0 0,1 0,-1 0,0 0,0 0,0 3,0-3,1 0,-1 1,0 1,1-2,-1 0,0 0,0 0,0 0,0 0,1 0,-1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5T16:42: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331 545,'3'0,"0"1,0-1,1 0,0 0,1 0,-2 0,0 0,1 0,-1 0,0 0,0 0,0 0,0 0,2 0,-1-1,-1 0,0 1,1 0,1 0,-1-1,-1 1,0 0,-1-3,1 3,1 0,-1 0,0 0,0 0,0 0,0 0,1-1,-3-2,3 1,-3-1,0 0,2 0,-2-1,0 0,-1 1,1 0,2 1,-3-1,1-1,2 2,-2-1,0-1,1 1,-1 0,0-1,0 1,-1-1,3 1,-3-1,0 1,1-1,-1 0,0 0,0 0,0 1,0 0,0-1,0 1,0 0,-4-1,1-1,0 1,-1 2,0-2,1 3,0 0,-1-2,1 2,0 1,1-3,-1 3,-3 0,3 0,-1-1,1 1,0 0,-1 0,1 0,0 0,1 3,-2-2,1 0,-1 0,1 1,-1 1,1-3,2 3,-3-2,1 0,0-1,0 3,0-3,0 1,-1-1,1 0,0 0,-1 0,-1 3,1-3,1 0,0 0,-1 0,1 2,0 0,1 1,0 0,1 1,-1-1,2 1,-2-1,1 1,1-1,0 0,-1 1,1-1,0 0,0 1,-2 0,1-1,1 1,-1-1,0 0,1 0,-2 1,1 1,0-1,1-1,0 0,0 1,0-1,0 0,1 0,2-2,-2 3,1-1,0 0,2 1,-1-2,0 1,1-1,-1-2,0 0,1 2,-1-2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B735E-4009-4034-9E17-290A30392DA2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9F05E-6E75-4AB3-991B-2CB1319A6B7D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customXml" Target="../ink/ink4.xml"/><Relationship Id="rId4" Type="http://schemas.openxmlformats.org/officeDocument/2006/relationships/image" Target="../media/image9.png"/><Relationship Id="rId3" Type="http://schemas.openxmlformats.org/officeDocument/2006/relationships/customXml" Target="../ink/ink3.xml"/><Relationship Id="rId2" Type="http://schemas.openxmlformats.org/officeDocument/2006/relationships/image" Target="../media/image8.png"/><Relationship Id="rId1" Type="http://schemas.openxmlformats.org/officeDocument/2006/relationships/customXml" Target="../ink/ink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customXml" Target="../ink/ink9.xml"/><Relationship Id="rId8" Type="http://schemas.openxmlformats.org/officeDocument/2006/relationships/image" Target="../media/image15.png"/><Relationship Id="rId7" Type="http://schemas.openxmlformats.org/officeDocument/2006/relationships/customXml" Target="../ink/ink8.xml"/><Relationship Id="rId6" Type="http://schemas.openxmlformats.org/officeDocument/2006/relationships/image" Target="../media/image14.png"/><Relationship Id="rId5" Type="http://schemas.openxmlformats.org/officeDocument/2006/relationships/customXml" Target="../ink/ink7.xml"/><Relationship Id="rId4" Type="http://schemas.openxmlformats.org/officeDocument/2006/relationships/image" Target="../media/image13.png"/><Relationship Id="rId3" Type="http://schemas.openxmlformats.org/officeDocument/2006/relationships/customXml" Target="../ink/ink6.xml"/><Relationship Id="rId2" Type="http://schemas.openxmlformats.org/officeDocument/2006/relationships/image" Target="../media/image12.png"/><Relationship Id="rId17" Type="http://schemas.openxmlformats.org/officeDocument/2006/relationships/slideLayout" Target="../slideLayouts/slideLayout2.xml"/><Relationship Id="rId16" Type="http://schemas.openxmlformats.org/officeDocument/2006/relationships/image" Target="../media/image19.png"/><Relationship Id="rId15" Type="http://schemas.openxmlformats.org/officeDocument/2006/relationships/customXml" Target="../ink/ink12.xml"/><Relationship Id="rId14" Type="http://schemas.openxmlformats.org/officeDocument/2006/relationships/image" Target="../media/image18.png"/><Relationship Id="rId13" Type="http://schemas.openxmlformats.org/officeDocument/2006/relationships/customXml" Target="../ink/ink11.xml"/><Relationship Id="rId12" Type="http://schemas.openxmlformats.org/officeDocument/2006/relationships/image" Target="../media/image17.png"/><Relationship Id="rId11" Type="http://schemas.openxmlformats.org/officeDocument/2006/relationships/customXml" Target="../ink/ink10.xml"/><Relationship Id="rId10" Type="http://schemas.openxmlformats.org/officeDocument/2006/relationships/image" Target="../media/image16.png"/><Relationship Id="rId1" Type="http://schemas.openxmlformats.org/officeDocument/2006/relationships/customXml" Target="../ink/ink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24.png"/><Relationship Id="rId7" Type="http://schemas.openxmlformats.org/officeDocument/2006/relationships/customXml" Target="../ink/ink16.xml"/><Relationship Id="rId6" Type="http://schemas.openxmlformats.org/officeDocument/2006/relationships/image" Target="../media/image23.png"/><Relationship Id="rId5" Type="http://schemas.openxmlformats.org/officeDocument/2006/relationships/customXml" Target="../ink/ink15.xml"/><Relationship Id="rId4" Type="http://schemas.openxmlformats.org/officeDocument/2006/relationships/image" Target="../media/image22.png"/><Relationship Id="rId3" Type="http://schemas.openxmlformats.org/officeDocument/2006/relationships/customXml" Target="../ink/ink14.xml"/><Relationship Id="rId2" Type="http://schemas.openxmlformats.org/officeDocument/2006/relationships/image" Target="../media/image21.png"/><Relationship Id="rId1" Type="http://schemas.openxmlformats.org/officeDocument/2006/relationships/customXml" Target="../ink/ink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1.png"/><Relationship Id="rId2" Type="http://schemas.openxmlformats.org/officeDocument/2006/relationships/customXml" Target="../ink/ink17.xml"/><Relationship Id="rId1" Type="http://schemas.openxmlformats.org/officeDocument/2006/relationships/image" Target="../media/image3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7309" y="81599"/>
            <a:ext cx="10875818" cy="1229041"/>
          </a:xfrm>
        </p:spPr>
        <p:txBody>
          <a:bodyPr>
            <a:normAutofit fontScale="90000"/>
          </a:bodyPr>
          <a:lstStyle/>
          <a:p>
            <a:r>
              <a:rPr lang="ru-RU" sz="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русской литературы</a:t>
            </a:r>
            <a:endParaRPr lang="ru-RU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541939"/>
            <a:ext cx="9144000" cy="1655762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1: Периодизация русской литературы</a:t>
            </a:r>
            <a:endParaRPr lang="ru-RU" sz="4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3197701"/>
            <a:ext cx="119380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  <a:defRPr/>
            </a:pPr>
            <a:r>
              <a:rPr lang="ru-RU" sz="3200" b="1" dirty="0"/>
              <a:t>Тихомиров Михаил Юрьевич</a:t>
            </a:r>
            <a:endParaRPr lang="ru-RU" sz="3200" b="1" dirty="0"/>
          </a:p>
          <a:p>
            <a:pPr marL="0" indent="0" algn="ctr">
              <a:buNone/>
              <a:defRPr/>
            </a:pPr>
            <a:r>
              <a:rPr lang="ru-RU" sz="3200" b="1" dirty="0"/>
              <a:t>Старший преподаватель, ВГСПУ</a:t>
            </a:r>
            <a:endParaRPr sz="3200" b="1" dirty="0"/>
          </a:p>
          <a:p>
            <a:pPr marL="0" indent="0" algn="ctr">
              <a:buNone/>
              <a:defRPr/>
            </a:pPr>
            <a:endParaRPr lang="ru-RU" sz="2800" dirty="0"/>
          </a:p>
          <a:p>
            <a:pPr marL="0" indent="0" algn="ctr">
              <a:buNone/>
              <a:defRPr/>
            </a:pPr>
            <a:r>
              <a:rPr lang="en-US" sz="2800" dirty="0"/>
              <a:t>E-mail: tcmich@mail.ru</a:t>
            </a:r>
            <a:endParaRPr lang="ru-RU" sz="2800" dirty="0"/>
          </a:p>
          <a:p>
            <a:pPr marL="0" indent="0" algn="ctr">
              <a:buNone/>
              <a:defRPr/>
            </a:pPr>
            <a:r>
              <a:rPr lang="en-US" sz="2800" dirty="0" err="1"/>
              <a:t>wechat</a:t>
            </a:r>
            <a:r>
              <a:rPr lang="en-US" sz="2800" dirty="0"/>
              <a:t>: </a:t>
            </a:r>
            <a:r>
              <a:rPr lang="ru-RU" sz="2800" dirty="0"/>
              <a:t>+</a:t>
            </a:r>
            <a:r>
              <a:rPr lang="en-US" sz="2800" dirty="0"/>
              <a:t>79377074870</a:t>
            </a:r>
            <a:endParaRPr lang="en-US" sz="2800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dirty="0"/>
              <a:t>Работа на занятии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2800" dirty="0"/>
              <a:t>Выполнение практических заданий на занятии</a:t>
            </a:r>
            <a:endParaRPr dirty="0"/>
          </a:p>
          <a:p>
            <a:pPr algn="ctr">
              <a:defRPr/>
            </a:pPr>
            <a:r>
              <a:rPr lang="ru-RU" sz="2800" dirty="0"/>
              <a:t>Выполнение практических заданий дома</a:t>
            </a:r>
            <a:endParaRPr dirty="0"/>
          </a:p>
          <a:p>
            <a:pPr algn="ctr">
              <a:defRPr/>
            </a:pPr>
            <a:r>
              <a:rPr lang="ru-RU" sz="2800" dirty="0"/>
              <a:t>Ведение таблицы «Авторы русской литературы»</a:t>
            </a:r>
            <a:endParaRPr dirty="0"/>
          </a:p>
          <a:p>
            <a:pPr algn="ctr">
              <a:defRPr/>
            </a:pPr>
            <a:r>
              <a:rPr lang="ru-RU" sz="2800" dirty="0"/>
              <a:t>Выполнение промежуточных тестов </a:t>
            </a:r>
            <a:endParaRPr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4" name="墨迹 3"/>
              <p14:cNvContentPartPr/>
              <p14:nvPr/>
            </p14:nvContentPartPr>
            <p14:xfrm>
              <a:off x="2559685" y="3178810"/>
              <a:ext cx="7274560" cy="28575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2"/>
            </p:blipFill>
            <p:spPr>
              <a:xfrm>
                <a:off x="2559685" y="3178810"/>
                <a:ext cx="7274560" cy="28575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dirty="0"/>
              <a:t>Зачетное задание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2800" dirty="0"/>
              <a:t>Тест</a:t>
            </a:r>
            <a:endParaRPr dirty="0"/>
          </a:p>
          <a:p>
            <a:pPr algn="ctr">
              <a:defRPr/>
            </a:pPr>
            <a:r>
              <a:rPr lang="ru-RU" sz="2800" dirty="0"/>
              <a:t>Эссе о творчестве любимого русского писателя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dirty="0"/>
              <a:t>Цели курса для студентов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lvl="4" indent="-457200">
              <a:lnSpc>
                <a:spcPct val="100000"/>
              </a:lnSpc>
              <a:defRPr/>
            </a:pPr>
            <a:r>
              <a:rPr lang="ru-RU" sz="2800" dirty="0"/>
              <a:t>Научиться определять исторический период жизни писателя</a:t>
            </a:r>
            <a:endParaRPr lang="ru-RU" sz="2800" dirty="0"/>
          </a:p>
          <a:p>
            <a:pPr marL="457200" lvl="4" indent="-457200">
              <a:lnSpc>
                <a:spcPct val="100000"/>
              </a:lnSpc>
              <a:defRPr/>
            </a:pPr>
            <a:r>
              <a:rPr lang="ru-RU" sz="2800" dirty="0"/>
              <a:t>Получить представление о биографии писателей 19 века и их творчестве</a:t>
            </a:r>
            <a:endParaRPr lang="ru-RU" sz="2800" dirty="0"/>
          </a:p>
          <a:p>
            <a:pPr marL="457200" lvl="4" indent="-457200">
              <a:lnSpc>
                <a:spcPct val="100000"/>
              </a:lnSpc>
              <a:defRPr/>
            </a:pPr>
            <a:r>
              <a:rPr lang="ru-RU" sz="2800" dirty="0"/>
              <a:t>Усвоить знание об основных литературных стилях и их особенностях</a:t>
            </a:r>
            <a:endParaRPr lang="ru-RU" sz="2800" dirty="0"/>
          </a:p>
          <a:p>
            <a:pPr marL="457200" lvl="4" indent="-457200">
              <a:lnSpc>
                <a:spcPct val="100000"/>
              </a:lnSpc>
              <a:defRPr/>
            </a:pPr>
            <a:r>
              <a:rPr lang="ru-RU" sz="2800" dirty="0"/>
              <a:t>Усвоить знание об особенностях русской литературы на разных этапах развития</a:t>
            </a:r>
            <a:endParaRPr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7001" y="318655"/>
            <a:ext cx="11690926" cy="6359236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70000"/>
              </a:lnSpc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Электронно-библиотечная система IPR BOOKS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70000"/>
              </a:lnSpc>
              <a:buAutoNum type="arabicPeriod"/>
            </a:pP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литература. Комментарии, анализ, художественные тексты [Электронный ресурс] : учебное пособие / И. Н. Райкова, И. Н. Райкова ; сост. И. Н. Райкова ; ред. И. Н. Райкова . - Москва : Московский городской педагогический университет, 2013. - 224 с..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70000"/>
              </a:lnSpc>
              <a:buAutoNum type="arabicPeriod"/>
            </a:pP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Горбачев, А. Ю. Русская литература ХХ – начала ХХI века. Избранные имена и страницы : учебно-методическое пособие / А. Ю. Горбачев. — Минск :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ТетраСистемс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2011. — 224 c. — ISBN 978-985-536-184-9. — Текст : электронный //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Электронно-библиотечная система IPR BOOKS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[сайт]. — URL: http://www.iprbookshop.ru/28205.html (дата обращения: 15.04.2020). — Режим доступа: для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авторизир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Пользователей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70000"/>
              </a:lnSpc>
              <a:buAutoNum type="arabicPeriod"/>
            </a:pP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Матей, И.К. Русская литература XIX-XX веков [Электронный ресурс] : учебно-методическое пособие / И. К. Матей ; сост. И.К. Матей. - Воронеж : Воронежский государственный архитектурно-строительный университет, ЭБС АСВ, 2016. - 116 c.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70000"/>
              </a:lnSpc>
              <a:buAutoNum type="arabicPeriod"/>
            </a:pP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Рогачева, Е. Н. Читаем русскую литературу - изучаем язык. Книга 3 : учебное пособие / Е. Н. Рогачева, О. А. Фролова. — 2-е изд. — Саратов : Вузовское образование, 2019. — 135 c. — ISBN 978-5-4487-0452-9. — Текст : электронный // Электронно-библиотечная система IPR BOOKS : [сайт]. — URL: http://www.iprbookshop.ru/79693.html (дата обращения: 15.04.2020). — Режим доступа: для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авторизир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Пользователей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70000"/>
              </a:lnSpc>
              <a:buAutoNum type="arabicPeriod"/>
            </a:pP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Рогачева, Е.Н. Читаем русскую литературу – изучаем язык. Книга 4 [Электронный ресурс] : учебное пособие / Е. Н. Рогачева ; Е.Н. Рогачева. - Саратов : Вузовское образование, 2013. - 228 c.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7309" y="81599"/>
            <a:ext cx="10875818" cy="1229041"/>
          </a:xfrm>
        </p:spPr>
        <p:txBody>
          <a:bodyPr>
            <a:normAutofit fontScale="90000"/>
          </a:bodyPr>
          <a:lstStyle/>
          <a:p>
            <a:r>
              <a:rPr lang="ru-RU" sz="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русской литературы</a:t>
            </a:r>
            <a:endParaRPr lang="ru-RU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541939"/>
            <a:ext cx="9144000" cy="1655762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1: Периодизация русской литературы</a:t>
            </a:r>
            <a:endParaRPr lang="ru-RU" sz="4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3197701"/>
            <a:ext cx="119380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927" y="1537855"/>
            <a:ext cx="11374582" cy="502920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Период</a:t>
            </a:r>
            <a:endParaRPr lang="ru-RU" dirty="0"/>
          </a:p>
          <a:p>
            <a:r>
              <a:rPr lang="ru-RU" dirty="0"/>
              <a:t>Формирование</a:t>
            </a:r>
            <a:endParaRPr lang="ru-RU" dirty="0"/>
          </a:p>
          <a:p>
            <a:r>
              <a:rPr lang="ru-RU" dirty="0"/>
              <a:t>Литературное направление</a:t>
            </a:r>
            <a:endParaRPr lang="ru-RU" dirty="0"/>
          </a:p>
          <a:p>
            <a:r>
              <a:rPr lang="ru-RU" dirty="0"/>
              <a:t>Литературные школы</a:t>
            </a:r>
            <a:endParaRPr lang="ru-RU" dirty="0"/>
          </a:p>
          <a:p>
            <a:r>
              <a:rPr lang="ru-RU" dirty="0"/>
              <a:t>Письменность</a:t>
            </a:r>
            <a:endParaRPr lang="ru-RU" dirty="0"/>
          </a:p>
          <a:p>
            <a:r>
              <a:rPr lang="ru-RU" dirty="0"/>
              <a:t>Фольклор</a:t>
            </a:r>
            <a:endParaRPr lang="ru-RU" dirty="0"/>
          </a:p>
          <a:p>
            <a:r>
              <a:rPr lang="ru-RU" dirty="0"/>
              <a:t>Древнерусская литература</a:t>
            </a:r>
            <a:endParaRPr lang="ru-RU" dirty="0"/>
          </a:p>
          <a:p>
            <a:r>
              <a:rPr lang="ru-RU" dirty="0"/>
              <a:t>Церковная литература</a:t>
            </a:r>
            <a:endParaRPr lang="ru-RU" dirty="0"/>
          </a:p>
          <a:p>
            <a:r>
              <a:rPr lang="ru-RU" dirty="0"/>
              <a:t>Светская литература</a:t>
            </a:r>
            <a:endParaRPr lang="ru-RU" dirty="0"/>
          </a:p>
          <a:p>
            <a:r>
              <a:rPr lang="ru-RU" dirty="0"/>
              <a:t>Просвещение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309" y="2004854"/>
            <a:ext cx="5323840" cy="39928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5760" y="259080"/>
            <a:ext cx="11490960" cy="6400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Русская литература является обширной и достойной частью мировой литературы.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Многие произведения русских писателей входят в Золотой фонд литературы.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Русская литература является важнейшим памятником истории и культуры. В ней отмечены все этапы развития России, все пережитые ею горести и радости.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Своё начало русская литература берёт в XI веке. С развитием русской письменности появилась первая литература.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До широкого распространения письменности все произведения, которые можно было бы отнести к литературным (на самом деле - к фольклору), передавались из поколения в поколение в устной форме.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Процесс исторического анализа литературного текста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Кто составляет  (пишет) текст?</a:t>
            </a:r>
            <a:endParaRPr lang="ru-RU" dirty="0"/>
          </a:p>
          <a:p>
            <a:r>
              <a:rPr lang="ru-RU" dirty="0"/>
              <a:t>Кому (для кого) составляет (пишет) текст?</a:t>
            </a:r>
            <a:endParaRPr lang="ru-RU" dirty="0"/>
          </a:p>
          <a:p>
            <a:r>
              <a:rPr lang="ru-RU" dirty="0"/>
              <a:t>С какой целью составляет (пишет) текст?</a:t>
            </a:r>
            <a:endParaRPr lang="ru-RU" dirty="0"/>
          </a:p>
          <a:p>
            <a:r>
              <a:rPr lang="ru-RU" dirty="0"/>
              <a:t>Почему этот текст возник именно в это время?</a:t>
            </a:r>
            <a:endParaRPr lang="ru-RU" dirty="0"/>
          </a:p>
          <a:p>
            <a:r>
              <a:rPr lang="ru-RU" dirty="0"/>
              <a:t>Какие причины побудили автора написать такой текст?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1480" y="320040"/>
            <a:ext cx="11597640" cy="633983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развитии русской литературы выделяют несколько определенных периодов. Разные ученые определяют разные периоды в формировании русской литературы.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6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периодами являются: </a:t>
            </a:r>
            <a:endParaRPr lang="ru-RU" sz="36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древнерусская литература (11-17 век)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литература 18 века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литература золотого века (19 век)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литература серебряного века (конец 19 – начало 20 века)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литература советского периода (1922- 1991)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современная литература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1480" y="320040"/>
            <a:ext cx="11597640" cy="63398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Древнерусская литература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Жанры: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поучения, хождения, житие, видения, слово, евангелие, летопись.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Древнерусская литература – письменные произведения, которые были созданы на территории Киевской и Московской Руси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XI-XVII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древнерусской литературы: </a:t>
            </a:r>
            <a:endParaRPr lang="ru-RU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религиозный или исторический характер;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поучительный характер;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авторства (были составители, летописцы);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рукописный характер.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Жанры древнерусской литературы: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летопись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«Повесть временных лет»)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житие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«Житие Сергия Радонежского»)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поучение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«Поучение Владимира Мономаха»)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хождение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«Хождение за три моря»)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«Слово о Законе и Благодати»)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воинская повесть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(например, «Сказание о Мамаевом побоище»)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«Видение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Козмы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игумена»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1" y="2400300"/>
            <a:ext cx="3949485" cy="296211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 18 века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6720" y="1341120"/>
            <a:ext cx="11338560" cy="515175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классицизм, сентиментализм.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Русская литература 18 века четко и ярко отображала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общественную жизнь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 времени. В произведениях той эпохи мы видим и влияние реформ Петра I, политику и общество во время правления Екатерины II. 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это время происходит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пробуждение национального самосознания, критикуется преклонение перед иностранным, просыпается интерес к русскому народу, его быту и традициям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этот период начинают свое формирование литературные направления, основываются литературные школы.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11480"/>
            <a:ext cx="11369040" cy="615696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 век историки часто называют «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русским Просвещением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Просвещение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эпоха в истории европейской культуры, связанная с развитием научной, общественной и философской мысли, в основе которой лежали антирелигиозные идеи </a:t>
            </a:r>
            <a:r>
              <a:rPr lang="ru-RU" sz="3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рационализма и свободомыслия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	 это время литература встает рядом с другими творческими направлениями, такими как живопись, музыка. 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Литература стала отвечать требованиям культурной жизни. 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Литература 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церковной превращается в светскую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Литература 18 века вела пропаганду </a:t>
            </a:r>
            <a:r>
              <a:rPr lang="ru-RU" sz="3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нравственности, добра и правды. </a:t>
            </a:r>
            <a:endParaRPr lang="ru-RU" sz="34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" name="墨迹 1"/>
              <p14:cNvContentPartPr/>
              <p14:nvPr/>
            </p14:nvContentPartPr>
            <p14:xfrm>
              <a:off x="1379855" y="5461000"/>
              <a:ext cx="719455" cy="7620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2"/>
            </p:blipFill>
            <p:spPr>
              <a:xfrm>
                <a:off x="1379855" y="5461000"/>
                <a:ext cx="719455" cy="762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4" name="墨迹 3"/>
              <p14:cNvContentPartPr/>
              <p14:nvPr/>
            </p14:nvContentPartPr>
            <p14:xfrm>
              <a:off x="1473200" y="5494655"/>
              <a:ext cx="7594600" cy="48260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4"/>
            </p:blipFill>
            <p:spPr>
              <a:xfrm>
                <a:off x="1473200" y="5494655"/>
                <a:ext cx="7594600" cy="4826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5" name="墨迹 4"/>
              <p14:cNvContentPartPr/>
              <p14:nvPr/>
            </p14:nvContentPartPr>
            <p14:xfrm>
              <a:off x="5062855" y="6214110"/>
              <a:ext cx="1388745" cy="5969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6"/>
            </p:blipFill>
            <p:spPr>
              <a:xfrm>
                <a:off x="5062855" y="6214110"/>
                <a:ext cx="1388745" cy="5969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" y="152399"/>
            <a:ext cx="11673840" cy="1673226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Основу великой русской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классической литературы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заложили М.В. Ломоносов, Д.И. Фонвизин, Г.Р. Державин, А.Н. Радищев,  Н.М. Карамзин.</a:t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257" y="1825625"/>
            <a:ext cx="6506635" cy="4879976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927" y="365125"/>
            <a:ext cx="10965873" cy="1325563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жанры литературы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века: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Драма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комедия и трагедия.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Проза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сентиментальная повесть, сентиментальное путешествие.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Стихотворные формы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героические и эпические поэмы, оды, различные малые лирические формы.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2401"/>
            <a:ext cx="10515600" cy="944880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писатели 18 века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0" y="1097281"/>
            <a:ext cx="11658600" cy="5608318"/>
          </a:xfrm>
        </p:spPr>
        <p:txBody>
          <a:bodyPr>
            <a:normAutofit fontScale="85000" lnSpcReduction="2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ПРОКОПОВИЧ Феофан	(1681-1736)	«Риторика», «Поэтика», «Слово похвальное о флоте российском»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КАНТЕМИР Антиох Дмитриевич (1708-1744)	«К уму своему» («На хулящих учение»)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ТРЕДИАКОВСКИЙ Василий Кириллович	(1703-1768)	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Тилемахида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«Новый и краткий способ к сложению российских стихов»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ЛОМОНОСОВ Михаил Васильевич	(1711-1765) 	 «Ода на взятие Хотина», «Ода на день восшествия…», «Письмо о пользе стекла», «Письмо о пользе книг церковных», «Российская грамматика», «Риторика».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СУМАРОКОВ Александр Петрович 	(1717-1777)	«Димитрий Самозванец», «Мстислав»,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Семира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ФОНВИЗИН Денис Иванович	(1745-1792) 	«Бригадир», «Недоросль», «Лисица-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казнодей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«Послание к слугам моим».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ДЕРЖАВИН Гаврила Романович	(1743-1816) 	«Властителям и судиям», «Памятник»,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Фелица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«Бог», «Водопад».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РАДИЩЕВ Александр Николаевич 	(1749-1802)	 «Путешествие из Петербурга в Москву», «Вольность».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4" name="墨迹 3"/>
              <p14:cNvContentPartPr/>
              <p14:nvPr/>
            </p14:nvContentPartPr>
            <p14:xfrm>
              <a:off x="2624455" y="1608455"/>
              <a:ext cx="2243455" cy="6794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2"/>
            </p:blipFill>
            <p:spPr>
              <a:xfrm>
                <a:off x="2624455" y="1608455"/>
                <a:ext cx="2243455" cy="679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5" name="墨迹 4"/>
              <p14:cNvContentPartPr/>
              <p14:nvPr/>
            </p14:nvContentPartPr>
            <p14:xfrm>
              <a:off x="2260600" y="2921000"/>
              <a:ext cx="711200" cy="3365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4"/>
            </p:blipFill>
            <p:spPr>
              <a:xfrm>
                <a:off x="2260600" y="2921000"/>
                <a:ext cx="711200" cy="336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6" name="墨迹 5"/>
              <p14:cNvContentPartPr/>
              <p14:nvPr/>
            </p14:nvContentPartPr>
            <p14:xfrm>
              <a:off x="3496310" y="2878455"/>
              <a:ext cx="3581400" cy="5905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6"/>
            </p:blipFill>
            <p:spPr>
              <a:xfrm>
                <a:off x="3496310" y="2878455"/>
                <a:ext cx="3581400" cy="590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7" name="墨迹 6"/>
              <p14:cNvContentPartPr/>
              <p14:nvPr/>
            </p14:nvContentPartPr>
            <p14:xfrm>
              <a:off x="9804400" y="3276600"/>
              <a:ext cx="965200" cy="8255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8"/>
            </p:blipFill>
            <p:spPr>
              <a:xfrm>
                <a:off x="9804400" y="3276600"/>
                <a:ext cx="965200" cy="82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8" name="墨迹 7"/>
              <p14:cNvContentPartPr/>
              <p14:nvPr/>
            </p14:nvContentPartPr>
            <p14:xfrm>
              <a:off x="2124710" y="3521710"/>
              <a:ext cx="1837690" cy="5080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0"/>
            </p:blipFill>
            <p:spPr>
              <a:xfrm>
                <a:off x="2124710" y="3521710"/>
                <a:ext cx="1837690" cy="50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" p14:bwMode="auto">
            <p14:nvContentPartPr>
              <p14:cNvPr id="9" name="墨迹 8"/>
              <p14:cNvContentPartPr/>
              <p14:nvPr/>
            </p14:nvContentPartPr>
            <p14:xfrm>
              <a:off x="4715510" y="3454400"/>
              <a:ext cx="3090545" cy="10160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2"/>
            </p:blipFill>
            <p:spPr>
              <a:xfrm>
                <a:off x="4715510" y="3454400"/>
                <a:ext cx="3090545" cy="1016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" p14:bwMode="auto">
            <p14:nvContentPartPr>
              <p14:cNvPr id="10" name="墨迹 9"/>
              <p14:cNvContentPartPr/>
              <p14:nvPr/>
            </p14:nvContentPartPr>
            <p14:xfrm>
              <a:off x="8686800" y="4791710"/>
              <a:ext cx="1270000" cy="67945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4"/>
            </p:blipFill>
            <p:spPr>
              <a:xfrm>
                <a:off x="8686800" y="4791710"/>
                <a:ext cx="1270000" cy="679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" p14:bwMode="auto">
            <p14:nvContentPartPr>
              <p14:cNvPr id="11" name="墨迹 10"/>
              <p14:cNvContentPartPr/>
              <p14:nvPr/>
            </p14:nvContentPartPr>
            <p14:xfrm>
              <a:off x="685800" y="5139055"/>
              <a:ext cx="203200" cy="575945"/>
            </p14:xfrm>
          </p:contentPart>
        </mc:Choice>
        <mc:Fallback xmlns="">
          <p:pic>
            <p:nvPicPr>
              <p:cNvPr id="11" name="墨迹 10"/>
            </p:nvPicPr>
            <p:blipFill>
              <a:blip r:embed="rId16"/>
            </p:blipFill>
            <p:spPr>
              <a:xfrm>
                <a:off x="685800" y="5139055"/>
                <a:ext cx="203200" cy="57594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Золотой век русской литературы (19 век)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1480" y="1356360"/>
            <a:ext cx="11338560" cy="5273039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классицизм, сентиментализм, романтизм, реализм.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19 век – это время формирования русского литературного языка, который оформился во многом благодаря А.С. Пушкину.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Центральной персоной поэзии Золотого века принято считать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С. Пушкина.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великим поэтам этого периода так же относят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М. Ю. Лермонтова,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Ф. И. Тютчева,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К. Н. Батюшкова,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А.А. Бестужева,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В. А. Жуковского,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И. А. Крылова и др.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4" name="墨迹 3"/>
              <p14:cNvContentPartPr/>
              <p14:nvPr/>
            </p14:nvContentPartPr>
            <p14:xfrm>
              <a:off x="6191250" y="1404620"/>
              <a:ext cx="2702560" cy="45275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2"/>
            </p:blipFill>
            <p:spPr>
              <a:xfrm>
                <a:off x="6191250" y="1404620"/>
                <a:ext cx="2702560" cy="4527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5" name="墨迹 4"/>
              <p14:cNvContentPartPr/>
              <p14:nvPr/>
            </p14:nvContentPartPr>
            <p14:xfrm>
              <a:off x="5560060" y="2238375"/>
              <a:ext cx="3583940" cy="2349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4"/>
            </p:blipFill>
            <p:spPr>
              <a:xfrm>
                <a:off x="5560060" y="2238375"/>
                <a:ext cx="3583940" cy="234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6" name="墨迹 5"/>
              <p14:cNvContentPartPr/>
              <p14:nvPr/>
            </p14:nvContentPartPr>
            <p14:xfrm>
              <a:off x="3083560" y="2667000"/>
              <a:ext cx="1762125" cy="5905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6"/>
            </p:blipFill>
            <p:spPr>
              <a:xfrm>
                <a:off x="3083560" y="2667000"/>
                <a:ext cx="1762125" cy="590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7" name="墨迹 6"/>
              <p14:cNvContentPartPr/>
              <p14:nvPr/>
            </p14:nvContentPartPr>
            <p14:xfrm>
              <a:off x="9345930" y="3071495"/>
              <a:ext cx="2024380" cy="71755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8"/>
            </p:blipFill>
            <p:spPr>
              <a:xfrm>
                <a:off x="9345930" y="3071495"/>
                <a:ext cx="2024380" cy="7175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594" y="320040"/>
            <a:ext cx="8929645" cy="6393209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811" y="27295"/>
            <a:ext cx="8956709" cy="670878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280" y="137161"/>
            <a:ext cx="11612880" cy="1173480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век русской литературы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(конец 19- начало 20 века)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280" y="1310642"/>
            <a:ext cx="11612880" cy="554735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неореализм, акмеизм, футуризм, символизм.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Серебряным веком русской литературы называют период с конца 19 и до начала 20 века.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Известными представителями литературы «Серебряного века» являются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Блок, И. Бунин, Н. Гумилёв, С. Есенин, А. Ахматова, В. Маяковский, А. Куприн.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632" y="4072889"/>
            <a:ext cx="5972175" cy="26479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40080"/>
            <a:ext cx="10515600" cy="600456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Характерными особенностями этого периода являются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мистицизм,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кризис веры и духовности.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поэзии серебряного века сплелось многое: библейские сказания, мифология, влияние культуры Европы и русского народного творчества.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3115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«серебряного века»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478280"/>
            <a:ext cx="11811000" cy="537972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(смысл направления заключается в негативной оценке прогрессивных идей, разочаровании в силе научного познания) 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акмеизм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(представители этого направления делали акцент на материальной стороне, на предметности тем и образов) 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футуризм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(основная идея – разрушение культурных стереотипов);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имажинизм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(главное в данном направлении – образ, создание метафор, для представителей этого направления характерен эпатаж, анархические мотивы).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1960" y="259080"/>
            <a:ext cx="11384280" cy="1356359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литература советского периода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1922-1991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960" y="1541673"/>
            <a:ext cx="3291839" cy="5208607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82880"/>
            <a:ext cx="11445240" cy="6675119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Русская литература советского периода соединила в себе: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реализм,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народность,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патриотизм,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Основное литературное направление – «социалистический реализм», доминирующий жанр – роман.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Советская литература пропагандирует образ нового – советского человека - как строителя нового мира.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82880"/>
            <a:ext cx="11445240" cy="667511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Яркими представителями литературы советского периода являются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Горький, Н. Островский, М. Цветаева, М. Булгаков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др.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0" y="1760219"/>
            <a:ext cx="6553200" cy="49149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3583305" y="4821555"/>
              <a:ext cx="2024380" cy="1750695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3583305" y="4821555"/>
                <a:ext cx="2024380" cy="175069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5760" y="365125"/>
            <a:ext cx="11430000" cy="1325563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Новейший период литературного развития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628" y="1674654"/>
            <a:ext cx="7227332" cy="4818221"/>
          </a:xfr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" y="579120"/>
            <a:ext cx="10881360" cy="600456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Некоторые исследователи считают, что современная литература родилась в 1991 году, т.е. возникла после развала Советского Союза и падения железного занавеса. Это произошло благодаря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легализации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произведений писателей-шестидесятников, ранее запрещенных к публикации. 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Раскрепощение литературы вылилось 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многообразие течений, направлений, индивидуальностей.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Молодые писатели русской литературы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XXI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века: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Андрей Герасимов (романы «Степные боги»,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Разгуляевка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«Холод»);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Денис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Гуцко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(дилогия «Русскоговорящий»);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Илья Кочергин (повесть «Помощник китайца», рассказы «Алтынай»);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 Сенчин (романы «Информация», «Елтышевы», «Зона затопления»).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для обсуждений:</a:t>
            </a: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5651" y="1177637"/>
            <a:ext cx="11765280" cy="5486400"/>
          </a:xfrm>
        </p:spPr>
        <p:txBody>
          <a:bodyPr>
            <a:normAutofit fontScale="77500" lnSpcReduction="2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основные периоды развития русской литературы.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древнерусская литература? В чем заключаются особенности древнерусской литературы?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жанры древнерусской литературы. Приведите примеры.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характеризуется литература 18 века?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основные направления и жанры литературы 18 века.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имена писателей 18 века.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Объясните понятие «золотой век литературы».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основные направления и жанры литературы 19 века. Назовите имена писателей 19 века.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Объясните понятие «серебряный век литературы».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основные направления литературы «серебряного века». Назовите имена писателей «серебряного века».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чем заключается особенность литературы советского времени?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имена писателей советского периода.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особенности новейшего периода русской литературы.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YTU3YmRhNWI2MmQwMzIxNjY5NTVhY2QwYWZhNzllYmEifQ==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10157</Words>
  <Application>WPS 演示</Application>
  <PresentationFormat>Широкоэкранный</PresentationFormat>
  <Paragraphs>236</Paragraphs>
  <Slides>35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5" baseType="lpstr">
      <vt:lpstr>Arial</vt:lpstr>
      <vt:lpstr>宋体</vt:lpstr>
      <vt:lpstr>Wingdings</vt:lpstr>
      <vt:lpstr>Times New Roman</vt:lpstr>
      <vt:lpstr>微软雅黑</vt:lpstr>
      <vt:lpstr>Arial Unicode MS</vt:lpstr>
      <vt:lpstr>Calibri Light</vt:lpstr>
      <vt:lpstr>Calibri</vt:lpstr>
      <vt:lpstr>等线</vt:lpstr>
      <vt:lpstr>Тема Office</vt:lpstr>
      <vt:lpstr>История русской литературы</vt:lpstr>
      <vt:lpstr>PowerPoint 演示文稿</vt:lpstr>
      <vt:lpstr>Работа на занятии</vt:lpstr>
      <vt:lpstr>Зачетное задание</vt:lpstr>
      <vt:lpstr>Цели курса для студентов</vt:lpstr>
      <vt:lpstr>PowerPoint 演示文稿</vt:lpstr>
      <vt:lpstr>История русской литературы</vt:lpstr>
      <vt:lpstr>Словарь</vt:lpstr>
      <vt:lpstr>PowerPoint 演示文稿</vt:lpstr>
      <vt:lpstr>Процесс исторического анализа литературного текста</vt:lpstr>
      <vt:lpstr>PowerPoint 演示文稿</vt:lpstr>
      <vt:lpstr>PowerPoint 演示文稿</vt:lpstr>
      <vt:lpstr>PowerPoint 演示文稿</vt:lpstr>
      <vt:lpstr>PowerPoint 演示文稿</vt:lpstr>
      <vt:lpstr>Жанры древнерусской литературы:</vt:lpstr>
      <vt:lpstr>PowerPoint 演示文稿</vt:lpstr>
      <vt:lpstr>Литература 18 века </vt:lpstr>
      <vt:lpstr>PowerPoint 演示文稿</vt:lpstr>
      <vt:lpstr> 	Основу великой русской классической литературы заложили М.В. Ломоносов, Д.И. Фонвизин, Г.Р. Державин, А.Н. Радищев,  Н.М. Карамзин. </vt:lpstr>
      <vt:lpstr>Основные жанры литературы XVIII века:</vt:lpstr>
      <vt:lpstr> Русские писатели 18 века </vt:lpstr>
      <vt:lpstr>PowerPoint 演示文稿</vt:lpstr>
      <vt:lpstr>Золотой век русской литературы (19 век) </vt:lpstr>
      <vt:lpstr>PowerPoint 演示文稿</vt:lpstr>
      <vt:lpstr>PowerPoint 演示文稿</vt:lpstr>
      <vt:lpstr> Серебряный век русской литературы  (конец 19- начало 20 века) </vt:lpstr>
      <vt:lpstr>PowerPoint 演示文稿</vt:lpstr>
      <vt:lpstr>Направления «серебряного века» </vt:lpstr>
      <vt:lpstr> Русская литература советского периода  (1922-1991 гг) </vt:lpstr>
      <vt:lpstr>PowerPoint 演示文稿</vt:lpstr>
      <vt:lpstr>PowerPoint 演示文稿</vt:lpstr>
      <vt:lpstr>PowerPoint 演示文稿</vt:lpstr>
      <vt:lpstr>Новейший период литературного развития</vt:lpstr>
      <vt:lpstr>PowerPoint 演示文稿</vt:lpstr>
      <vt:lpstr>Вопросы для обсуждений: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литература</dc:title>
  <dc:creator>Натали</dc:creator>
  <cp:lastModifiedBy>Administrator</cp:lastModifiedBy>
  <cp:revision>51</cp:revision>
  <dcterms:created xsi:type="dcterms:W3CDTF">2020-03-28T06:14:00Z</dcterms:created>
  <dcterms:modified xsi:type="dcterms:W3CDTF">2023-12-05T08:42:18Z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F7FDB24604B44C1D9C378F9A9BAD8D11_12</vt:lpwstr>
  </property>
  <property fmtid="{D5CDD505-2E9C-101B-9397-08002B2CF9AE}" pid="3" name="KSOProductBuildVer">
    <vt:lpwstr>2052-12.1.0.15712</vt:lpwstr>
  </property>
</Properties>
</file>