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ink/ink1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6" r:id="rId3"/>
    <p:sldId id="269" r:id="rId4"/>
    <p:sldId id="328" r:id="rId5"/>
    <p:sldId id="321" r:id="rId6"/>
    <p:sldId id="322" r:id="rId7"/>
    <p:sldId id="323" r:id="rId8"/>
    <p:sldId id="324" r:id="rId9"/>
    <p:sldId id="325" r:id="rId10"/>
    <p:sldId id="326" r:id="rId11"/>
    <p:sldId id="327" r:id="rId12"/>
    <p:sldId id="265" r:id="rId13"/>
    <p:sldId id="294" r:id="rId14"/>
    <p:sldId id="295" r:id="rId15"/>
    <p:sldId id="276" r:id="rId16"/>
    <p:sldId id="277" r:id="rId17"/>
    <p:sldId id="312" r:id="rId18"/>
    <p:sldId id="314" r:id="rId19"/>
    <p:sldId id="311" r:id="rId20"/>
    <p:sldId id="315" r:id="rId21"/>
    <p:sldId id="331" r:id="rId23"/>
    <p:sldId id="316" r:id="rId24"/>
    <p:sldId id="309" r:id="rId25"/>
    <p:sldId id="310" r:id="rId26"/>
    <p:sldId id="296" r:id="rId27"/>
    <p:sldId id="298" r:id="rId28"/>
    <p:sldId id="299" r:id="rId29"/>
    <p:sldId id="300" r:id="rId30"/>
    <p:sldId id="301" r:id="rId31"/>
    <p:sldId id="302" r:id="rId32"/>
    <p:sldId id="317" r:id="rId33"/>
    <p:sldId id="319" r:id="rId34"/>
    <p:sldId id="313" r:id="rId35"/>
    <p:sldId id="318" r:id="rId36"/>
    <p:sldId id="303" r:id="rId37"/>
    <p:sldId id="304" r:id="rId38"/>
    <p:sldId id="305" r:id="rId39"/>
    <p:sldId id="320" r:id="rId40"/>
    <p:sldId id="306" r:id="rId41"/>
    <p:sldId id="330" r:id="rId42"/>
    <p:sldId id="307" r:id="rId43"/>
    <p:sldId id="308" r:id="rId44"/>
    <p:sldId id="332" r:id="rId45"/>
    <p:sldId id="338" r:id="rId46"/>
    <p:sldId id="333" r:id="rId47"/>
    <p:sldId id="334" r:id="rId48"/>
    <p:sldId id="336" r:id="rId49"/>
    <p:sldId id="335" r:id="rId50"/>
    <p:sldId id="337" r:id="rId51"/>
    <p:sldId id="329" r:id="rId52"/>
  </p:sldIdLst>
  <p:sldSz cx="9144000" cy="6858000" type="screen4x3"/>
  <p:notesSz cx="6858000" cy="9144000"/>
  <p:custDataLst>
    <p:tags r:id="rId56"/>
  </p:custDataLst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12507"/>
    <a:srgbClr val="203315"/>
    <a:srgbClr val="102940"/>
    <a:srgbClr val="132F49"/>
    <a:srgbClr val="1E2F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838" autoAdjust="0"/>
    <p:restoredTop sz="92208" autoAdjust="0"/>
  </p:normalViewPr>
  <p:slideViewPr>
    <p:cSldViewPr snapToGrid="0" showGuides="1">
      <p:cViewPr varScale="1">
        <p:scale>
          <a:sx n="72" d="100"/>
          <a:sy n="72" d="100"/>
        </p:scale>
        <p:origin x="90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6" Type="http://schemas.openxmlformats.org/officeDocument/2006/relationships/tags" Target="tags/tag1.xml"/><Relationship Id="rId55" Type="http://schemas.openxmlformats.org/officeDocument/2006/relationships/tableStyles" Target="tableStyles.xml"/><Relationship Id="rId54" Type="http://schemas.openxmlformats.org/officeDocument/2006/relationships/viewProps" Target="viewProps.xml"/><Relationship Id="rId53" Type="http://schemas.openxmlformats.org/officeDocument/2006/relationships/presProps" Target="presProps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3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112 303,'4'0,"1"0,-2 0,0 0,1 0,-1 0,0 0,1 0,-1 0,0 0,1 0,-1 0,1 0,-1 0,0 0,1 0,-1 0,0 0,1-2,-1 2,0 0,1 0,-1 0,1 0,-1 0,0 0,1 0,-1 0,0 0,1 0,-1 0,0 0,1 0,-1 0,1 0,-1 0,0 0,1 0,-1 0,2 0,0 0,0 0,-2 0,1 0,-1 0,2 0,-1 0,-1 0,0 0,1 0,-1 0,0 0,1 0,-1 0,1 0,-1 0,0 0,2 0,-1 0,-1 0,0 0,1 0,-1 0,0 0,1-2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635 303,'5'0,"-2"0,1 0,-1 0,1 0,2 0,-1 0,-1 0,-1 0,0 0,2 0,-1 0,-1 0,1 0,-1 0,0 0,1 0,-1 0,0 0,1 0,-1 0,0 0,1 0,-1 0,1 0,-1 0,0 0,1 0,-1 0,0 0,1 0,-1 0,0 0,1 0,-1 0,1 0,-1 0,0 0,1 0,-1 0,2 0,0 0,-2 0,1 0,-1 0,2 0,-1 0,-1 0,0 0,2 0,-1 0,1 0,-2 0,0 0,3 0,-3 0,0 0,1 0,-1 0,0 0,1 0,-1 0,0 0,1 0,-1 0,1 0,-1 0,0 0,1 0,-1 0,0 0,1 0,-1-2,0 2,1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114 446,'3'0,"2"0,-1 0,-1 0,2 0,-2 0,1 0,-1 0,0 0,3 0,-1 0,-2 0,0 0,1 0,-1 0,0 0,2 0,-1 0,-1 2,1-2,-1 0,0 0,1 0,-1 0,0 0,1 0,-1 0,0 0,1 0,-1 0,2 0,-1 0,-1 0,0 0,1 0,-1 0,2 0,-2 0,1 0,-1 0,0 0,3 0,-3 1,0-1,2 0,0 0,0 0,0 0,-1 0,1 0,-2 0,2 0,-1 0,-1 0,0 0,2 0,0 0,0 0,1 0,-3 0,0 0,1 0,-1 0,0 2,1-2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638 442,'4'0,"-1"0,2 0,0 0,-1 0,1 0,0 0,-2 0,2 0,-2 0,1 0,-1 0,1 0,1 0,-2 0,0 2,1-2,-1 0,0 0,1 0,-1 0,1 0,-1 0,2 0,-2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114 488,'5'0,"0"0,-2 0,1 0,-1 0,2 0,0 0,-2 0,4 0,-2 0,-1 0,-1 0,0 0,2 0,-1 0,1 0,2 0,-1 0,-2 0,-1 0,2 0,-2 0,1 0,-1 0,0 0,1 0,-1 0,1 0,-1 0,0 0,1 0,-1 0,0 0,1 0,1 0,-2 0,0 0,1 0,-1 0,1 0,-1 0,0 0,1 0,-1 0,0 0,1 0,1 2,-2-2,2 0,-1 0,-1 0,2 0,-2 1,2-1,-1 2,-1-2,0 2,3-1,-3-1,2 2,0-2,-2 0,2 0,-1 0,-1 0,0 2,1-2,-1 1,1-1,-1 0,2 0,0 0,-2 0,1 0,-1 0,0 0,1 0,-1 0,1 0,-1 0,0 0,2 0,0 0,-1-1,-1 1,0 0,1 0,-1-2,1 2,-1 0,0 0,1 0,-1-2,0 1,1 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247 629,'3'0,"0"0,1 0,-1 0,0 0,3 0,-1 0,0 0,0 0,0 0,-2 0,2 0,2 0,-2 0,-2 0,2 0,-1 0,2 0,-2 0,2 0,0 0,-3 0,2 0,-2 0,1 0,-1 0,2 0,2 0,-2 0,0 0,0 0,-2 0,1 0,-1 0,0 0,2 0,0 0,-1 0,-1 0,1 0,1 0,-2 0,0 0,1 0,-1 0,0 0,1 0,-1 0,0 0,1 0,-1 0,2 0,-1 2,-1-2,2 0,-2 0,1 0,1 0,-2 0,1 0,-1 0,0 0,2 0,-1 0,-1 0,0 0,2 0,0 0,-1 0,1 0,-2 0,1 0,-1 0,0 0,2 0,2 0,-2 0,-1 0,-1 0,0 0,1 0,-1 0,0 0,1 0,-1 2,0-2,2 1,-1-1,-1 0,1 0,-1 0,2 0,-2 2,1-2,-1 2,0-2,1 0,-1 0,0 0,1 0,-1 0,1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798 485,'5'0,"-1"0,-1 0,0 0,1 0,-1 0,0 0,1-2,-1 2,0 0,1 0,-1 0,2 0,-1 0,-1 0,0 0,1 0,-1 0,0 0,1 0,-1 0,1 0,1 0,-2 0,0 0,1 0,-1 0,0 0,1 0,-1 0,0 0,1 0,-1 0,1 0,-1 0,0 0,1 0,-1 0,0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302 533,'4'0,"-1"0,0 0,1 0,-1 0,0 0,1 0,-1 0,2 0,0 0,0 0,0 0,0 0,-1 0,-1 2,0-2,1 0,-1 2,0-2,1 0,-1 0,1 0,1 0,0 1,-2-1,0 0,4 2,-4-2,2 0,-1 2,-1-2,1 0,1 0,-2 0,0 0,2 0,-1 0,-1 0,2 0,-1 0,1 0,-2 0,2-2,0 2,-2 0,2 0,-1 0,1 0,0 0,0 0,-2-2,1 2,-1 0,0 0,2-1,0 1,-1 0,1 0,-2 0,1 0,1-2,-2 2,0 0,1 0,1 0,0-2,0 1,0 1,-2 0,4 0,-4 0,2 0,-1 0,-1 0,1 0,1 0,0 0,-2 0,2 0,0 0,-2 0,1 0,-1 0,0 0,4 0,-2-2,-1 2,1 0,-2 0,0 0,2 0,0 0,-1 0,-1 0,1 0,1 0,-2 0,2 0,-2 0,1 0,-1 0,0 0,1 0,-1 0,4 0,-4 0,1 0,-1 0,0 0,1 0,-1-2,0 2,1 0,-1 0,1 0,-1 0,0 0,1 0,-1 0,0 0,1 0,-1 0,0 0,1 0,-1 0,1 2,-1-2,0 0,1 2,-1-2,2 0,-2 0,1 0,-1 1,0-1,1 0,-1 2,1-2,-1 0,0 2,1-2,-1 0,0 0,1 0,-1 0,2 0,2 0,-2 0,0 0,0 0,0 0,-2 0,1 0,-1 0,1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568 358,'3'2,"1"-2,1 0,-2 0,0 0,1 0,-1 0,0 0,1 2,-1-2,1 0,-1 0,0 0,1 0,-1 0,0 0,1 0,-1 0,0 0,1 0,-1 0,0 0,1 0,-1 0,1 0,-1 0,0 0,1 0,-1 1,0-1,1 2,-1-2,0 0,1 0,-1 0,1 2,-1-2,0 0,1 0,-1 0,0 0,1 0,-1 0,0 0,1 0,-1 0,1 0,-1 0,0 0,1 0,1 0,5-2,-5 2,-2-2,1 2,-1-1,7-1,-7 0,1 2,-1 0,0 0,1 0,-1 0,1 2,-1 0,0-2,1 0,-1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709 405,'3'0,"2"0,-1 0,-1 0,1 0,-1 0,0 0,2 0,0 0,-1 0,-1 0,0 0,3 0,-3 0,0 0,1 0,-1 0,0 0,1 0,-1 0,0 0,1 0,-1 0,1 0,1 0,-2 0,0 0,1 0,-1 0,0 0,2 0,-1 0,-1 0,2 0,-1 0,-1 0,0 0,1 0,1 0,-2-1,2 1,-2 0,1 0,1-2,0 2,-2 0,1 0,-1 0,0 0,1 0,-1 0,0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131 442,'3'0,"4"0,-4 0,0 0,1 0,-1 0,2 0,0 0,-1 0,1 0,0 0,0 0,0 2,2-2,-4 0,0 0,1 2,-1-2,0 0,2 0,-1 0,-1 0,2 0,-1 0,-1 2,0-2,1 0,1 0,-2 0,0 0,1 0,-1 0,0 1,1-1,1 0,0 2,0-2,0 2,-2-2,1 0,-1 1,0-1,1 2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208 412,'3'0,"2"0,0 0,-1 0,-1 0,1 2,-1-2,0 0,2 2,-1-2,-1 0,0 0,1 0,1 0,-2 0,2 0,-1 0,-1 0,2 1,-2-1,1 0,1 0,-2 0,0 0,1 0,-1 0,1 0,-1 0,2 0,-2 0,1 0,1 0,-2 0,0 0,1 0,-1 0,1 0,-1 0,0 0,1 0,-1 0,0 0,4 0,-4 0,1 0,-1 0,1 0,-1 0,0 0,2 0,2 0,-4 0,2 0,-1 0,-1 0,1 0,1 0,1 0,-2 0,-1 0,0 0,1 0,-1 0,0 0,1 0,-1 0,2 0,-1 0,-1 0,0 0,2 0,0 0,-1 0,-1 0,1 0,-1 0,0 0,1 0,-1 0,2 0,-2 0,1 0,1 0,-2 0,1 0,-1 0,0 0,1 0,-1 0,0 0,4 0,-2 0,0 0,-1 0,-1 0,0 0,2 0,-1 0,-1 0,0 0,4 0,-4 0,1 0,-1 0,1 0,-1 0,2 0,-2 0,4 0,-4 0,4 0,-4 0,3 0,-3 0,0 0,1 0,-1 0,0 0,1 0,1 0,1 0,-2 0,1 0,-2 0,1 0,-1 0,0 0,1 0,-1 0,0 0,1 0,-1 0,1 0,-1 0,0 0,2 0,0 0,0 0,-1 0,-1 0,0 0,1 0,-1 0,1 0,-1 0,0 0,1 0,-1 0,0 2,1-2,-1 0,4 2,-2-2,-2 0,1 0,-1 0,0 0,1 0,-1 0,0 0,1 0,1 0,-2 0,1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126 496,'3'-1,"0"-1,1 2,-1 0,2 0,0 0,0 0,0 0,2 0,-2 0,0 0,0 0,-2 0,4 0,-3 0,-1 0,0 0,2 0,-1 0,-1 0,2 0,0 0,-2 0,3 0,-1 0,1 0,-2 0,1 0,-2 0,2 0,-2 0,1 0,-1 0,2 0,-1 0,-1 0,0 0,1 0,-1 0,0 0,2 0,2 0,-2 0,2 0,-4 0,1 0,-1 0,0 0,1 0,-1 0,2 0,-1 0,-1 0,0 0,2 0,-1 0,-1 0,0 0,1 0,-1 0,2 0,0 0,-1 0,-1 0,0 0,1 0,1 0,-2 0,0 0,1 0,1 0,-2 0,1 0,1 0,-2 0,0 0,1 0,-1 0,2 0,-2 0,1 0,-1 0,1 0,-1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904 506,'3'0,"1"-1,-1 1,2-2,-1 2,-1 0,2 0,-2 0,1 0,-1 0,0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169 581,'7'0,"-2"0,0 0,0 0,2 0,-2 0,2 0,-1 0,1 0,5 0,-2 0,0 0,0 0,-1 0,1 0,-4 0,-1 0,2 0,-2 0,-1 0,1 0,-2 0,2 0,2 0,1 0,-1 0,0 0,-4 0,2 0,-2 0,1 0,1 0,0 0,-2 0,2 0,0 0,0 0,0 0,0 0,2 0,0 0,0 0,1 0,-1 0,-2 0,-2 0,0 0,3 0,-3-2,0 0,1 2,-1 0,0 0,1 0,-1 0,0 0,1 0,-1 0,1 0,1 0,-2 0,2 0,0 0,-2 0,1 0,1 0,2 0,-2 0,0 0,-2 0,0 0,1 0,1 0,-2 0,0 0,1 0,1 0,-2 0,2 0,0 0,0 0,0 0,0 0,-1 0,-1 0,1 0,1 0,0 0,-2 0,0 0,1 0,1 0,-2 0,2 0,0 0,0 0,0 0,0 0,0 0,-1 0,1 0,-2-1,4-1,0 2,-4 0,2 0,0 0,-2 0,1 0,-1 0,1 0,-1 0,2 0,-2 0,2 0,-1 0,1 0,-2 0,0 0,1 0,-1 0,1 0,1 0,-2 0,0 0,2 0,-1 0,1 0,0 0,-2 0,2 0,-1 0,-1 0,0 0,2 0,-1 0,-1 0,0 0,1 0,-1 0,1 0,-1 0,0 0,1 0,-1 0,0 0,1 0,-1 0,0 0,1 0,-1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250 661,'7'0,"-4"0,2 0,0 0,2 0,-4 0,4 0,-4 0,2 0,2 0,-3 0,2 0,-2 0,1 0,-2 0,2 0,0 0,0 0,0 0,0 0,-1 0,1 0,0 0,0 0,-2 0,2 0,0 0,0 0,0 0,-1 0,1 0,0 0,0 0,-2 0,4 0,-4 0,1 0,-1 0,0 0,1 0,-1 0,0 0,2 0,-1 2,1-2,0 0,0 0,0 0,-2 0,1 0,1 0,-2 0,2 0,-1 0,-1 0,0 0,1 0,-1 0,0 0,1 0,-1 0,2 0,-2 2,1-2,-1 0,1 0,-1 0,0 0,1 0,-1 0,2-2,0 0,-2 2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270 545,'5'0,"-1"0,-1 0,0 0,2 0,-1 0,1 0,-2 0,2 0,-1 0,-1 0,0 0,2 0,-1 0,1 0,-2 0,2 0,0 0,-1 0,-1 0,0 0,1 0,-1 0,0 0,1 0,1 0,0 0,-2 0,1 0,-1 0,0 0,1 0,-1 0,0 0,1 0,-1 0,2 0,-2-1,1 1,-1 0,1 0,-1 0,0 0,1 0,-1 0,2 0,0 0,-2 0,1 0,-1 0,1 0,-1 0,0 0,2 0,-1 0,-1 0,0 0,2 0,-1 0,1 0,-2 0,2 0,0 0,-1 0,-1 0,0 0,2 0,-1 0,-1 0,1 0,-1 0,0 0,1 0,-1 0,0 0,1 0,1 0,0 1,-2 1,1-2,-1 0,0 0,1 0,1 0,-2 2,0-2,1 1,-1-1,1 0,-1 0,0 0,1 0,1 2,-2 0,0-2,1 0,1 0,-2 0,0 0,1 1,-1-1,1 0,-1 0,0 0,1 0,-1 0,0 0,1 0,-1 0,0 0,1 0,-1 0,1 0,1 0,-2-1,0 1,2 0,-1 0,-1 0,2-2,-1 0,-1 2,0 0,1 0,-1-1,0 1,1 0,-1 0,2 0,-2 0,1 0,-1 0,2 0,-1 0,-1 0,0 0,1 0,-1 0,0 0,1 0,-1 0,1 0,-1 0,0 0,1 0,-1 0,0 0,2 0,0 0,-1 0,-1 0,0 0,1 0,-1 0,1 0,-1 0,0 0,1 0,-1 0,0 0,1 0,-1 0,0 0,1 0,-1 0,1 0,-1 0,0 0,1 0,-1-4,0 4,1 0,-1 0,0 0,1 0,-1 0,1 0,-1 0,0 0,1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112 335,'4'0,"-1"0,0 0,1 0,-1 0,0 0,1 0,-1 0,0 0,1 0,-1 0,1 0,-1 1,0-1,1 2,-1-2,0 0,1 0,-1 2,0-2,2 0,1 0,-3 0,0 0,1 0,-1 0,0 0,1 0,1 0,-2 0,0 0,1 0,-1 0,1 0,-1 0,0 0,1 0,-1 0,0 0,1 0,-1 0,0 0,1 0,1 0,-2 0,1 0,-1 0,0 0,1 0,-1 0,0 0,1 0,-1 0,0 0,1 0,-1 0,1 0,-1 0,0 0,1 0,-1 0,0 0,1 0,-1 0,0 0,1 0,-1 0,1 0,-1 0,0 0,1 0,-1 0,0 0,1 0,-1 0,0 0,1 0,-1 0,1 0,-1 0,0 0,1 0,-1 0,0 0,1 0,-1 1,2 1,-2-2,1 2,-1-1,1 1,-1-2,0 0,1 2,-1 0,0-2,1 0,-1 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80 427,'7'0,"-2"0,2 0,1-1,-5 1,1 0,-1 0,2 0,-1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09:36:15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82 570,'7'0,"-2"0,0 0,-2 0,0 0,1 0,-1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1T14:47:09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675 481,'3'-1,"0"1,0 0,1 1,-1-1,1 2,-1-1,0-1,0 2,2-2,-2 0,0 0,0 0,1 0,0 0,0 0,0 0,-1 0,0 0,0 0,0-1,0 1,0 0,0 0,0-1,0 1,0 0,0-1,0 1,0 0,0 0,1 0,-1 0,0 0,0 0,0 0,0-1,0 1,0 0,0 0,0 0,0 0,0 0,0 0,1 0,-1 0,1 0,0 0,-1 0,0 0,0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1T14:47:09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184 381,'5'0,"-2"0,2 0,-2 0,0 2,0-2,1 1,-1 0,0-1,0 0,0 0,1 0,-1 0,0 0,0 0,0 0,2 0,-2 0,1 0,0 0,-1 0,1 0,-1 0,0 0,1 0,0 0,0 2,-1 0,0-2,0 0,0 0,0 0,0 0,1 0,-1 0,0 0,0 0,0 0,3 0,-1 0,-1 0,-1 0,1 0,-1 0,0 0,0 0,2 0,-2 0,0 0,1 0,-1 0,2 0,-2 0,0 0,1 0,-1 0,0 0,0 0,0 0,1 0,-1 0,0 0,0 0,1 0,-1 0,0 0,0 0,0 0,0 0,0-1,2 0,-1 1,-1 0,1 0,-1 0,1-2,-1 1,0 1,0 0,0 0,2 0,-2 0,1 0,-1 0,0 0,1 0,-1 0,0-2,0 2,0 0,0 0,0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2B965F-3431-4DF5-BA7F-C44D298FBFE6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6ADC2A-1CFD-426A-9CA2-8453F20DE85D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6ADC2A-1CFD-426A-9CA2-8453F20DE85D}" type="slidenum">
              <a:rPr lang="ru-RU" smtClean="0"/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4056C-129C-41C1-AA7D-3C643CE42A78}" type="datetimeFigureOut">
              <a:rPr lang="ru-RU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CDC98-D598-429B-989D-7A843AAB0494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125E2-59C3-454D-9288-068152115125}" type="datetimeFigureOut">
              <a:rPr lang="ru-RU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9F59B-EC1B-4D83-B951-597A9600293C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BBFE1-2FDB-4083-B9E1-D2FAC0AF3F0A}" type="datetimeFigureOut">
              <a:rPr lang="ru-RU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1862E8-7DB5-4C48-999A-6F5C5E08A83C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BDADE-A3B4-4C8F-BE61-5BF713E8E747}" type="datetimeFigureOut">
              <a:rPr lang="ru-RU"/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6223D-8060-4BCD-8C96-3FCA79BF043F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223B72-6E71-44E6-A5B7-F1B56A31F916}" type="datetimeFigureOut">
              <a:rPr lang="ru-RU"/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FFE2C-692C-40E1-A8BE-2B69DD9ED3AC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04671-2D99-4E3C-BA81-D79C8AD23E17}" type="datetimeFigureOut">
              <a:rPr lang="ru-RU"/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6FE33-FEA0-412B-94A1-BCC61A1170FB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71F95-E99F-4A2D-96F7-9E53EE96EC0E}" type="datetimeFigureOut">
              <a:rPr lang="ru-RU"/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B5DE9-6D26-4DE6-AFE6-31FE064D2415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4BEC1-8025-4023-A0F2-693BAC628E79}" type="datetimeFigureOut">
              <a:rPr lang="ru-RU"/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0FAA5-4D9C-4CFF-A467-2C13AC0AB918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AA1A65-AF61-4C8A-85E8-3F18B23E454C}" type="datetimeFigureOut">
              <a:rPr lang="ru-RU"/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8DE8A-B0C7-4168-A5B3-053CF1DB4AD6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EBAF1-5B83-4E08-BDE6-B0F91CDDA83C}" type="datetimeFigureOut">
              <a:rPr lang="ru-RU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33F30-C7C1-48F5-AD88-8827C9D81609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820BA2-CADE-4985-BAC1-04D337556511}" type="datetimeFigureOut">
              <a:rPr lang="ru-RU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E8C61-60DB-42C8-A289-754DA399D565}" type="slidenum">
              <a:rPr lang="ru-RU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altLang="ru-RU"/>
              <a:t>Образец текста</a:t>
            </a:r>
            <a:endParaRPr lang="ru-RU" altLang="ru-RU"/>
          </a:p>
          <a:p>
            <a:pPr lvl="1"/>
            <a:r>
              <a:rPr lang="ru-RU" altLang="ru-RU"/>
              <a:t>Второй уровень</a:t>
            </a:r>
            <a:endParaRPr lang="ru-RU" altLang="ru-RU"/>
          </a:p>
          <a:p>
            <a:pPr lvl="2"/>
            <a:r>
              <a:rPr lang="ru-RU" altLang="ru-RU"/>
              <a:t>Третий уровень</a:t>
            </a:r>
            <a:endParaRPr lang="ru-RU" altLang="ru-RU"/>
          </a:p>
          <a:p>
            <a:pPr lvl="3"/>
            <a:r>
              <a:rPr lang="ru-RU" altLang="ru-RU"/>
              <a:t>Четвертый уровень</a:t>
            </a:r>
            <a:endParaRPr lang="ru-RU" altLang="ru-RU"/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A347C32-074D-418A-AF67-58974D356EA6}" type="datetimeFigureOut">
              <a:rPr lang="ru-RU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D83D96A-7BFD-444C-9BC5-97064024CF50}" type="slidenum">
              <a:rPr lang="ru-RU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customXml" Target="../ink/ink5.xml"/><Relationship Id="rId8" Type="http://schemas.openxmlformats.org/officeDocument/2006/relationships/image" Target="../media/image14.png"/><Relationship Id="rId7" Type="http://schemas.openxmlformats.org/officeDocument/2006/relationships/customXml" Target="../ink/ink4.xml"/><Relationship Id="rId6" Type="http://schemas.openxmlformats.org/officeDocument/2006/relationships/image" Target="../media/image13.png"/><Relationship Id="rId5" Type="http://schemas.openxmlformats.org/officeDocument/2006/relationships/customXml" Target="../ink/ink3.xml"/><Relationship Id="rId4" Type="http://schemas.openxmlformats.org/officeDocument/2006/relationships/image" Target="../media/image12.png"/><Relationship Id="rId3" Type="http://schemas.openxmlformats.org/officeDocument/2006/relationships/customXml" Target="../ink/ink2.xml"/><Relationship Id="rId2" Type="http://schemas.openxmlformats.org/officeDocument/2006/relationships/image" Target="../media/image11.png"/><Relationship Id="rId18" Type="http://schemas.openxmlformats.org/officeDocument/2006/relationships/notesSlide" Target="../notesSlides/notesSlide1.xml"/><Relationship Id="rId17" Type="http://schemas.openxmlformats.org/officeDocument/2006/relationships/slideLayout" Target="../slideLayouts/slideLayout2.xml"/><Relationship Id="rId16" Type="http://schemas.openxmlformats.org/officeDocument/2006/relationships/image" Target="../media/image18.png"/><Relationship Id="rId15" Type="http://schemas.openxmlformats.org/officeDocument/2006/relationships/customXml" Target="../ink/ink8.xml"/><Relationship Id="rId14" Type="http://schemas.openxmlformats.org/officeDocument/2006/relationships/image" Target="../media/image17.png"/><Relationship Id="rId13" Type="http://schemas.openxmlformats.org/officeDocument/2006/relationships/customXml" Target="../ink/ink7.xml"/><Relationship Id="rId12" Type="http://schemas.openxmlformats.org/officeDocument/2006/relationships/image" Target="../media/image16.png"/><Relationship Id="rId11" Type="http://schemas.openxmlformats.org/officeDocument/2006/relationships/customXml" Target="../ink/ink6.xml"/><Relationship Id="rId10" Type="http://schemas.openxmlformats.org/officeDocument/2006/relationships/image" Target="../media/image15.png"/><Relationship Id="rId1" Type="http://schemas.openxmlformats.org/officeDocument/2006/relationships/customXml" Target="../ink/ink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jpeg"/></Relationships>
</file>

<file path=ppt/slides/_rels/slide2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customXml" Target="../ink/ink11.xml"/><Relationship Id="rId4" Type="http://schemas.openxmlformats.org/officeDocument/2006/relationships/image" Target="../media/image23.png"/><Relationship Id="rId3" Type="http://schemas.openxmlformats.org/officeDocument/2006/relationships/customXml" Target="../ink/ink10.xml"/><Relationship Id="rId2" Type="http://schemas.openxmlformats.org/officeDocument/2006/relationships/image" Target="../media/image22.png"/><Relationship Id="rId1" Type="http://schemas.openxmlformats.org/officeDocument/2006/relationships/customXml" Target="../ink/ink9.xml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customXml" Target="../ink/ink16.xml"/><Relationship Id="rId8" Type="http://schemas.openxmlformats.org/officeDocument/2006/relationships/image" Target="../media/image28.png"/><Relationship Id="rId7" Type="http://schemas.openxmlformats.org/officeDocument/2006/relationships/customXml" Target="../ink/ink15.xml"/><Relationship Id="rId6" Type="http://schemas.openxmlformats.org/officeDocument/2006/relationships/image" Target="../media/image27.png"/><Relationship Id="rId5" Type="http://schemas.openxmlformats.org/officeDocument/2006/relationships/customXml" Target="../ink/ink14.xml"/><Relationship Id="rId4" Type="http://schemas.openxmlformats.org/officeDocument/2006/relationships/image" Target="../media/image26.png"/><Relationship Id="rId3" Type="http://schemas.openxmlformats.org/officeDocument/2006/relationships/customXml" Target="../ink/ink13.xml"/><Relationship Id="rId2" Type="http://schemas.openxmlformats.org/officeDocument/2006/relationships/image" Target="../media/image25.png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29.png"/><Relationship Id="rId1" Type="http://schemas.openxmlformats.org/officeDocument/2006/relationships/customXml" Target="../ink/ink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0.png"/><Relationship Id="rId1" Type="http://schemas.openxmlformats.org/officeDocument/2006/relationships/customXml" Target="../ink/ink1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customXml" Target="../ink/ink20.xml"/><Relationship Id="rId4" Type="http://schemas.openxmlformats.org/officeDocument/2006/relationships/image" Target="../media/image32.png"/><Relationship Id="rId3" Type="http://schemas.openxmlformats.org/officeDocument/2006/relationships/customXml" Target="../ink/ink19.xml"/><Relationship Id="rId2" Type="http://schemas.openxmlformats.org/officeDocument/2006/relationships/image" Target="../media/image31.png"/><Relationship Id="rId1" Type="http://schemas.openxmlformats.org/officeDocument/2006/relationships/customXml" Target="../ink/ink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35.jpeg"/><Relationship Id="rId1" Type="http://schemas.openxmlformats.org/officeDocument/2006/relationships/image" Target="../media/image34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6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37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9.png"/><Relationship Id="rId3" Type="http://schemas.openxmlformats.org/officeDocument/2006/relationships/customXml" Target="../ink/ink22.xml"/><Relationship Id="rId2" Type="http://schemas.openxmlformats.org/officeDocument/2006/relationships/image" Target="../media/image38.png"/><Relationship Id="rId1" Type="http://schemas.openxmlformats.org/officeDocument/2006/relationships/customXml" Target="../ink/ink2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0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1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2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3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4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4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5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/>
          <p:cNvSpPr txBox="1">
            <a:spLocks noChangeArrowheads="1"/>
          </p:cNvSpPr>
          <p:nvPr/>
        </p:nvSpPr>
        <p:spPr bwMode="auto">
          <a:xfrm>
            <a:off x="1835150" y="2584450"/>
            <a:ext cx="5969000" cy="13234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b="1" dirty="0">
                <a:solidFill>
                  <a:srgbClr val="512507"/>
                </a:solidFill>
                <a:latin typeface="+mj-lt"/>
                <a:cs typeface="Arial" panose="020B0604020202020204" pitchFamily="34" charset="0"/>
              </a:rPr>
              <a:t>Литература и культура Древней Руси</a:t>
            </a:r>
            <a:endParaRPr lang="ru-RU" sz="4000" b="1" dirty="0">
              <a:solidFill>
                <a:srgbClr val="512507"/>
              </a:solidFill>
              <a:latin typeface="+mj-lt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57" y="1336431"/>
            <a:ext cx="8567225" cy="4853354"/>
          </a:xfrm>
        </p:spPr>
        <p:txBody>
          <a:bodyPr/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3200" dirty="0"/>
              <a:t> </a:t>
            </a:r>
            <a:endParaRPr lang="ru-RU" sz="3200" dirty="0"/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3200" b="1" dirty="0"/>
              <a:t>План</a:t>
            </a:r>
            <a:endParaRPr lang="ru-RU" sz="32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/>
              <a:t>1. Общая характеристика древнерусской литературы.</a:t>
            </a:r>
            <a:endParaRPr lang="ru-RU" sz="2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/>
              <a:t>2. Литература 11 века </a:t>
            </a:r>
            <a:endParaRPr lang="ru-RU" sz="2000" dirty="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/>
              <a:t>Слово о законе и благодати;</a:t>
            </a:r>
            <a:endParaRPr lang="ru-RU" sz="2000" dirty="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/>
              <a:t>Повесть временных лет;</a:t>
            </a:r>
            <a:endParaRPr lang="ru-RU" sz="2000" dirty="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/>
              <a:t>Поучение Владимира Мономаха.</a:t>
            </a:r>
            <a:endParaRPr lang="ru-RU" sz="2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/>
              <a:t>3. Литература 12 века</a:t>
            </a:r>
            <a:endParaRPr lang="ru-RU" sz="2000" dirty="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/>
              <a:t>Слово о полку Игореве;</a:t>
            </a:r>
            <a:endParaRPr lang="ru-RU" sz="2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/>
              <a:t>4. Литература 13 века.</a:t>
            </a:r>
            <a:endParaRPr lang="ru-RU" sz="2000" dirty="0"/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/>
              <a:t>Повесть о житии Александра Невского </a:t>
            </a:r>
            <a:endParaRPr lang="ru-RU" sz="2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dirty="0"/>
              <a:t> </a:t>
            </a:r>
            <a:endParaRPr lang="ru-RU" sz="20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b="1" i="1" dirty="0"/>
              <a:t>Новые слова</a:t>
            </a:r>
            <a:r>
              <a:rPr lang="ru-RU" sz="2000" b="1" dirty="0"/>
              <a:t>: </a:t>
            </a:r>
            <a:r>
              <a:rPr lang="ru-RU" sz="2000" dirty="0"/>
              <a:t>житие, летопись, патерик, апокриф, проповедь, агиография.</a:t>
            </a:r>
            <a:endParaRPr lang="ru-RU" sz="2000" dirty="0"/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endParaRPr lang="ru-RU" sz="3200" dirty="0">
              <a:solidFill>
                <a:srgbClr val="512507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9900" y="2320925"/>
            <a:ext cx="8140700" cy="3343275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r>
              <a:rPr lang="ru-RU" sz="3200" dirty="0"/>
              <a:t> </a:t>
            </a:r>
            <a:r>
              <a:rPr lang="ru-RU" sz="3200" dirty="0">
                <a:solidFill>
                  <a:srgbClr val="512507"/>
                </a:solidFill>
                <a:latin typeface="+mj-lt"/>
              </a:rPr>
              <a:t>Принятие христианства  в  </a:t>
            </a:r>
            <a:r>
              <a:rPr lang="ru-RU" sz="3200" b="1" dirty="0">
                <a:solidFill>
                  <a:srgbClr val="512507"/>
                </a:solidFill>
                <a:latin typeface="+mj-lt"/>
              </a:rPr>
              <a:t>988  году  </a:t>
            </a:r>
            <a:r>
              <a:rPr lang="ru-RU" sz="3200" dirty="0">
                <a:solidFill>
                  <a:srgbClr val="512507"/>
                </a:solidFill>
                <a:latin typeface="+mj-lt"/>
              </a:rPr>
              <a:t>на  Руси  имело  большое  значение  для развития  культуры Древней Руси.</a:t>
            </a:r>
            <a:endParaRPr lang="ru-RU" sz="3200" dirty="0">
              <a:solidFill>
                <a:srgbClr val="512507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750" y="695325"/>
            <a:ext cx="7886700" cy="1325563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ru-RU" dirty="0">
                <a:solidFill>
                  <a:srgbClr val="512507"/>
                </a:solidFill>
              </a:rPr>
              <a:t>ЗОДЧЕСТВО</a:t>
            </a:r>
            <a:endParaRPr lang="ru-RU" dirty="0">
              <a:solidFill>
                <a:srgbClr val="512507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9450" y="2232025"/>
            <a:ext cx="7886700" cy="4181475"/>
          </a:xfrm>
        </p:spPr>
        <p:txBody>
          <a:bodyPr/>
          <a:lstStyle/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После принятия христианства начинается возведение каменных храмов, принципы строительства которых были заимствованы из Византии. Вызванные в Киев византийские зодчие передали русским мастерам обширный опыт строительной культуры Византии. </a:t>
            </a:r>
            <a:endParaRPr lang="ru-RU" dirty="0">
              <a:solidFill>
                <a:srgbClr val="512507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ПОКРОВА НА НЕРЛИ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813196" y="365124"/>
            <a:ext cx="7796213" cy="5197475"/>
          </a:xfrm>
        </p:spPr>
      </p:pic>
      <p:sp>
        <p:nvSpPr>
          <p:cNvPr id="5" name="TextBox 4"/>
          <p:cNvSpPr txBox="1"/>
          <p:nvPr/>
        </p:nvSpPr>
        <p:spPr>
          <a:xfrm>
            <a:off x="1638300" y="5651500"/>
            <a:ext cx="6197600" cy="9541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512507"/>
                </a:solidFill>
                <a:latin typeface="+mj-lt"/>
              </a:rPr>
              <a:t>Храм Покрова на Нерли </a:t>
            </a:r>
            <a:endParaRPr lang="ru-RU" sz="2800" dirty="0">
              <a:solidFill>
                <a:srgbClr val="512507"/>
              </a:solidFill>
              <a:latin typeface="+mj-lt"/>
            </a:endParaRPr>
          </a:p>
          <a:p>
            <a:pPr algn="ctr"/>
            <a:r>
              <a:rPr lang="ru-RU" sz="2800" dirty="0">
                <a:solidFill>
                  <a:srgbClr val="512507"/>
                </a:solidFill>
                <a:latin typeface="+mj-lt"/>
              </a:rPr>
              <a:t>(1150-1160 годы</a:t>
            </a:r>
            <a:r>
              <a:rPr lang="ru-RU" sz="2800" dirty="0"/>
              <a:t>)</a:t>
            </a:r>
            <a:endParaRPr lang="ru-RU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офийский собор Великий Новгород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69822" y="177800"/>
            <a:ext cx="8187814" cy="5287963"/>
          </a:xfrm>
        </p:spPr>
      </p:pic>
      <p:sp>
        <p:nvSpPr>
          <p:cNvPr id="5" name="TextBox 4"/>
          <p:cNvSpPr txBox="1"/>
          <p:nvPr/>
        </p:nvSpPr>
        <p:spPr>
          <a:xfrm>
            <a:off x="736600" y="5524501"/>
            <a:ext cx="8026400" cy="116955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600" dirty="0">
                <a:solidFill>
                  <a:srgbClr val="512507"/>
                </a:solidFill>
                <a:latin typeface="+mj-lt"/>
              </a:rPr>
              <a:t>Софийский собор (1045—1050)</a:t>
            </a:r>
            <a:endParaRPr lang="ru-RU" sz="2600" dirty="0">
              <a:solidFill>
                <a:srgbClr val="512507"/>
              </a:solidFill>
              <a:latin typeface="+mj-lt"/>
            </a:endParaRPr>
          </a:p>
          <a:p>
            <a:pPr algn="ctr"/>
            <a:r>
              <a:rPr lang="ru-RU" sz="2600" dirty="0">
                <a:solidFill>
                  <a:srgbClr val="512507"/>
                </a:solidFill>
                <a:latin typeface="+mj-lt"/>
              </a:rPr>
              <a:t>Великий Новгород</a:t>
            </a:r>
            <a:endParaRPr lang="ru-RU" sz="2600" dirty="0">
              <a:solidFill>
                <a:srgbClr val="512507"/>
              </a:solidFill>
              <a:latin typeface="+mj-lt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2950" y="657225"/>
            <a:ext cx="7886700" cy="1325563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ru-RU" dirty="0">
                <a:solidFill>
                  <a:srgbClr val="512507"/>
                </a:solidFill>
              </a:rPr>
              <a:t>ИЗОБРАЗИТЕЛЬНОЕ ИСКУССТВО</a:t>
            </a:r>
            <a:endParaRPr lang="ru-RU" dirty="0">
              <a:solidFill>
                <a:srgbClr val="512507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3250" y="2282825"/>
            <a:ext cx="7886700" cy="2238375"/>
          </a:xfrm>
        </p:spPr>
        <p:txBody>
          <a:bodyPr/>
          <a:lstStyle/>
          <a:p>
            <a:pPr indent="0" algn="ctr">
              <a:buNone/>
            </a:pPr>
            <a:r>
              <a:rPr lang="ru-RU" sz="3600" dirty="0">
                <a:solidFill>
                  <a:srgbClr val="512507"/>
                </a:solidFill>
                <a:latin typeface="+mj-lt"/>
              </a:rPr>
              <a:t>После крещения Руси из Византии пришли новые виды искусства — </a:t>
            </a:r>
            <a:r>
              <a:rPr lang="ru-RU" sz="3600" b="1" dirty="0">
                <a:solidFill>
                  <a:srgbClr val="512507"/>
                </a:solidFill>
                <a:latin typeface="+mj-lt"/>
              </a:rPr>
              <a:t>мозаика</a:t>
            </a:r>
            <a:r>
              <a:rPr lang="ru-RU" sz="3600" dirty="0">
                <a:solidFill>
                  <a:srgbClr val="512507"/>
                </a:solidFill>
                <a:latin typeface="+mj-lt"/>
              </a:rPr>
              <a:t> и </a:t>
            </a:r>
            <a:r>
              <a:rPr lang="ru-RU" sz="3600" b="1" dirty="0">
                <a:solidFill>
                  <a:srgbClr val="512507"/>
                </a:solidFill>
                <a:latin typeface="+mj-lt"/>
              </a:rPr>
              <a:t>фреска</a:t>
            </a:r>
            <a:r>
              <a:rPr lang="ru-RU" sz="3600" dirty="0">
                <a:solidFill>
                  <a:srgbClr val="512507"/>
                </a:solidFill>
                <a:latin typeface="+mj-lt"/>
              </a:rPr>
              <a:t>, </a:t>
            </a:r>
            <a:r>
              <a:rPr lang="ru-RU" sz="3600" b="1" dirty="0">
                <a:solidFill>
                  <a:srgbClr val="512507"/>
                </a:solidFill>
                <a:latin typeface="+mj-lt"/>
              </a:rPr>
              <a:t>икона</a:t>
            </a:r>
            <a:r>
              <a:rPr lang="ru-RU" sz="3600" dirty="0">
                <a:solidFill>
                  <a:srgbClr val="512507"/>
                </a:solidFill>
                <a:latin typeface="+mj-lt"/>
              </a:rPr>
              <a:t>.</a:t>
            </a:r>
            <a:endParaRPr lang="ru-RU" sz="3600" dirty="0">
              <a:solidFill>
                <a:srgbClr val="512507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Oranta-Kyiv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72754" y="475612"/>
            <a:ext cx="3581746" cy="4947287"/>
          </a:xfrm>
        </p:spPr>
      </p:pic>
      <p:pic>
        <p:nvPicPr>
          <p:cNvPr id="5" name="Рисунок 4" descr="мозаика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4681" y="542089"/>
            <a:ext cx="3445719" cy="494032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00100" y="5702300"/>
            <a:ext cx="7734300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512507"/>
                </a:solidFill>
                <a:latin typeface="+mj-lt"/>
              </a:rPr>
              <a:t>Мозаика Софийского собора в Киеве</a:t>
            </a:r>
            <a:endParaRPr lang="ru-RU" sz="2800" dirty="0">
              <a:solidFill>
                <a:srgbClr val="512507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фреска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55201" y="327024"/>
            <a:ext cx="7717944" cy="5133976"/>
          </a:xfrm>
        </p:spPr>
      </p:pic>
      <p:sp>
        <p:nvSpPr>
          <p:cNvPr id="5" name="TextBox 4"/>
          <p:cNvSpPr txBox="1"/>
          <p:nvPr/>
        </p:nvSpPr>
        <p:spPr>
          <a:xfrm>
            <a:off x="1041400" y="5676900"/>
            <a:ext cx="7175500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+mj-lt"/>
              </a:rPr>
              <a:t>Фрески Успенского собора в г. Владимире</a:t>
            </a:r>
            <a:endParaRPr lang="ru-RU" sz="2800" dirty="0">
              <a:latin typeface="+mj-l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Троица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510044" y="288924"/>
            <a:ext cx="4284456" cy="5266847"/>
          </a:xfrm>
          <a:ln>
            <a:solidFill>
              <a:srgbClr val="512507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1981200" y="5613400"/>
            <a:ext cx="5384800" cy="9541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512507"/>
                </a:solidFill>
                <a:latin typeface="+mj-lt"/>
              </a:rPr>
              <a:t>Троица</a:t>
            </a:r>
            <a:endParaRPr lang="ru-RU" sz="2800" dirty="0">
              <a:solidFill>
                <a:srgbClr val="512507"/>
              </a:solidFill>
              <a:latin typeface="+mj-lt"/>
            </a:endParaRPr>
          </a:p>
          <a:p>
            <a:pPr algn="ctr"/>
            <a:r>
              <a:rPr lang="ru-RU" sz="2800" dirty="0">
                <a:solidFill>
                  <a:srgbClr val="512507"/>
                </a:solidFill>
                <a:latin typeface="+mj-lt"/>
              </a:rPr>
              <a:t>Андрей Рублев</a:t>
            </a:r>
            <a:endParaRPr lang="ru-RU" sz="2800" dirty="0">
              <a:solidFill>
                <a:srgbClr val="512507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кирилл и мефодий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204698" y="619125"/>
            <a:ext cx="3621802" cy="5405674"/>
          </a:xfrm>
        </p:spPr>
      </p:pic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330200" y="635000"/>
            <a:ext cx="4673600" cy="5562600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algn="just"/>
            <a:r>
              <a:rPr lang="ru-RU" sz="2800" dirty="0">
                <a:solidFill>
                  <a:srgbClr val="512507"/>
                </a:solidFill>
                <a:latin typeface="+mj-lt"/>
              </a:rPr>
              <a:t>Создание  славянской  азбуки  связывают  с  именами  греческих  философов-братьев Кириллом и </a:t>
            </a:r>
            <a:r>
              <a:rPr lang="ru-RU" sz="2800" dirty="0" err="1">
                <a:solidFill>
                  <a:srgbClr val="512507"/>
                </a:solidFill>
                <a:latin typeface="+mj-lt"/>
              </a:rPr>
              <a:t>Мефодием</a:t>
            </a:r>
            <a:r>
              <a:rPr lang="ru-RU" sz="2800" dirty="0">
                <a:solidFill>
                  <a:srgbClr val="512507"/>
                </a:solidFill>
                <a:latin typeface="+mj-lt"/>
              </a:rPr>
              <a:t>. </a:t>
            </a:r>
            <a:endParaRPr lang="ru-RU" sz="2800" dirty="0">
              <a:solidFill>
                <a:srgbClr val="512507"/>
              </a:solidFill>
              <a:latin typeface="+mj-lt"/>
            </a:endParaRPr>
          </a:p>
          <a:p>
            <a:pPr algn="just"/>
            <a:r>
              <a:rPr lang="ru-RU" sz="2800" dirty="0">
                <a:solidFill>
                  <a:srgbClr val="512507"/>
                </a:solidFill>
                <a:latin typeface="+mj-lt"/>
              </a:rPr>
              <a:t>Во второй половине IX века Кирилл и  </a:t>
            </a:r>
            <a:r>
              <a:rPr lang="ru-RU" sz="2800" dirty="0" err="1">
                <a:solidFill>
                  <a:srgbClr val="512507"/>
                </a:solidFill>
                <a:latin typeface="+mj-lt"/>
              </a:rPr>
              <a:t>Мефодий</a:t>
            </a:r>
            <a:r>
              <a:rPr lang="ru-RU" sz="2800" dirty="0">
                <a:solidFill>
                  <a:srgbClr val="512507"/>
                </a:solidFill>
                <a:latin typeface="+mj-lt"/>
              </a:rPr>
              <a:t>  создали  специальный  письменный  язык  –старославянский  –  для  перевода церковной литературы с греческого языка.</a:t>
            </a:r>
            <a:endParaRPr lang="ru-RU" sz="2800" dirty="0">
              <a:solidFill>
                <a:srgbClr val="512507"/>
              </a:solidFill>
              <a:latin typeface="+mj-lt"/>
            </a:endParaRPr>
          </a:p>
          <a:p>
            <a:r>
              <a:rPr lang="ru-RU" sz="2800" dirty="0">
                <a:latin typeface="+mj-lt"/>
              </a:rPr>
              <a:t> </a:t>
            </a:r>
            <a:endParaRPr lang="ru-RU" sz="2800" dirty="0">
              <a:latin typeface="+mj-l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641350" y="2257425"/>
            <a:ext cx="7886700" cy="2441575"/>
          </a:xfrm>
        </p:spPr>
        <p:txBody>
          <a:bodyPr/>
          <a:lstStyle/>
          <a:p>
            <a:pPr indent="0" algn="ctr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Большая  часть  древнерусской  литературы  написана  древнерусским  языком. </a:t>
            </a:r>
            <a:endParaRPr lang="ru-RU" dirty="0">
              <a:solidFill>
                <a:srgbClr val="512507"/>
              </a:solidFill>
              <a:latin typeface="+mj-lt"/>
            </a:endParaRPr>
          </a:p>
          <a:p>
            <a:pPr indent="0" algn="ctr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Древнерусский язык 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– непосредственный предшественник современного русского языка, украинского и белорусского.</a:t>
            </a:r>
            <a:endParaRPr lang="ru-RU" dirty="0">
              <a:solidFill>
                <a:srgbClr val="512507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0550" y="2451101"/>
            <a:ext cx="7886700" cy="213360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512507"/>
                </a:solidFill>
              </a:rPr>
              <a:t>ОТЛИЧИТЕЛЬНЫЕ ЧЕРТЫ </a:t>
            </a:r>
            <a:br>
              <a:rPr lang="ru-RU" b="1" dirty="0">
                <a:solidFill>
                  <a:srgbClr val="512507"/>
                </a:solidFill>
              </a:rPr>
            </a:br>
            <a:r>
              <a:rPr lang="ru-RU" b="1" dirty="0">
                <a:solidFill>
                  <a:srgbClr val="512507"/>
                </a:solidFill>
              </a:rPr>
              <a:t>ДРЕВНЕРУССКОЙ ЛИТЕРАТУРЫ</a:t>
            </a:r>
            <a:endParaRPr lang="ru-RU" b="1" dirty="0">
              <a:solidFill>
                <a:srgbClr val="512507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603250" y="2232025"/>
            <a:ext cx="7886700" cy="2886075"/>
          </a:xfrm>
        </p:spPr>
        <p:txBody>
          <a:bodyPr/>
          <a:lstStyle/>
          <a:p>
            <a:pPr marL="0" indent="0" algn="ctr">
              <a:buNone/>
            </a:pPr>
            <a:r>
              <a:rPr lang="ru-RU" sz="4000" dirty="0">
                <a:solidFill>
                  <a:srgbClr val="512507"/>
                </a:solidFill>
                <a:latin typeface="+mj-lt"/>
              </a:rPr>
              <a:t>Понятие  «древнерусская  литература»  включает в  себя литературные произведения </a:t>
            </a:r>
            <a:endParaRPr lang="ru-RU" sz="4000" dirty="0">
              <a:solidFill>
                <a:srgbClr val="512507"/>
              </a:solidFill>
              <a:latin typeface="+mj-lt"/>
            </a:endParaRPr>
          </a:p>
          <a:p>
            <a:pPr marL="0" indent="0" algn="ctr">
              <a:buNone/>
            </a:pPr>
            <a:r>
              <a:rPr lang="ru-RU" sz="4000" dirty="0">
                <a:solidFill>
                  <a:srgbClr val="512507"/>
                </a:solidFill>
                <a:latin typeface="+mj-lt"/>
              </a:rPr>
              <a:t>X-XVII веков (10-17 веков). </a:t>
            </a:r>
            <a:endParaRPr lang="ru-RU" sz="4000" dirty="0">
              <a:solidFill>
                <a:srgbClr val="512507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1350" y="2422525"/>
            <a:ext cx="7886700" cy="2174876"/>
          </a:xfrm>
        </p:spPr>
        <p:txBody>
          <a:bodyPr/>
          <a:lstStyle/>
          <a:p>
            <a:pPr algn="ctr">
              <a:buNone/>
            </a:pPr>
            <a:r>
              <a:rPr lang="ru-RU" sz="3600" dirty="0">
                <a:solidFill>
                  <a:srgbClr val="512507"/>
                </a:solidFill>
                <a:latin typeface="+mj-lt"/>
              </a:rPr>
              <a:t>Характерной  особенностью  древнерусской  литературы  является  </a:t>
            </a:r>
            <a:endParaRPr lang="ru-RU" sz="3600" dirty="0">
              <a:solidFill>
                <a:srgbClr val="512507"/>
              </a:solidFill>
              <a:latin typeface="+mj-lt"/>
            </a:endParaRPr>
          </a:p>
          <a:p>
            <a:pPr algn="ctr">
              <a:buNone/>
            </a:pPr>
            <a:r>
              <a:rPr lang="ru-RU" sz="3600" b="1" dirty="0">
                <a:solidFill>
                  <a:srgbClr val="512507"/>
                </a:solidFill>
                <a:latin typeface="+mj-lt"/>
              </a:rPr>
              <a:t>рукописный характер</a:t>
            </a:r>
            <a:r>
              <a:rPr lang="ru-RU" sz="3600" dirty="0">
                <a:solidFill>
                  <a:srgbClr val="512507"/>
                </a:solidFill>
                <a:latin typeface="+mj-lt"/>
              </a:rPr>
              <a:t>  ее  бытования  и  распространения.  </a:t>
            </a:r>
            <a:endParaRPr lang="ru-RU" sz="3600" dirty="0">
              <a:solidFill>
                <a:srgbClr val="512507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27050" y="571501"/>
            <a:ext cx="7842250" cy="1104899"/>
          </a:xfrm>
          <a:solidFill>
            <a:schemeClr val="accent4">
              <a:lumMod val="60000"/>
              <a:lumOff val="40000"/>
            </a:schemeClr>
          </a:solidFill>
          <a:ln>
            <a:solidFill>
              <a:srgbClr val="512507"/>
            </a:solidFill>
          </a:ln>
        </p:spPr>
        <p:txBody>
          <a:bodyPr/>
          <a:lstStyle/>
          <a:p>
            <a:pPr algn="ctr"/>
            <a:br>
              <a:rPr lang="ru-RU" sz="2800" dirty="0">
                <a:solidFill>
                  <a:srgbClr val="512507"/>
                </a:solidFill>
              </a:rPr>
            </a:br>
            <a:r>
              <a:rPr lang="ru-RU" sz="2800" dirty="0">
                <a:solidFill>
                  <a:srgbClr val="512507"/>
                </a:solidFill>
              </a:rPr>
              <a:t>Книги были рукописными, переписывали их в основном монахи при монастырях. </a:t>
            </a:r>
            <a:br>
              <a:rPr lang="ru-RU" dirty="0">
                <a:solidFill>
                  <a:srgbClr val="512507"/>
                </a:solidFill>
              </a:rPr>
            </a:br>
            <a:endParaRPr lang="ru-RU" dirty="0"/>
          </a:p>
        </p:txBody>
      </p:sp>
      <p:pic>
        <p:nvPicPr>
          <p:cNvPr id="4" name="Содержимое 3" descr="монастырь-центр культуры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287971" y="1825625"/>
            <a:ext cx="6568057" cy="4351338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7050" y="2536825"/>
            <a:ext cx="7969250" cy="2276475"/>
          </a:xfrm>
        </p:spPr>
        <p:txBody>
          <a:bodyPr/>
          <a:lstStyle/>
          <a:p>
            <a:pPr algn="ctr">
              <a:buNone/>
            </a:pPr>
            <a:r>
              <a:rPr lang="ru-RU" sz="3200" dirty="0">
                <a:solidFill>
                  <a:srgbClr val="512507"/>
                </a:solidFill>
                <a:latin typeface="+mj-lt"/>
              </a:rPr>
              <a:t>При  этом  то  или  иное  произведение существовало  не  в  виде  отдельной,  самостоятельной  рукописи,  а  входило  в  состав различных  сборников.  </a:t>
            </a:r>
            <a:endParaRPr lang="ru-RU" sz="3200" dirty="0">
              <a:solidFill>
                <a:srgbClr val="512507"/>
              </a:solidFill>
              <a:latin typeface="+mj-lt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Лаврентьевская летопись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890031" y="1165225"/>
            <a:ext cx="7389337" cy="4351338"/>
          </a:xfrm>
        </p:spPr>
      </p:pic>
      <p:sp>
        <p:nvSpPr>
          <p:cNvPr id="5" name="TextBox 4"/>
          <p:cNvSpPr txBox="1"/>
          <p:nvPr/>
        </p:nvSpPr>
        <p:spPr>
          <a:xfrm>
            <a:off x="1193800" y="5676900"/>
            <a:ext cx="6845300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51250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+mj-lt"/>
              </a:rPr>
              <a:t>Лаврентьевская летопись (1377 год)</a:t>
            </a:r>
            <a:endParaRPr lang="ru-RU" sz="2800" dirty="0">
              <a:latin typeface="+mj-l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90550" y="1914525"/>
            <a:ext cx="7886700" cy="4351338"/>
          </a:xfrm>
        </p:spPr>
        <p:txBody>
          <a:bodyPr/>
          <a:lstStyle/>
          <a:p>
            <a:pPr indent="0" algn="just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В  XI—первой  половине  XIV  в.  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основным материалом для письма был </a:t>
            </a:r>
            <a:r>
              <a:rPr lang="ru-RU" b="1" dirty="0">
                <a:solidFill>
                  <a:srgbClr val="512507"/>
                </a:solidFill>
                <a:latin typeface="+mj-lt"/>
              </a:rPr>
              <a:t>пергамент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,  который изготавливали  из  кожи  телят. Этот материал был очень дорогим. </a:t>
            </a:r>
            <a:endParaRPr lang="ru-RU" dirty="0">
              <a:solidFill>
                <a:srgbClr val="512507"/>
              </a:solidFill>
              <a:latin typeface="+mj-lt"/>
            </a:endParaRPr>
          </a:p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Для  экономии  пергамента слова  в  строке  не  разделялись,  и только  абзацы  рукописи  выделялись </a:t>
            </a:r>
            <a:r>
              <a:rPr lang="ru-RU" b="1" dirty="0">
                <a:solidFill>
                  <a:srgbClr val="512507"/>
                </a:solidFill>
                <a:latin typeface="+mj-lt"/>
              </a:rPr>
              <a:t>«красной строкой»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.</a:t>
            </a:r>
            <a:endParaRPr lang="ru-RU" dirty="0">
              <a:solidFill>
                <a:srgbClr val="512507"/>
              </a:solidFill>
              <a:latin typeface="+mj-lt"/>
            </a:endParaRPr>
          </a:p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Часто  употребляемые,  широко  известные  слова  писались </a:t>
            </a:r>
            <a:r>
              <a:rPr lang="ru-RU" b="1" dirty="0">
                <a:solidFill>
                  <a:srgbClr val="512507"/>
                </a:solidFill>
                <a:latin typeface="+mj-lt"/>
              </a:rPr>
              <a:t>сокращенно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.</a:t>
            </a:r>
            <a:endParaRPr lang="ru-RU" dirty="0">
              <a:solidFill>
                <a:srgbClr val="512507"/>
              </a:solidFill>
              <a:latin typeface="+mj-lt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2" name="墨迹 1"/>
              <p14:cNvContentPartPr/>
              <p14:nvPr/>
            </p14:nvContentPartPr>
            <p14:xfrm>
              <a:off x="1000125" y="2669540"/>
              <a:ext cx="2044700" cy="35560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2"/>
            </p:blipFill>
            <p:spPr>
              <a:xfrm>
                <a:off x="1000125" y="2669540"/>
                <a:ext cx="2044700" cy="355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4" name="墨迹 3"/>
              <p14:cNvContentPartPr/>
              <p14:nvPr/>
            </p14:nvContentPartPr>
            <p14:xfrm>
              <a:off x="5669915" y="2687320"/>
              <a:ext cx="2419985" cy="1778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4"/>
            </p:blipFill>
            <p:spPr>
              <a:xfrm>
                <a:off x="5669915" y="2687320"/>
                <a:ext cx="2419985" cy="177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" p14:bwMode="auto">
            <p14:nvContentPartPr>
              <p14:cNvPr id="5" name="墨迹 4"/>
              <p14:cNvContentPartPr/>
              <p14:nvPr/>
            </p14:nvContentPartPr>
            <p14:xfrm>
              <a:off x="1017905" y="3982085"/>
              <a:ext cx="2223135" cy="45085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6"/>
            </p:blipFill>
            <p:spPr>
              <a:xfrm>
                <a:off x="1017905" y="3982085"/>
                <a:ext cx="2223135" cy="4508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" p14:bwMode="auto">
            <p14:nvContentPartPr>
              <p14:cNvPr id="6" name="墨迹 5"/>
              <p14:cNvContentPartPr/>
              <p14:nvPr/>
            </p14:nvContentPartPr>
            <p14:xfrm>
              <a:off x="5696585" y="3946525"/>
              <a:ext cx="857250" cy="17780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8"/>
            </p:blipFill>
            <p:spPr>
              <a:xfrm>
                <a:off x="5696585" y="3946525"/>
                <a:ext cx="857250" cy="177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" p14:bwMode="auto">
            <p14:nvContentPartPr>
              <p14:cNvPr id="7" name="墨迹 6"/>
              <p14:cNvContentPartPr/>
              <p14:nvPr/>
            </p14:nvContentPartPr>
            <p14:xfrm>
              <a:off x="1017905" y="4357370"/>
              <a:ext cx="3258820" cy="116205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10"/>
            </p:blipFill>
            <p:spPr>
              <a:xfrm>
                <a:off x="1017905" y="4357370"/>
                <a:ext cx="3258820" cy="1162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" p14:bwMode="auto">
            <p14:nvContentPartPr>
              <p14:cNvPr id="8" name="墨迹 7"/>
              <p14:cNvContentPartPr/>
              <p14:nvPr/>
            </p14:nvContentPartPr>
            <p14:xfrm>
              <a:off x="2205355" y="5616575"/>
              <a:ext cx="3634105" cy="80010"/>
            </p14:xfrm>
          </p:contentPart>
        </mc:Choice>
        <mc:Fallback xmlns="">
          <p:pic>
            <p:nvPicPr>
              <p:cNvPr id="8" name="墨迹 7"/>
            </p:nvPicPr>
            <p:blipFill>
              <a:blip r:embed="rId12"/>
            </p:blipFill>
            <p:spPr>
              <a:xfrm>
                <a:off x="2205355" y="5616575"/>
                <a:ext cx="3634105" cy="800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3" p14:bwMode="auto">
            <p14:nvContentPartPr>
              <p14:cNvPr id="9" name="墨迹 8"/>
              <p14:cNvContentPartPr/>
              <p14:nvPr/>
            </p14:nvContentPartPr>
            <p14:xfrm>
              <a:off x="7125335" y="4312920"/>
              <a:ext cx="1214755" cy="17780"/>
            </p14:xfrm>
          </p:contentPart>
        </mc:Choice>
        <mc:Fallback xmlns="">
          <p:pic>
            <p:nvPicPr>
              <p:cNvPr id="9" name="墨迹 8"/>
            </p:nvPicPr>
            <p:blipFill>
              <a:blip r:embed="rId14"/>
            </p:blipFill>
            <p:spPr>
              <a:xfrm>
                <a:off x="7125335" y="4312920"/>
                <a:ext cx="1214755" cy="1778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5" p14:bwMode="auto">
            <p14:nvContentPartPr>
              <p14:cNvPr id="10" name="墨迹 9"/>
              <p14:cNvContentPartPr/>
              <p14:nvPr/>
            </p14:nvContentPartPr>
            <p14:xfrm>
              <a:off x="2696210" y="4714875"/>
              <a:ext cx="5456555" cy="124460"/>
            </p14:xfrm>
          </p:contentPart>
        </mc:Choice>
        <mc:Fallback xmlns="">
          <p:pic>
            <p:nvPicPr>
              <p:cNvPr id="10" name="墨迹 9"/>
            </p:nvPicPr>
            <p:blipFill>
              <a:blip r:embed="rId16"/>
            </p:blipFill>
            <p:spPr>
              <a:xfrm>
                <a:off x="2696210" y="4714875"/>
                <a:ext cx="5456555" cy="12446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9314" y="274604"/>
            <a:ext cx="8513584" cy="6314881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красная строка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635762" y="232546"/>
            <a:ext cx="4004606" cy="6384154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6628" y="1088572"/>
            <a:ext cx="7343321" cy="5286828"/>
          </a:xfrm>
          <a:solidFill>
            <a:schemeClr val="accent4">
              <a:lumMod val="60000"/>
              <a:lumOff val="40000"/>
            </a:schemeClr>
          </a:solidFill>
          <a:ln>
            <a:solidFill>
              <a:srgbClr val="512507"/>
            </a:solidFill>
          </a:ln>
        </p:spPr>
        <p:txBody>
          <a:bodyPr/>
          <a:lstStyle/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Пергамент предварительно  разлиновывался  писцом  при  помощи линейки  с  цепочкой.  Затем  писец  клал  его  на  колени  и  тщательно выписывал  каждую  букву. </a:t>
            </a:r>
            <a:endParaRPr lang="ru-RU" dirty="0">
              <a:solidFill>
                <a:srgbClr val="512507"/>
              </a:solidFill>
              <a:latin typeface="+mj-lt"/>
            </a:endParaRPr>
          </a:p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Написанные  листы  сшивались  в  тетради,  которые  переплетались  в деревянные доски.</a:t>
            </a:r>
            <a:endParaRPr lang="ru-RU" dirty="0">
              <a:solidFill>
                <a:srgbClr val="512507"/>
              </a:solidFill>
              <a:latin typeface="+mj-lt"/>
            </a:endParaRPr>
          </a:p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Доски  переплета  обтягивались  кожей,  а  иногда облекались  в  специальные  изготовленные  из  серебра  и  золота  оклады. </a:t>
            </a:r>
            <a:endParaRPr lang="ru-RU" dirty="0">
              <a:solidFill>
                <a:srgbClr val="512507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970px-Mstislavovo_Evangelie_GIM_Zlatnik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108994" y="546100"/>
            <a:ext cx="4949030" cy="4949030"/>
          </a:xfrm>
        </p:spPr>
      </p:pic>
      <p:sp>
        <p:nvSpPr>
          <p:cNvPr id="5" name="TextBox 4"/>
          <p:cNvSpPr txBox="1"/>
          <p:nvPr/>
        </p:nvSpPr>
        <p:spPr>
          <a:xfrm>
            <a:off x="1879600" y="5575300"/>
            <a:ext cx="5435600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err="1">
                <a:solidFill>
                  <a:srgbClr val="512507"/>
                </a:solidFill>
                <a:latin typeface="+mj-lt"/>
              </a:rPr>
              <a:t>Мстиславово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 Евангелие</a:t>
            </a:r>
            <a:endParaRPr lang="ru-RU" dirty="0">
              <a:solidFill>
                <a:srgbClr val="512507"/>
              </a:solidFill>
              <a:latin typeface="+mj-lt"/>
            </a:endParaRPr>
          </a:p>
          <a:p>
            <a:pPr algn="ctr"/>
            <a:r>
              <a:rPr lang="ru-RU" dirty="0">
                <a:solidFill>
                  <a:srgbClr val="512507"/>
                </a:solidFill>
                <a:latin typeface="+mj-lt"/>
              </a:rPr>
              <a:t> (начало </a:t>
            </a:r>
            <a:r>
              <a:rPr lang="en-US" dirty="0">
                <a:solidFill>
                  <a:srgbClr val="512507"/>
                </a:solidFill>
                <a:latin typeface="+mj-lt"/>
              </a:rPr>
              <a:t>XII 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века)</a:t>
            </a:r>
            <a:endParaRPr lang="ru-RU" dirty="0">
              <a:solidFill>
                <a:srgbClr val="512507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2422525"/>
            <a:ext cx="7886700" cy="2847975"/>
          </a:xfrm>
        </p:spPr>
        <p:txBody>
          <a:bodyPr/>
          <a:lstStyle/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Другой особенностью нашей древней литературы является   </a:t>
            </a:r>
            <a:r>
              <a:rPr lang="ru-RU" b="1" dirty="0">
                <a:solidFill>
                  <a:srgbClr val="512507"/>
                </a:solidFill>
                <a:latin typeface="+mj-lt"/>
              </a:rPr>
              <a:t>анонимность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.  Это  было  следствием религиозно-христианского отношения к человеку, и в частности к труду писателя, художника, зодчего.</a:t>
            </a:r>
            <a:endParaRPr lang="ru-RU" dirty="0">
              <a:solidFill>
                <a:srgbClr val="512507"/>
              </a:solidFill>
              <a:latin typeface="+mj-lt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2" name="墨迹 1"/>
              <p14:cNvContentPartPr/>
              <p14:nvPr/>
            </p14:nvContentPartPr>
            <p14:xfrm>
              <a:off x="5071745" y="3196590"/>
              <a:ext cx="2205355" cy="80010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2"/>
            </p:blipFill>
            <p:spPr>
              <a:xfrm>
                <a:off x="5071745" y="3196590"/>
                <a:ext cx="2205355" cy="8001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4" name="墨迹 3"/>
              <p14:cNvContentPartPr/>
              <p14:nvPr/>
            </p14:nvContentPartPr>
            <p14:xfrm>
              <a:off x="6330950" y="3589655"/>
              <a:ext cx="1723390" cy="2667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4"/>
            </p:blipFill>
            <p:spPr>
              <a:xfrm>
                <a:off x="6330950" y="3589655"/>
                <a:ext cx="1723390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" p14:bwMode="auto">
            <p14:nvContentPartPr>
              <p14:cNvPr id="5" name="墨迹 4"/>
              <p14:cNvContentPartPr/>
              <p14:nvPr/>
            </p14:nvContentPartPr>
            <p14:xfrm>
              <a:off x="1169670" y="3946525"/>
              <a:ext cx="1544955" cy="125095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6"/>
            </p:blipFill>
            <p:spPr>
              <a:xfrm>
                <a:off x="1169670" y="3946525"/>
                <a:ext cx="1544955" cy="125095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2271" y="1485901"/>
            <a:ext cx="8735785" cy="4800600"/>
          </a:xfrm>
        </p:spPr>
        <p:txBody>
          <a:bodyPr/>
          <a:lstStyle/>
          <a:p>
            <a:pPr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3200" dirty="0">
                <a:solidFill>
                  <a:srgbClr val="512507"/>
                </a:solidFill>
                <a:latin typeface="+mj-lt"/>
              </a:rPr>
              <a:t>Одной  из  характерных  особенностей  древнерусской  литературы является ее </a:t>
            </a:r>
            <a:r>
              <a:rPr lang="ru-RU" sz="3200" b="1" i="1" dirty="0">
                <a:solidFill>
                  <a:srgbClr val="512507"/>
                </a:solidFill>
                <a:latin typeface="+mj-lt"/>
              </a:rPr>
              <a:t>связь с церковной и деловой письменностью</a:t>
            </a:r>
            <a:r>
              <a:rPr lang="ru-RU" sz="3200" dirty="0">
                <a:solidFill>
                  <a:srgbClr val="512507"/>
                </a:solidFill>
                <a:latin typeface="+mj-lt"/>
              </a:rPr>
              <a:t>, с одной стороны, и </a:t>
            </a:r>
            <a:r>
              <a:rPr lang="ru-RU" sz="3200" b="1" i="1" dirty="0">
                <a:solidFill>
                  <a:srgbClr val="512507"/>
                </a:solidFill>
                <a:latin typeface="+mj-lt"/>
              </a:rPr>
              <a:t>устным поэтическим народным творчеством </a:t>
            </a:r>
            <a:r>
              <a:rPr lang="ru-RU" sz="3200" dirty="0">
                <a:solidFill>
                  <a:srgbClr val="512507"/>
                </a:solidFill>
                <a:latin typeface="+mj-lt"/>
              </a:rPr>
              <a:t>– с другой. </a:t>
            </a:r>
            <a:endParaRPr lang="ru-RU" sz="3200" dirty="0">
              <a:solidFill>
                <a:srgbClr val="512507"/>
              </a:solidFill>
              <a:latin typeface="+mj-lt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2" name="墨迹 1"/>
              <p14:cNvContentPartPr/>
              <p14:nvPr/>
            </p14:nvContentPartPr>
            <p14:xfrm>
              <a:off x="1857375" y="3678555"/>
              <a:ext cx="5634355" cy="80645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2"/>
            </p:blipFill>
            <p:spPr>
              <a:xfrm>
                <a:off x="1857375" y="3678555"/>
                <a:ext cx="5634355" cy="806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4" name="墨迹 3"/>
              <p14:cNvContentPartPr/>
              <p14:nvPr/>
            </p14:nvContentPartPr>
            <p14:xfrm>
              <a:off x="1124585" y="4401820"/>
              <a:ext cx="3045460" cy="27305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4"/>
            </p:blipFill>
            <p:spPr>
              <a:xfrm>
                <a:off x="1124585" y="4401820"/>
                <a:ext cx="3045460" cy="273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" p14:bwMode="auto">
            <p14:nvContentPartPr>
              <p14:cNvPr id="5" name="墨迹 4"/>
              <p14:cNvContentPartPr/>
              <p14:nvPr/>
            </p14:nvContentPartPr>
            <p14:xfrm>
              <a:off x="8072120" y="4491355"/>
              <a:ext cx="357505" cy="26670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6"/>
            </p:blipFill>
            <p:spPr>
              <a:xfrm>
                <a:off x="8072120" y="4491355"/>
                <a:ext cx="357505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" p14:bwMode="auto">
            <p14:nvContentPartPr>
              <p14:cNvPr id="6" name="墨迹 5"/>
              <p14:cNvContentPartPr/>
              <p14:nvPr/>
            </p14:nvContentPartPr>
            <p14:xfrm>
              <a:off x="1508760" y="5125085"/>
              <a:ext cx="6277610" cy="62865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8"/>
            </p:blipFill>
            <p:spPr>
              <a:xfrm>
                <a:off x="1508760" y="5125085"/>
                <a:ext cx="6277610" cy="6286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" p14:bwMode="auto">
            <p14:nvContentPartPr>
              <p14:cNvPr id="7" name="墨迹 6"/>
              <p14:cNvContentPartPr/>
              <p14:nvPr/>
            </p14:nvContentPartPr>
            <p14:xfrm>
              <a:off x="2232025" y="5902325"/>
              <a:ext cx="2804160" cy="35560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10"/>
            </p:blipFill>
            <p:spPr>
              <a:xfrm>
                <a:off x="2232025" y="5902325"/>
                <a:ext cx="2804160" cy="3556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2450" y="2638425"/>
            <a:ext cx="7880350" cy="2225675"/>
          </a:xfrm>
        </p:spPr>
        <p:txBody>
          <a:bodyPr/>
          <a:lstStyle/>
          <a:p>
            <a:pPr indent="0" algn="ctr">
              <a:buNone/>
            </a:pPr>
            <a:r>
              <a:rPr lang="ru-RU" sz="3200" dirty="0">
                <a:solidFill>
                  <a:srgbClr val="512507"/>
                </a:solidFill>
                <a:latin typeface="+mj-lt"/>
              </a:rPr>
              <a:t>Героями  древнерусской  литературы  являются  преимущественно  </a:t>
            </a:r>
            <a:r>
              <a:rPr lang="ru-RU" sz="3200" b="1" u="sng" dirty="0">
                <a:solidFill>
                  <a:srgbClr val="512507"/>
                </a:solidFill>
                <a:latin typeface="+mj-lt"/>
              </a:rPr>
              <a:t>исторические лица</a:t>
            </a:r>
            <a:r>
              <a:rPr lang="ru-RU" sz="3200" dirty="0">
                <a:solidFill>
                  <a:srgbClr val="512507"/>
                </a:solidFill>
                <a:latin typeface="+mj-lt"/>
              </a:rPr>
              <a:t>,  она  почти  </a:t>
            </a:r>
            <a:r>
              <a:rPr lang="ru-RU" sz="3200" b="1" dirty="0">
                <a:solidFill>
                  <a:srgbClr val="512507"/>
                </a:solidFill>
                <a:latin typeface="+mj-lt"/>
              </a:rPr>
              <a:t>не  допускает  вымысла</a:t>
            </a:r>
            <a:r>
              <a:rPr lang="ru-RU" sz="3200" dirty="0">
                <a:solidFill>
                  <a:srgbClr val="512507"/>
                </a:solidFill>
                <a:latin typeface="+mj-lt"/>
              </a:rPr>
              <a:t>  и  строго  следует  факту.</a:t>
            </a:r>
            <a:endParaRPr lang="ru-RU" sz="3200" dirty="0">
              <a:solidFill>
                <a:srgbClr val="512507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22300" y="2341563"/>
            <a:ext cx="7772400" cy="2387600"/>
          </a:xfrm>
        </p:spPr>
        <p:txBody>
          <a:bodyPr/>
          <a:lstStyle/>
          <a:p>
            <a:r>
              <a:rPr lang="ru-RU" b="1" dirty="0">
                <a:solidFill>
                  <a:srgbClr val="512507"/>
                </a:solidFill>
              </a:rPr>
              <a:t>ЖАНРЫ ДРЕВНЕРУССКОЙ ЛИТЕРАТУРЫ</a:t>
            </a:r>
            <a:endParaRPr lang="ru-RU" b="1" dirty="0">
              <a:solidFill>
                <a:srgbClr val="512507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ctr">
              <a:buNone/>
            </a:pPr>
            <a:r>
              <a:rPr lang="ru-RU" sz="3200" dirty="0">
                <a:solidFill>
                  <a:srgbClr val="512507"/>
                </a:solidFill>
                <a:latin typeface="+mj-lt"/>
              </a:rPr>
              <a:t>Появлению  оригинальных  литературных  сочинений  предшествовали переводы.  В  XI-XII  веках  происходила  своеобразная  «трансплантация»  византийской культуры, в результате чего на Руси распространились образцы целого ряда  литературных  жанров,  стилей  и  сюжетов.</a:t>
            </a:r>
            <a:endParaRPr lang="ru-RU" sz="3200" dirty="0">
              <a:solidFill>
                <a:srgbClr val="512507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66750" y="2168525"/>
            <a:ext cx="7867650" cy="3101975"/>
          </a:xfrm>
        </p:spPr>
        <p:txBody>
          <a:bodyPr/>
          <a:lstStyle/>
          <a:p>
            <a:pPr algn="ctr">
              <a:buNone/>
            </a:pPr>
            <a:r>
              <a:rPr lang="ru-RU" sz="3200" b="1" dirty="0">
                <a:solidFill>
                  <a:srgbClr val="512507"/>
                </a:solidFill>
                <a:latin typeface="+mj-lt"/>
              </a:rPr>
              <a:t>Летопись</a:t>
            </a:r>
            <a:r>
              <a:rPr lang="ru-RU" sz="3200" dirty="0">
                <a:solidFill>
                  <a:srgbClr val="512507"/>
                </a:solidFill>
                <a:latin typeface="+mj-lt"/>
              </a:rPr>
              <a:t> –  это исключительно русское явление. Слово происходит от древнерусского «лето», что означает «год». Другими словами, </a:t>
            </a:r>
            <a:r>
              <a:rPr lang="ru-RU" sz="3200" i="1" dirty="0">
                <a:solidFill>
                  <a:srgbClr val="512507"/>
                </a:solidFill>
                <a:latin typeface="+mj-lt"/>
              </a:rPr>
              <a:t>летопись – это то, что создавалось «из года в год», запись исторических событий</a:t>
            </a:r>
            <a:r>
              <a:rPr lang="ru-RU" sz="3200" dirty="0">
                <a:solidFill>
                  <a:srgbClr val="512507"/>
                </a:solidFill>
                <a:latin typeface="+mj-lt"/>
              </a:rPr>
              <a:t>. </a:t>
            </a:r>
            <a:endParaRPr lang="ru-RU" sz="3200" dirty="0">
              <a:solidFill>
                <a:srgbClr val="512507"/>
              </a:solidFill>
              <a:latin typeface="+mj-lt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2" name="墨迹 1"/>
              <p14:cNvContentPartPr/>
              <p14:nvPr/>
            </p14:nvContentPartPr>
            <p14:xfrm>
              <a:off x="2410460" y="4857750"/>
              <a:ext cx="5876290" cy="97790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2"/>
            </p:blipFill>
            <p:spPr>
              <a:xfrm>
                <a:off x="2410460" y="4857750"/>
                <a:ext cx="5876290" cy="9779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В  летопись записывали исторические события, добавляли древние сказания и легенды. Трудились над летописями  монахи. </a:t>
            </a:r>
            <a:endParaRPr lang="ru-RU" dirty="0">
              <a:solidFill>
                <a:srgbClr val="512507"/>
              </a:solidFill>
              <a:latin typeface="+mj-lt"/>
            </a:endParaRPr>
          </a:p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Каждый  следующий  составитель  летописи  использовал  старые рукописи, устные предания, песни, рассказы очевидцев и составлял новый, более полный с его точки зрения, сборник исторических сведений.</a:t>
            </a:r>
            <a:endParaRPr lang="ru-RU" dirty="0">
              <a:solidFill>
                <a:srgbClr val="512507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Наиболее древние русские летописи – Лаврентьевская летопись и </a:t>
            </a:r>
            <a:r>
              <a:rPr lang="ru-RU" dirty="0" err="1">
                <a:solidFill>
                  <a:srgbClr val="512507"/>
                </a:solidFill>
                <a:latin typeface="+mj-lt"/>
              </a:rPr>
              <a:t>Ипатьевская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, но в их основе более древний свод начала XII века. </a:t>
            </a:r>
            <a:endParaRPr lang="ru-RU" dirty="0">
              <a:solidFill>
                <a:srgbClr val="512507"/>
              </a:solidFill>
              <a:latin typeface="+mj-lt"/>
            </a:endParaRPr>
          </a:p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Этот свод известен под именем </a:t>
            </a:r>
            <a:r>
              <a:rPr lang="ru-RU" b="1" dirty="0">
                <a:solidFill>
                  <a:srgbClr val="512507"/>
                </a:solidFill>
                <a:latin typeface="+mj-lt"/>
              </a:rPr>
              <a:t>«Повесть временных лет»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, он является первой Киевской летописью.</a:t>
            </a:r>
            <a:endParaRPr lang="ru-RU" dirty="0">
              <a:solidFill>
                <a:srgbClr val="512507"/>
              </a:solidFill>
              <a:latin typeface="+mj-lt"/>
            </a:endParaRPr>
          </a:p>
          <a:p>
            <a:pPr indent="0" algn="just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Автором «Повести временных лет» считается монах Киево-Печёрской  лавры </a:t>
            </a:r>
            <a:r>
              <a:rPr lang="ru-RU" b="1" dirty="0">
                <a:solidFill>
                  <a:srgbClr val="512507"/>
                </a:solidFill>
                <a:latin typeface="+mj-lt"/>
              </a:rPr>
              <a:t>Нестор.</a:t>
            </a:r>
            <a:endParaRPr lang="ru-RU" b="1" dirty="0">
              <a:solidFill>
                <a:srgbClr val="512507"/>
              </a:solidFill>
              <a:latin typeface="+mj-lt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2" name="墨迹 1"/>
              <p14:cNvContentPartPr/>
              <p14:nvPr/>
            </p14:nvContentPartPr>
            <p14:xfrm>
              <a:off x="1000125" y="2990850"/>
              <a:ext cx="3018155" cy="161290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2"/>
            </p:blipFill>
            <p:spPr>
              <a:xfrm>
                <a:off x="1000125" y="2990850"/>
                <a:ext cx="3018155" cy="1612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4" name="墨迹 3"/>
              <p14:cNvContentPartPr/>
              <p14:nvPr/>
            </p14:nvContentPartPr>
            <p14:xfrm>
              <a:off x="714375" y="3803650"/>
              <a:ext cx="410210" cy="889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4"/>
            </p:blipFill>
            <p:spPr>
              <a:xfrm>
                <a:off x="714375" y="3803650"/>
                <a:ext cx="410210" cy="88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" p14:bwMode="auto">
            <p14:nvContentPartPr>
              <p14:cNvPr id="5" name="墨迹 4"/>
              <p14:cNvContentPartPr/>
              <p14:nvPr/>
            </p14:nvContentPartPr>
            <p14:xfrm>
              <a:off x="732155" y="5089525"/>
              <a:ext cx="267970" cy="360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6"/>
            </p:blipFill>
            <p:spPr>
              <a:xfrm>
                <a:off x="732155" y="5089525"/>
                <a:ext cx="267970" cy="36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нестор1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727701" y="371193"/>
            <a:ext cx="2832100" cy="5086451"/>
          </a:xfrm>
        </p:spPr>
      </p:pic>
      <p:sp>
        <p:nvSpPr>
          <p:cNvPr id="11" name="TextBox 10"/>
          <p:cNvSpPr txBox="1"/>
          <p:nvPr/>
        </p:nvSpPr>
        <p:spPr>
          <a:xfrm>
            <a:off x="5511800" y="5626100"/>
            <a:ext cx="3378200" cy="9541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51250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+mj-lt"/>
              </a:rPr>
              <a:t>Виктор Васнецов </a:t>
            </a:r>
            <a:endParaRPr lang="ru-RU" sz="2800" dirty="0">
              <a:latin typeface="+mj-lt"/>
            </a:endParaRPr>
          </a:p>
          <a:p>
            <a:pPr algn="ctr"/>
            <a:r>
              <a:rPr lang="ru-RU" sz="2800" dirty="0">
                <a:latin typeface="+mj-lt"/>
              </a:rPr>
              <a:t>Нестор-летописец</a:t>
            </a:r>
            <a:endParaRPr lang="ru-RU" sz="2800" dirty="0">
              <a:latin typeface="+mj-lt"/>
            </a:endParaRPr>
          </a:p>
        </p:txBody>
      </p:sp>
      <p:pic>
        <p:nvPicPr>
          <p:cNvPr id="12" name="Рисунок 11" descr="нестор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368300"/>
            <a:ext cx="4991100" cy="49911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89000" y="5611793"/>
            <a:ext cx="3797300" cy="9541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51250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+mj-lt"/>
              </a:rPr>
              <a:t>Марк Антакольский</a:t>
            </a:r>
            <a:endParaRPr lang="ru-RU" sz="2800" dirty="0">
              <a:latin typeface="+mj-lt"/>
            </a:endParaRPr>
          </a:p>
          <a:p>
            <a:pPr algn="ctr"/>
            <a:r>
              <a:rPr lang="ru-RU" sz="2800" dirty="0">
                <a:latin typeface="+mj-lt"/>
              </a:rPr>
              <a:t>Нестор-летописец</a:t>
            </a:r>
            <a:endParaRPr lang="ru-RU" sz="2800" dirty="0">
              <a:latin typeface="+mj-lt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КИЕВО-ПЕЧЕРСКАЯ ЛАВРА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363048" y="835025"/>
            <a:ext cx="6417903" cy="4351338"/>
          </a:xfrm>
        </p:spPr>
      </p:pic>
      <p:sp>
        <p:nvSpPr>
          <p:cNvPr id="5" name="TextBox 4"/>
          <p:cNvSpPr txBox="1"/>
          <p:nvPr/>
        </p:nvSpPr>
        <p:spPr>
          <a:xfrm>
            <a:off x="1574800" y="5435600"/>
            <a:ext cx="5969000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51250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512507"/>
                </a:solidFill>
                <a:latin typeface="+mj-lt"/>
              </a:rPr>
              <a:t>Киево-Печерская лавра</a:t>
            </a:r>
            <a:endParaRPr lang="ru-RU" sz="2800" dirty="0">
              <a:solidFill>
                <a:srgbClr val="512507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2079625"/>
            <a:ext cx="7886700" cy="4351338"/>
          </a:xfrm>
        </p:spPr>
        <p:txBody>
          <a:bodyPr/>
          <a:lstStyle/>
          <a:p>
            <a:pPr algn="ctr">
              <a:buNone/>
            </a:pPr>
            <a:r>
              <a:rPr lang="ru-RU" sz="3200" b="1" dirty="0">
                <a:solidFill>
                  <a:srgbClr val="512507"/>
                </a:solidFill>
                <a:latin typeface="+mj-lt"/>
              </a:rPr>
              <a:t>Хождение</a:t>
            </a:r>
            <a:r>
              <a:rPr lang="ru-RU" sz="3200" dirty="0">
                <a:solidFill>
                  <a:srgbClr val="512507"/>
                </a:solidFill>
                <a:latin typeface="+mj-lt"/>
              </a:rPr>
              <a:t> –  форма путевых записок, в которых русские путешественники описывали свои впечатления от посещения иностранных земель. </a:t>
            </a:r>
            <a:endParaRPr lang="ru-RU" sz="3200" dirty="0">
              <a:solidFill>
                <a:srgbClr val="512507"/>
              </a:solidFill>
              <a:latin typeface="+mj-lt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ctr">
              <a:buNone/>
            </a:pPr>
            <a:endParaRPr lang="ru-RU" b="1" dirty="0">
              <a:solidFill>
                <a:srgbClr val="512507"/>
              </a:solidFill>
              <a:latin typeface="+mj-lt"/>
            </a:endParaRPr>
          </a:p>
          <a:p>
            <a:pPr indent="0" algn="ctr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Древнерусская  повесть  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–  повествовательный  жанр.  Вобрал  в  себя  устные  рассказы,  события,  которые лично видел или о которых слышал рассказчик. </a:t>
            </a:r>
            <a:endParaRPr lang="ru-RU" dirty="0">
              <a:solidFill>
                <a:srgbClr val="512507"/>
              </a:solidFill>
              <a:latin typeface="+mj-lt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66750" y="2790825"/>
            <a:ext cx="7886700" cy="1387475"/>
          </a:xfrm>
        </p:spPr>
        <p:txBody>
          <a:bodyPr/>
          <a:lstStyle/>
          <a:p>
            <a:pPr algn="ctr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Поучение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 – проповедь, речь, содержащая в себе наставления о жизни. </a:t>
            </a:r>
            <a:endParaRPr lang="ru-RU" dirty="0">
              <a:solidFill>
                <a:srgbClr val="512507"/>
              </a:solidFill>
              <a:latin typeface="+mj-lt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700" y="457200"/>
            <a:ext cx="3873499" cy="1422400"/>
          </a:xfrm>
          <a:solidFill>
            <a:schemeClr val="accent4">
              <a:lumMod val="60000"/>
              <a:lumOff val="40000"/>
            </a:schemeClr>
          </a:solidFill>
          <a:ln>
            <a:solidFill>
              <a:srgbClr val="512507"/>
            </a:solidFill>
          </a:ln>
        </p:spPr>
        <p:txBody>
          <a:bodyPr/>
          <a:lstStyle/>
          <a:p>
            <a:pPr algn="ctr"/>
            <a:r>
              <a:rPr lang="ru-RU" dirty="0"/>
              <a:t>«Поучение» Владимира Мономаха</a:t>
            </a:r>
            <a:endParaRPr lang="ru-RU" dirty="0"/>
          </a:p>
        </p:txBody>
      </p:sp>
      <p:pic>
        <p:nvPicPr>
          <p:cNvPr id="4" name="Содержимое 3" descr="владимир мономах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584700" y="542925"/>
            <a:ext cx="4401326" cy="5662007"/>
          </a:xfr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629840" y="2057400"/>
            <a:ext cx="3891360" cy="4584700"/>
          </a:xfrm>
        </p:spPr>
        <p:txBody>
          <a:bodyPr/>
          <a:lstStyle/>
          <a:p>
            <a:pPr algn="just"/>
            <a:r>
              <a:rPr lang="ru-RU" sz="2800" dirty="0">
                <a:latin typeface="+mj-lt"/>
              </a:rPr>
              <a:t>Владимир Мономах –государственный  деятель  конца  XI  –  начала XII  столетия.</a:t>
            </a:r>
            <a:endParaRPr lang="ru-RU" sz="2800" dirty="0">
              <a:latin typeface="+mj-lt"/>
            </a:endParaRPr>
          </a:p>
          <a:p>
            <a:pPr algn="just"/>
            <a:r>
              <a:rPr lang="ru-RU" sz="2800" b="1" dirty="0">
                <a:latin typeface="+mj-lt"/>
              </a:rPr>
              <a:t>Темы «Поучения»</a:t>
            </a:r>
            <a:r>
              <a:rPr lang="ru-RU" sz="2800" dirty="0">
                <a:latin typeface="+mj-lt"/>
              </a:rPr>
              <a:t>:</a:t>
            </a:r>
            <a:endParaRPr lang="ru-RU" sz="2800" dirty="0">
              <a:latin typeface="+mj-lt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dirty="0">
                <a:latin typeface="+mj-lt"/>
              </a:rPr>
              <a:t>Обязанности князя</a:t>
            </a:r>
            <a:endParaRPr lang="ru-RU" sz="2800" dirty="0">
              <a:latin typeface="+mj-lt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dirty="0">
                <a:latin typeface="+mj-lt"/>
              </a:rPr>
              <a:t>Семья</a:t>
            </a:r>
            <a:endParaRPr lang="ru-RU" sz="2800" dirty="0">
              <a:latin typeface="+mj-lt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dirty="0">
                <a:latin typeface="+mj-lt"/>
              </a:rPr>
              <a:t>Трудолюбие</a:t>
            </a:r>
            <a:endParaRPr lang="ru-RU" sz="2800" dirty="0">
              <a:latin typeface="+mj-lt"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sz="2800" dirty="0">
                <a:latin typeface="+mj-lt"/>
              </a:rPr>
              <a:t>Роль просвещения</a:t>
            </a:r>
            <a:endParaRPr lang="ru-RU" sz="2800" dirty="0">
              <a:latin typeface="+mj-lt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1350" y="2257425"/>
            <a:ext cx="7956550" cy="1590675"/>
          </a:xfrm>
        </p:spPr>
        <p:txBody>
          <a:bodyPr/>
          <a:lstStyle/>
          <a:p>
            <a:pPr indent="0" algn="ctr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Житие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 – рассказ о жизни людей, причисленных церковью к лику святых. </a:t>
            </a:r>
            <a:endParaRPr lang="ru-RU" dirty="0">
              <a:solidFill>
                <a:srgbClr val="512507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4742" y="2257425"/>
            <a:ext cx="7843157" cy="2764518"/>
          </a:xfrm>
        </p:spPr>
        <p:txBody>
          <a:bodyPr/>
          <a:lstStyle/>
          <a:p>
            <a:pPr indent="0" algn="ctr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Видения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 – особый жанр древнерусской и мировой литературы, расцвет которого пришелся на эпоху средневековья.</a:t>
            </a:r>
            <a:endParaRPr lang="ru-RU" dirty="0">
              <a:solidFill>
                <a:srgbClr val="512507"/>
              </a:solidFill>
              <a:latin typeface="+mj-lt"/>
            </a:endParaRPr>
          </a:p>
          <a:p>
            <a:pPr indent="0" algn="ctr">
              <a:buNone/>
            </a:pPr>
            <a:r>
              <a:rPr lang="ru-RU" dirty="0">
                <a:solidFill>
                  <a:srgbClr val="512507"/>
                </a:solidFill>
                <a:latin typeface="+mj-lt"/>
              </a:rPr>
              <a:t> </a:t>
            </a:r>
            <a:r>
              <a:rPr lang="ru-RU" b="0" i="0" dirty="0">
                <a:solidFill>
                  <a:srgbClr val="000000"/>
                </a:solidFill>
                <a:effectLst/>
                <a:latin typeface="REG"/>
              </a:rPr>
              <a:t>В древнерусской традиции видения чаще всего включались в патерики.</a:t>
            </a:r>
            <a:endParaRPr lang="ru-RU" b="0" i="0" dirty="0">
              <a:solidFill>
                <a:srgbClr val="000000"/>
              </a:solidFill>
              <a:effectLst/>
              <a:latin typeface="REG"/>
            </a:endParaRPr>
          </a:p>
          <a:p>
            <a:pPr indent="0" algn="ctr">
              <a:buNone/>
            </a:pPr>
            <a:r>
              <a:rPr lang="ru-RU" b="0" i="0" dirty="0">
                <a:solidFill>
                  <a:srgbClr val="000000"/>
                </a:solidFill>
                <a:effectLst/>
                <a:latin typeface="REG"/>
              </a:rPr>
              <a:t>Видения близки к жанру волшебной сказки</a:t>
            </a:r>
            <a:endParaRPr lang="ru-RU" dirty="0">
              <a:solidFill>
                <a:srgbClr val="512507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3250" y="2092325"/>
            <a:ext cx="7886700" cy="4351338"/>
          </a:xfrm>
        </p:spPr>
        <p:txBody>
          <a:bodyPr/>
          <a:lstStyle/>
          <a:p>
            <a:pPr indent="0" algn="ctr">
              <a:buNone/>
            </a:pPr>
            <a:r>
              <a:rPr lang="ru-RU" sz="3200" b="1" dirty="0">
                <a:solidFill>
                  <a:srgbClr val="512507"/>
                </a:solidFill>
                <a:latin typeface="+mj-lt"/>
              </a:rPr>
              <a:t>Патерики</a:t>
            </a:r>
            <a:r>
              <a:rPr lang="ru-RU" sz="3200" dirty="0">
                <a:solidFill>
                  <a:srgbClr val="512507"/>
                </a:solidFill>
                <a:latin typeface="+mj-lt"/>
              </a:rPr>
              <a:t>  –  особая  разновидность  жития,  в  которых  давалось  не  все  жизнеописание  того  или  иного монаха, а лишь наиболее важные, с точки зрения их святости, подвиги или события. </a:t>
            </a:r>
            <a:endParaRPr lang="ru-RU" sz="3200" dirty="0">
              <a:solidFill>
                <a:srgbClr val="512507"/>
              </a:solidFill>
              <a:latin typeface="+mj-lt"/>
            </a:endParaRPr>
          </a:p>
          <a:p>
            <a:endParaRPr lang="ru-RU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2" name="墨迹 1"/>
              <p14:cNvContentPartPr/>
              <p14:nvPr/>
            </p14:nvContentPartPr>
            <p14:xfrm>
              <a:off x="6027420" y="4286250"/>
              <a:ext cx="1473200" cy="53340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2"/>
            </p:blipFill>
            <p:spPr>
              <a:xfrm>
                <a:off x="6027420" y="4286250"/>
                <a:ext cx="1473200" cy="5334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4" name="墨迹 3"/>
              <p14:cNvContentPartPr/>
              <p14:nvPr/>
            </p14:nvContentPartPr>
            <p14:xfrm>
              <a:off x="1642745" y="3401695"/>
              <a:ext cx="2813050" cy="71755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4"/>
            </p:blipFill>
            <p:spPr>
              <a:xfrm>
                <a:off x="1642745" y="3401695"/>
                <a:ext cx="2813050" cy="71755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 algn="ctr">
              <a:buNone/>
            </a:pPr>
            <a:r>
              <a:rPr lang="ru-RU" b="1" dirty="0">
                <a:solidFill>
                  <a:srgbClr val="512507"/>
                </a:solidFill>
                <a:latin typeface="+mj-lt"/>
              </a:rPr>
              <a:t>Словами</a:t>
            </a:r>
            <a:r>
              <a:rPr lang="ru-RU" dirty="0">
                <a:solidFill>
                  <a:srgbClr val="512507"/>
                </a:solidFill>
                <a:latin typeface="+mj-lt"/>
              </a:rPr>
              <a:t> назывались в древнерусской литературе как произведения церковного характера, так и сочинения светского характера. </a:t>
            </a:r>
            <a:endParaRPr lang="ru-RU" dirty="0">
              <a:solidFill>
                <a:srgbClr val="512507"/>
              </a:solidFill>
              <a:latin typeface="+mj-lt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759" y="3752849"/>
            <a:ext cx="2468166" cy="2452687"/>
          </a:xfrm>
        </p:spPr>
        <p:txBody>
          <a:bodyPr anchor="ctr">
            <a:normAutofit/>
          </a:bodyPr>
          <a:lstStyle/>
          <a:p>
            <a:r>
              <a:rPr lang="ru-RU" sz="3100"/>
              <a:t>Литература 11 века</a:t>
            </a:r>
            <a:endParaRPr lang="ru-RU" sz="310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"/>
          <a:srcRect t="29444" b="13602"/>
          <a:stretch>
            <a:fillRect/>
          </a:stretch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28925" y="3752850"/>
            <a:ext cx="5953121" cy="2820228"/>
          </a:xfrm>
        </p:spPr>
        <p:txBody>
          <a:bodyPr anchor="ctr">
            <a:normAutofit/>
          </a:bodyPr>
          <a:lstStyle/>
          <a:p>
            <a:r>
              <a:rPr lang="ru-RU" sz="1400" b="1" dirty="0">
                <a:latin typeface="+mj-lt"/>
              </a:rPr>
              <a:t> </a:t>
            </a:r>
            <a:r>
              <a:rPr lang="ru-RU" sz="1400" b="0" i="0" dirty="0">
                <a:effectLst/>
                <a:latin typeface="YS Text"/>
              </a:rPr>
              <a:t>«Слово о законе и благодати» — запись торжественной речи митрополита Киевского Илариона середины XI века, содержавшей апологию Русской земли, после Крещения влившейся в семью христианских народов, и панегирик крестителю Руси князю Владимиру Святославичу и его сыну Ярославу Мудрому.</a:t>
            </a:r>
            <a:endParaRPr lang="ru-RU" sz="1400" b="0" i="0" dirty="0">
              <a:effectLst/>
              <a:latin typeface="YS Text"/>
            </a:endParaRPr>
          </a:p>
          <a:p>
            <a:r>
              <a:rPr lang="ru-RU" sz="1400" b="0" i="0" dirty="0">
                <a:effectLst/>
                <a:latin typeface="YS Text"/>
              </a:rPr>
              <a:t>В Слове дано богословское осмысление места Русской церкви в истории Божественного домостроительства спасения.</a:t>
            </a:r>
            <a:endParaRPr lang="ru-RU" sz="1400" b="0" i="0" dirty="0">
              <a:effectLst/>
              <a:latin typeface="YS Text"/>
            </a:endParaRPr>
          </a:p>
          <a:p>
            <a:r>
              <a:rPr lang="ru-RU" sz="1400" b="0" i="0" dirty="0">
                <a:effectLst/>
                <a:latin typeface="YS Text"/>
              </a:rPr>
              <a:t>Один из древнейших памятников древнерусской литературы, древнейшее известное оригинальное русское литературное произведение</a:t>
            </a:r>
            <a:endParaRPr lang="ru-RU" sz="1400" b="0" i="0" dirty="0">
              <a:effectLst/>
              <a:latin typeface="YS Text"/>
            </a:endParaRPr>
          </a:p>
          <a:p>
            <a:pPr indent="0">
              <a:buNone/>
            </a:pPr>
            <a:endParaRPr lang="ru-RU" sz="1400" b="1" dirty="0">
              <a:latin typeface="+mj-lt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3202" y="640823"/>
            <a:ext cx="2564892" cy="5583148"/>
          </a:xfrm>
        </p:spPr>
        <p:txBody>
          <a:bodyPr anchor="ctr">
            <a:normAutofit/>
          </a:bodyPr>
          <a:lstStyle/>
          <a:p>
            <a:r>
              <a:rPr lang="ru-RU" sz="3300" dirty="0"/>
              <a:t>Литература 12 века</a:t>
            </a:r>
            <a:endParaRPr lang="ru-RU" sz="3300" dirty="0"/>
          </a:p>
        </p:txBody>
      </p:sp>
      <p:sp>
        <p:nvSpPr>
          <p:cNvPr id="32" name="sketch line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3200400" y="630936"/>
            <a:ext cx="13716" cy="5590381"/>
          </a:xfrm>
          <a:custGeom>
            <a:avLst/>
            <a:gdLst>
              <a:gd name="connsiteX0" fmla="*/ 0 w 13716"/>
              <a:gd name="connsiteY0" fmla="*/ 0 h 5590381"/>
              <a:gd name="connsiteX1" fmla="*/ 13716 w 13716"/>
              <a:gd name="connsiteY1" fmla="*/ 0 h 5590381"/>
              <a:gd name="connsiteX2" fmla="*/ 13716 w 13716"/>
              <a:gd name="connsiteY2" fmla="*/ 754701 h 5590381"/>
              <a:gd name="connsiteX3" fmla="*/ 13716 w 13716"/>
              <a:gd name="connsiteY3" fmla="*/ 1565307 h 5590381"/>
              <a:gd name="connsiteX4" fmla="*/ 13716 w 13716"/>
              <a:gd name="connsiteY4" fmla="*/ 2152297 h 5590381"/>
              <a:gd name="connsiteX5" fmla="*/ 13716 w 13716"/>
              <a:gd name="connsiteY5" fmla="*/ 2906998 h 5590381"/>
              <a:gd name="connsiteX6" fmla="*/ 13716 w 13716"/>
              <a:gd name="connsiteY6" fmla="*/ 3549892 h 5590381"/>
              <a:gd name="connsiteX7" fmla="*/ 13716 w 13716"/>
              <a:gd name="connsiteY7" fmla="*/ 4080978 h 5590381"/>
              <a:gd name="connsiteX8" fmla="*/ 13716 w 13716"/>
              <a:gd name="connsiteY8" fmla="*/ 4835680 h 5590381"/>
              <a:gd name="connsiteX9" fmla="*/ 13716 w 13716"/>
              <a:gd name="connsiteY9" fmla="*/ 5590381 h 5590381"/>
              <a:gd name="connsiteX10" fmla="*/ 0 w 13716"/>
              <a:gd name="connsiteY10" fmla="*/ 5590381 h 5590381"/>
              <a:gd name="connsiteX11" fmla="*/ 0 w 13716"/>
              <a:gd name="connsiteY11" fmla="*/ 4835680 h 5590381"/>
              <a:gd name="connsiteX12" fmla="*/ 0 w 13716"/>
              <a:gd name="connsiteY12" fmla="*/ 4304593 h 5590381"/>
              <a:gd name="connsiteX13" fmla="*/ 0 w 13716"/>
              <a:gd name="connsiteY13" fmla="*/ 3773507 h 5590381"/>
              <a:gd name="connsiteX14" fmla="*/ 0 w 13716"/>
              <a:gd name="connsiteY14" fmla="*/ 3186517 h 5590381"/>
              <a:gd name="connsiteX15" fmla="*/ 0 w 13716"/>
              <a:gd name="connsiteY15" fmla="*/ 2487720 h 5590381"/>
              <a:gd name="connsiteX16" fmla="*/ 0 w 13716"/>
              <a:gd name="connsiteY16" fmla="*/ 1956633 h 5590381"/>
              <a:gd name="connsiteX17" fmla="*/ 0 w 13716"/>
              <a:gd name="connsiteY17" fmla="*/ 1425547 h 5590381"/>
              <a:gd name="connsiteX18" fmla="*/ 0 w 13716"/>
              <a:gd name="connsiteY18" fmla="*/ 614942 h 5590381"/>
              <a:gd name="connsiteX19" fmla="*/ 0 w 13716"/>
              <a:gd name="connsiteY19" fmla="*/ 0 h 5590381"/>
              <a:gd name="connsiteX0-1" fmla="*/ 0 w 13716"/>
              <a:gd name="connsiteY0-2" fmla="*/ 0 h 5590381"/>
              <a:gd name="connsiteX1-3" fmla="*/ 13716 w 13716"/>
              <a:gd name="connsiteY1-4" fmla="*/ 0 h 5590381"/>
              <a:gd name="connsiteX2-5" fmla="*/ 13716 w 13716"/>
              <a:gd name="connsiteY2-6" fmla="*/ 698798 h 5590381"/>
              <a:gd name="connsiteX3-7" fmla="*/ 13716 w 13716"/>
              <a:gd name="connsiteY3-8" fmla="*/ 1397595 h 5590381"/>
              <a:gd name="connsiteX4-9" fmla="*/ 13716 w 13716"/>
              <a:gd name="connsiteY4-10" fmla="*/ 2152297 h 5590381"/>
              <a:gd name="connsiteX5-11" fmla="*/ 13716 w 13716"/>
              <a:gd name="connsiteY5-12" fmla="*/ 2739287 h 5590381"/>
              <a:gd name="connsiteX6-13" fmla="*/ 13716 w 13716"/>
              <a:gd name="connsiteY6-14" fmla="*/ 3493988 h 5590381"/>
              <a:gd name="connsiteX7-15" fmla="*/ 13716 w 13716"/>
              <a:gd name="connsiteY7-16" fmla="*/ 4304593 h 5590381"/>
              <a:gd name="connsiteX8-17" fmla="*/ 13716 w 13716"/>
              <a:gd name="connsiteY8-18" fmla="*/ 5590381 h 5590381"/>
              <a:gd name="connsiteX9-19" fmla="*/ 0 w 13716"/>
              <a:gd name="connsiteY9-20" fmla="*/ 5590381 h 5590381"/>
              <a:gd name="connsiteX10-21" fmla="*/ 0 w 13716"/>
              <a:gd name="connsiteY10-22" fmla="*/ 4835680 h 5590381"/>
              <a:gd name="connsiteX11-23" fmla="*/ 0 w 13716"/>
              <a:gd name="connsiteY11-24" fmla="*/ 4136882 h 5590381"/>
              <a:gd name="connsiteX12-25" fmla="*/ 0 w 13716"/>
              <a:gd name="connsiteY12-26" fmla="*/ 3549892 h 5590381"/>
              <a:gd name="connsiteX13-27" fmla="*/ 0 w 13716"/>
              <a:gd name="connsiteY13-28" fmla="*/ 2851094 h 5590381"/>
              <a:gd name="connsiteX14-29" fmla="*/ 0 w 13716"/>
              <a:gd name="connsiteY14-30" fmla="*/ 2264104 h 5590381"/>
              <a:gd name="connsiteX15-31" fmla="*/ 0 w 13716"/>
              <a:gd name="connsiteY15-32" fmla="*/ 1733018 h 5590381"/>
              <a:gd name="connsiteX16-33" fmla="*/ 0 w 13716"/>
              <a:gd name="connsiteY16-34" fmla="*/ 1090124 h 5590381"/>
              <a:gd name="connsiteX17-35" fmla="*/ 0 w 13716"/>
              <a:gd name="connsiteY17-36" fmla="*/ 0 h 559038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</a:cxnLst>
            <a:rect l="l" t="t" r="r" b="b"/>
            <a:pathLst>
              <a:path w="13716" h="5590381" fill="none" extrusionOk="0">
                <a:moveTo>
                  <a:pt x="0" y="0"/>
                </a:moveTo>
                <a:cubicBezTo>
                  <a:pt x="6858" y="-583"/>
                  <a:pt x="7851" y="431"/>
                  <a:pt x="13716" y="0"/>
                </a:cubicBezTo>
                <a:cubicBezTo>
                  <a:pt x="34933" y="215318"/>
                  <a:pt x="27251" y="565582"/>
                  <a:pt x="13716" y="754701"/>
                </a:cubicBezTo>
                <a:cubicBezTo>
                  <a:pt x="-46127" y="1001571"/>
                  <a:pt x="16502" y="1226848"/>
                  <a:pt x="13716" y="1565307"/>
                </a:cubicBezTo>
                <a:cubicBezTo>
                  <a:pt x="518" y="1889109"/>
                  <a:pt x="-16367" y="2000548"/>
                  <a:pt x="13716" y="2152297"/>
                </a:cubicBezTo>
                <a:cubicBezTo>
                  <a:pt x="-27751" y="2293511"/>
                  <a:pt x="26467" y="2577637"/>
                  <a:pt x="13716" y="2906998"/>
                </a:cubicBezTo>
                <a:cubicBezTo>
                  <a:pt x="10317" y="3210592"/>
                  <a:pt x="23894" y="3347388"/>
                  <a:pt x="13716" y="3549892"/>
                </a:cubicBezTo>
                <a:cubicBezTo>
                  <a:pt x="-2084" y="3774164"/>
                  <a:pt x="29811" y="3846282"/>
                  <a:pt x="13716" y="4080978"/>
                </a:cubicBezTo>
                <a:cubicBezTo>
                  <a:pt x="-34083" y="4316157"/>
                  <a:pt x="-21714" y="4469094"/>
                  <a:pt x="13716" y="4835680"/>
                </a:cubicBezTo>
                <a:cubicBezTo>
                  <a:pt x="54813" y="5147918"/>
                  <a:pt x="-17924" y="5390556"/>
                  <a:pt x="13716" y="5590381"/>
                </a:cubicBezTo>
                <a:cubicBezTo>
                  <a:pt x="8175" y="5590136"/>
                  <a:pt x="6849" y="5590599"/>
                  <a:pt x="0" y="5590381"/>
                </a:cubicBezTo>
                <a:cubicBezTo>
                  <a:pt x="25138" y="5250698"/>
                  <a:pt x="-4619" y="5075445"/>
                  <a:pt x="0" y="4835680"/>
                </a:cubicBezTo>
                <a:cubicBezTo>
                  <a:pt x="36581" y="4590550"/>
                  <a:pt x="3022" y="4474529"/>
                  <a:pt x="0" y="4304593"/>
                </a:cubicBezTo>
                <a:cubicBezTo>
                  <a:pt x="-12701" y="4111845"/>
                  <a:pt x="27688" y="3905584"/>
                  <a:pt x="0" y="3773507"/>
                </a:cubicBezTo>
                <a:cubicBezTo>
                  <a:pt x="-26601" y="3606595"/>
                  <a:pt x="-5508" y="3333425"/>
                  <a:pt x="0" y="3186517"/>
                </a:cubicBezTo>
                <a:cubicBezTo>
                  <a:pt x="27803" y="3020623"/>
                  <a:pt x="39608" y="2648539"/>
                  <a:pt x="0" y="2487720"/>
                </a:cubicBezTo>
                <a:cubicBezTo>
                  <a:pt x="-30668" y="2356394"/>
                  <a:pt x="-10848" y="2125581"/>
                  <a:pt x="0" y="1956633"/>
                </a:cubicBezTo>
                <a:cubicBezTo>
                  <a:pt x="21350" y="1832604"/>
                  <a:pt x="13098" y="1675326"/>
                  <a:pt x="0" y="1425547"/>
                </a:cubicBezTo>
                <a:cubicBezTo>
                  <a:pt x="51943" y="1231575"/>
                  <a:pt x="-49685" y="947153"/>
                  <a:pt x="0" y="614942"/>
                </a:cubicBezTo>
                <a:cubicBezTo>
                  <a:pt x="23685" y="274445"/>
                  <a:pt x="15608" y="143232"/>
                  <a:pt x="0" y="0"/>
                </a:cubicBezTo>
                <a:close/>
              </a:path>
              <a:path w="13716" h="5590381" stroke="0" extrusionOk="0">
                <a:moveTo>
                  <a:pt x="0" y="0"/>
                </a:moveTo>
                <a:cubicBezTo>
                  <a:pt x="4519" y="745"/>
                  <a:pt x="7608" y="27"/>
                  <a:pt x="13716" y="0"/>
                </a:cubicBezTo>
                <a:cubicBezTo>
                  <a:pt x="44022" y="114427"/>
                  <a:pt x="8229" y="453118"/>
                  <a:pt x="13716" y="698798"/>
                </a:cubicBezTo>
                <a:cubicBezTo>
                  <a:pt x="34424" y="963774"/>
                  <a:pt x="36600" y="1212364"/>
                  <a:pt x="13716" y="1397595"/>
                </a:cubicBezTo>
                <a:cubicBezTo>
                  <a:pt x="48283" y="1542354"/>
                  <a:pt x="25375" y="1802464"/>
                  <a:pt x="13716" y="2152297"/>
                </a:cubicBezTo>
                <a:cubicBezTo>
                  <a:pt x="3835" y="2525678"/>
                  <a:pt x="21814" y="2592868"/>
                  <a:pt x="13716" y="2739287"/>
                </a:cubicBezTo>
                <a:cubicBezTo>
                  <a:pt x="1084" y="2874965"/>
                  <a:pt x="-36448" y="3144013"/>
                  <a:pt x="13716" y="3493988"/>
                </a:cubicBezTo>
                <a:cubicBezTo>
                  <a:pt x="-17205" y="3852647"/>
                  <a:pt x="66492" y="4038484"/>
                  <a:pt x="13716" y="4304593"/>
                </a:cubicBezTo>
                <a:cubicBezTo>
                  <a:pt x="-83354" y="4564310"/>
                  <a:pt x="113944" y="5225828"/>
                  <a:pt x="13716" y="5590381"/>
                </a:cubicBezTo>
                <a:cubicBezTo>
                  <a:pt x="9333" y="5590250"/>
                  <a:pt x="5993" y="5589792"/>
                  <a:pt x="0" y="5590381"/>
                </a:cubicBezTo>
                <a:cubicBezTo>
                  <a:pt x="35863" y="5257220"/>
                  <a:pt x="-32757" y="5135372"/>
                  <a:pt x="0" y="4835680"/>
                </a:cubicBezTo>
                <a:cubicBezTo>
                  <a:pt x="7921" y="4562721"/>
                  <a:pt x="-29047" y="4351594"/>
                  <a:pt x="0" y="4136882"/>
                </a:cubicBezTo>
                <a:cubicBezTo>
                  <a:pt x="1393" y="3929098"/>
                  <a:pt x="-4372" y="3755796"/>
                  <a:pt x="0" y="3549892"/>
                </a:cubicBezTo>
                <a:cubicBezTo>
                  <a:pt x="-14123" y="3323552"/>
                  <a:pt x="21701" y="3076195"/>
                  <a:pt x="0" y="2851094"/>
                </a:cubicBezTo>
                <a:cubicBezTo>
                  <a:pt x="-51577" y="2661940"/>
                  <a:pt x="-7702" y="2448681"/>
                  <a:pt x="0" y="2264104"/>
                </a:cubicBezTo>
                <a:cubicBezTo>
                  <a:pt x="-8180" y="2080123"/>
                  <a:pt x="16108" y="1991682"/>
                  <a:pt x="0" y="1733018"/>
                </a:cubicBezTo>
                <a:cubicBezTo>
                  <a:pt x="-21280" y="1472795"/>
                  <a:pt x="8343" y="1385598"/>
                  <a:pt x="0" y="1090124"/>
                </a:cubicBezTo>
                <a:cubicBezTo>
                  <a:pt x="41559" y="815693"/>
                  <a:pt x="-53513" y="485395"/>
                  <a:pt x="0" y="0"/>
                </a:cubicBezTo>
                <a:close/>
              </a:path>
              <a:path w="13716" h="5590381" fill="none" stroke="0" extrusionOk="0">
                <a:moveTo>
                  <a:pt x="0" y="0"/>
                </a:moveTo>
                <a:cubicBezTo>
                  <a:pt x="6692" y="-634"/>
                  <a:pt x="7933" y="727"/>
                  <a:pt x="13716" y="0"/>
                </a:cubicBezTo>
                <a:cubicBezTo>
                  <a:pt x="-11397" y="210553"/>
                  <a:pt x="41795" y="570219"/>
                  <a:pt x="13716" y="754701"/>
                </a:cubicBezTo>
                <a:cubicBezTo>
                  <a:pt x="-16345" y="939055"/>
                  <a:pt x="5480" y="1271330"/>
                  <a:pt x="13716" y="1565307"/>
                </a:cubicBezTo>
                <a:cubicBezTo>
                  <a:pt x="214" y="1888228"/>
                  <a:pt x="-22439" y="2000817"/>
                  <a:pt x="13716" y="2152297"/>
                </a:cubicBezTo>
                <a:cubicBezTo>
                  <a:pt x="36483" y="2302199"/>
                  <a:pt x="43294" y="2645200"/>
                  <a:pt x="13716" y="2906998"/>
                </a:cubicBezTo>
                <a:cubicBezTo>
                  <a:pt x="10400" y="3203875"/>
                  <a:pt x="27719" y="3309255"/>
                  <a:pt x="13716" y="3549892"/>
                </a:cubicBezTo>
                <a:cubicBezTo>
                  <a:pt x="-8323" y="3767364"/>
                  <a:pt x="36239" y="3859248"/>
                  <a:pt x="13716" y="4080978"/>
                </a:cubicBezTo>
                <a:cubicBezTo>
                  <a:pt x="-28362" y="4308528"/>
                  <a:pt x="-17360" y="4464817"/>
                  <a:pt x="13716" y="4835680"/>
                </a:cubicBezTo>
                <a:cubicBezTo>
                  <a:pt x="37186" y="5120324"/>
                  <a:pt x="-5183" y="5409792"/>
                  <a:pt x="13716" y="5590381"/>
                </a:cubicBezTo>
                <a:cubicBezTo>
                  <a:pt x="8151" y="5590111"/>
                  <a:pt x="6756" y="5590651"/>
                  <a:pt x="0" y="5590381"/>
                </a:cubicBezTo>
                <a:cubicBezTo>
                  <a:pt x="366" y="5289836"/>
                  <a:pt x="-51421" y="5037027"/>
                  <a:pt x="0" y="4835680"/>
                </a:cubicBezTo>
                <a:cubicBezTo>
                  <a:pt x="30695" y="4638845"/>
                  <a:pt x="15954" y="4503929"/>
                  <a:pt x="0" y="4304593"/>
                </a:cubicBezTo>
                <a:cubicBezTo>
                  <a:pt x="14622" y="4089881"/>
                  <a:pt x="18900" y="3917008"/>
                  <a:pt x="0" y="3773507"/>
                </a:cubicBezTo>
                <a:cubicBezTo>
                  <a:pt x="-3147" y="3613850"/>
                  <a:pt x="-23547" y="3335869"/>
                  <a:pt x="0" y="3186517"/>
                </a:cubicBezTo>
                <a:cubicBezTo>
                  <a:pt x="5486" y="3055843"/>
                  <a:pt x="41826" y="2645889"/>
                  <a:pt x="0" y="2487720"/>
                </a:cubicBezTo>
                <a:cubicBezTo>
                  <a:pt x="-23992" y="2347034"/>
                  <a:pt x="14189" y="2145771"/>
                  <a:pt x="0" y="1956633"/>
                </a:cubicBezTo>
                <a:cubicBezTo>
                  <a:pt x="14669" y="1780910"/>
                  <a:pt x="-4302" y="1660669"/>
                  <a:pt x="0" y="1425547"/>
                </a:cubicBezTo>
                <a:cubicBezTo>
                  <a:pt x="70611" y="1196115"/>
                  <a:pt x="14725" y="924393"/>
                  <a:pt x="0" y="614942"/>
                </a:cubicBezTo>
                <a:cubicBezTo>
                  <a:pt x="-2330" y="269013"/>
                  <a:pt x="15133" y="13266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" r="21579"/>
          <a:stretch>
            <a:fillRect/>
          </a:stretch>
        </p:blipFill>
        <p:spPr bwMode="auto">
          <a:xfrm>
            <a:off x="3490722" y="949989"/>
            <a:ext cx="5170932" cy="3275526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90722" y="4798577"/>
            <a:ext cx="5170932" cy="1428487"/>
          </a:xfrm>
        </p:spPr>
        <p:txBody>
          <a:bodyPr anchor="t">
            <a:normAutofit/>
          </a:bodyPr>
          <a:lstStyle/>
          <a:p>
            <a:pPr indent="0">
              <a:buNone/>
            </a:pPr>
            <a:r>
              <a:rPr lang="ru-RU" sz="1900" b="1" dirty="0">
                <a:latin typeface="+mj-lt"/>
              </a:rPr>
              <a:t> «</a:t>
            </a:r>
            <a:r>
              <a:rPr lang="ru-RU" sz="1900" b="1" dirty="0" err="1">
                <a:latin typeface="+mj-lt"/>
              </a:rPr>
              <a:t>Сло́во</a:t>
            </a:r>
            <a:r>
              <a:rPr lang="ru-RU" sz="1900" b="1" dirty="0">
                <a:latin typeface="+mj-lt"/>
              </a:rPr>
              <a:t> о полку́ </a:t>
            </a:r>
            <a:r>
              <a:rPr lang="ru-RU" sz="1900" b="1" dirty="0" err="1">
                <a:latin typeface="+mj-lt"/>
              </a:rPr>
              <a:t>И́гореве</a:t>
            </a:r>
            <a:r>
              <a:rPr lang="ru-RU" sz="1900" b="1" dirty="0">
                <a:latin typeface="+mj-lt"/>
              </a:rPr>
              <a:t>» (полное название «Слово о походе </a:t>
            </a:r>
            <a:r>
              <a:rPr lang="ru-RU" sz="1900" b="1" dirty="0" err="1">
                <a:latin typeface="+mj-lt"/>
              </a:rPr>
              <a:t>Игоревом</a:t>
            </a:r>
            <a:r>
              <a:rPr lang="ru-RU" sz="1900" b="1" dirty="0">
                <a:latin typeface="+mj-lt"/>
              </a:rPr>
              <a:t>, Игоря, сына </a:t>
            </a:r>
            <a:r>
              <a:rPr lang="ru-RU" sz="1900" b="1" dirty="0" err="1">
                <a:latin typeface="+mj-lt"/>
              </a:rPr>
              <a:t>Святославова</a:t>
            </a:r>
            <a:r>
              <a:rPr lang="ru-RU" sz="1900" b="1" dirty="0">
                <a:latin typeface="+mj-lt"/>
              </a:rPr>
              <a:t>, внука Ольгова») — самый известный памятник древнерусской литературы.</a:t>
            </a:r>
            <a:endParaRPr lang="ru-RU" sz="1900" b="1" dirty="0">
              <a:latin typeface="+mj-lt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7" name="Rectangle 2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48" name="Rectangle 3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15812" y="4218905"/>
            <a:ext cx="8375585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8670" y="4495466"/>
            <a:ext cx="2708910" cy="1536192"/>
          </a:xfrm>
        </p:spPr>
        <p:txBody>
          <a:bodyPr>
            <a:normAutofit/>
          </a:bodyPr>
          <a:lstStyle/>
          <a:p>
            <a:pPr algn="ctr"/>
            <a:r>
              <a:rPr lang="ru-RU" sz="2800" dirty="0"/>
              <a:t>«Слово о полку Игореве»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23" b="3569"/>
          <a:stretch>
            <a:fillRect/>
          </a:stretch>
        </p:blipFill>
        <p:spPr bwMode="auto">
          <a:xfrm>
            <a:off x="20" y="10"/>
            <a:ext cx="9143980" cy="3994473"/>
          </a:xfrm>
          <a:prstGeom prst="rect">
            <a:avLst/>
          </a:prstGeom>
          <a:noFill/>
        </p:spPr>
      </p:pic>
      <p:sp>
        <p:nvSpPr>
          <p:cNvPr id="49" name="Rectangle 33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67806" y="4911519"/>
            <a:ext cx="96012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0" name="Rectangle 35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>
            <a:off x="2999776" y="5256704"/>
            <a:ext cx="1463040" cy="13716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24439" y="4495466"/>
            <a:ext cx="4793198" cy="1536192"/>
          </a:xfrm>
        </p:spPr>
        <p:txBody>
          <a:bodyPr anchor="ctr">
            <a:noAutofit/>
          </a:bodyPr>
          <a:lstStyle/>
          <a:p>
            <a:pPr indent="0">
              <a:spcAft>
                <a:spcPts val="800"/>
              </a:spcAft>
              <a:buNone/>
            </a:pPr>
            <a:r>
              <a:rPr lang="ru-RU" sz="1800" dirty="0">
                <a:effectLst/>
                <a:latin typeface="Times New Roman" panose="02020603050405020304" pitchFamily="18" charset="0"/>
                <a:ea typeface="PMingLiU" panose="02020500000000000000" pitchFamily="18" charset="-120"/>
                <a:cs typeface="Times New Roman" panose="02020603050405020304" pitchFamily="18" charset="0"/>
              </a:rPr>
              <a:t>В содержании «Слова» изображаются события неудачного похода на половцев новгород-северского князя Игоря в 1185 году, припоминаются события из княжеских междоусобиц, походов и удачных битв, начиная с древнейших времен. Перед нами народная история, народная эпопея в книжном изложении писателя конца XII в.</a:t>
            </a:r>
            <a:endParaRPr lang="ru-RU" sz="1800" dirty="0">
              <a:effectLst/>
              <a:latin typeface="Calibri" panose="020F0502020204030204" charset="0"/>
              <a:ea typeface="Calibri" panose="020F050202020403020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2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Freeform: Shape 3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0" name="Rectangle 3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ru-RU" sz="3200">
                <a:solidFill>
                  <a:srgbClr val="FFFFFF"/>
                </a:solidFill>
              </a:rPr>
              <a:t>Литература 13 века</a:t>
            </a:r>
            <a:endParaRPr lang="ru-RU" sz="3200">
              <a:solidFill>
                <a:srgbClr val="FFFF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36295" y="649480"/>
            <a:ext cx="2500048" cy="5546047"/>
          </a:xfrm>
        </p:spPr>
        <p:txBody>
          <a:bodyPr anchor="ctr">
            <a:normAutofit/>
          </a:bodyPr>
          <a:lstStyle/>
          <a:p>
            <a:pPr indent="0">
              <a:buNone/>
            </a:pPr>
            <a:r>
              <a:rPr lang="ru-RU" sz="2400" b="1" dirty="0">
                <a:latin typeface="+mj-lt"/>
              </a:rPr>
              <a:t> </a:t>
            </a:r>
            <a:r>
              <a:rPr lang="ru-RU" sz="24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Повесть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о житии и о храбрости благоверного и великого князя Александра</a:t>
            </a:r>
            <a:r>
              <a:rPr lang="ru-RU" sz="24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 или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Повесть о житии Александра Невского</a:t>
            </a:r>
            <a:r>
              <a:rPr lang="ru-RU" sz="2400" dirty="0">
                <a:effectLst/>
                <a:latin typeface="Times New Roman" panose="02020603050405020304" pitchFamily="18" charset="0"/>
                <a:ea typeface="PMingLiU" panose="02020500000000000000" pitchFamily="18" charset="-120"/>
              </a:rPr>
              <a:t> 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82126" y="736600"/>
            <a:ext cx="2711832" cy="53966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4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Freeform: Shape 5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5" name="Rectangle 54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ru-RU" sz="3200">
                <a:solidFill>
                  <a:srgbClr val="FFFFFF"/>
                </a:solidFill>
              </a:rPr>
              <a:t>Литература 14-15 веков</a:t>
            </a:r>
            <a:endParaRPr lang="ru-RU" sz="3200" dirty="0">
              <a:solidFill>
                <a:srgbClr val="FFFF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36295" y="649480"/>
            <a:ext cx="2268977" cy="5546047"/>
          </a:xfrm>
        </p:spPr>
        <p:txBody>
          <a:bodyPr anchor="ctr">
            <a:normAutofit/>
          </a:bodyPr>
          <a:lstStyle/>
          <a:p>
            <a:pPr indent="0">
              <a:buNone/>
            </a:pPr>
            <a:r>
              <a:rPr lang="ru-RU" sz="1700" dirty="0"/>
              <a:t>В литературе 14-15 веков основными являются темы борьбы за независимое от Золотой Орды русское государство и тема объединения русских земель вокруг Москвы.</a:t>
            </a:r>
            <a:endParaRPr lang="ru-RU" sz="1700" dirty="0"/>
          </a:p>
          <a:p>
            <a:pPr indent="0">
              <a:buNone/>
            </a:pPr>
            <a:r>
              <a:rPr lang="ru-RU" sz="1700" dirty="0"/>
              <a:t>Большое место занимает Куликовская битва (1380).</a:t>
            </a:r>
            <a:endParaRPr lang="ru-RU" sz="1700" dirty="0"/>
          </a:p>
        </p:txBody>
      </p:sp>
      <p:pic>
        <p:nvPicPr>
          <p:cNvPr id="7" name="Рисунок 6" descr="Миниатюра из &quot;Сказания о Мамаевом побоище&quot;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82126" y="1708791"/>
            <a:ext cx="2711832" cy="3452296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4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Freeform: Shape 5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5" name="Rectangle 54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ru-RU" sz="3200">
                <a:solidFill>
                  <a:srgbClr val="FFFFFF"/>
                </a:solidFill>
              </a:rPr>
              <a:t>Литература 14-15 веков</a:t>
            </a:r>
            <a:endParaRPr lang="ru-RU" sz="3200" dirty="0">
              <a:solidFill>
                <a:srgbClr val="FFFF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36295" y="649480"/>
            <a:ext cx="2603817" cy="5546047"/>
          </a:xfrm>
        </p:spPr>
        <p:txBody>
          <a:bodyPr anchor="ctr">
            <a:normAutofit/>
          </a:bodyPr>
          <a:lstStyle/>
          <a:p>
            <a:pPr indent="0">
              <a:buNone/>
            </a:pPr>
            <a:r>
              <a:rPr lang="ru-RU" sz="1700" b="1" dirty="0"/>
              <a:t>Воинские повести</a:t>
            </a:r>
            <a:endParaRPr lang="ru-RU" sz="1700" b="1" dirty="0"/>
          </a:p>
          <a:p>
            <a:pPr indent="0">
              <a:buNone/>
            </a:pPr>
            <a:r>
              <a:rPr lang="ru-RU" sz="1700" dirty="0"/>
              <a:t>«</a:t>
            </a:r>
            <a:r>
              <a:rPr lang="ru-RU" sz="1700" dirty="0" err="1"/>
              <a:t>Задонщина</a:t>
            </a:r>
            <a:r>
              <a:rPr lang="ru-RU" sz="1700" dirty="0"/>
              <a:t>»(полное название - «</a:t>
            </a:r>
            <a:r>
              <a:rPr lang="ru-RU" sz="1700" dirty="0" err="1"/>
              <a:t>Задонщина</a:t>
            </a:r>
            <a:r>
              <a:rPr lang="ru-RU" sz="1700" dirty="0"/>
              <a:t> великого князя господина Дмитрия Ивановича и брата его князя Владимира Андреевича» (конец 14 века)</a:t>
            </a:r>
            <a:endParaRPr lang="ru-RU" sz="1700" dirty="0"/>
          </a:p>
          <a:p>
            <a:pPr indent="0">
              <a:buNone/>
            </a:pPr>
            <a:r>
              <a:rPr lang="ru-RU" sz="1700" dirty="0"/>
              <a:t>«Сказание о Мамаевом побоище» (начало 15 века)</a:t>
            </a:r>
            <a:endParaRPr lang="ru-RU" sz="1700" dirty="0"/>
          </a:p>
          <a:p>
            <a:pPr indent="0">
              <a:buNone/>
            </a:pPr>
            <a:r>
              <a:rPr lang="ru-RU" sz="1700" dirty="0"/>
              <a:t>О набеге Тохтамыша (1382) рассказывает «Повесть о московском взятии от царя Тохтамыша и пленении земли Русской»</a:t>
            </a:r>
            <a:endParaRPr lang="ru-RU" sz="17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7780" y="1708791"/>
            <a:ext cx="2676177" cy="3406906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6" name="Rectangle 68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Rectangle 7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7" name="Freeform: Shape 76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9" name="Rectangle 78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ru-RU" sz="3200">
                <a:solidFill>
                  <a:srgbClr val="FFFFFF"/>
                </a:solidFill>
              </a:rPr>
              <a:t>Литература 14-15 веков</a:t>
            </a:r>
            <a:endParaRPr lang="ru-RU" sz="3200">
              <a:solidFill>
                <a:srgbClr val="FFFFFF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36295" y="649480"/>
            <a:ext cx="2268977" cy="5546047"/>
          </a:xfrm>
        </p:spPr>
        <p:txBody>
          <a:bodyPr anchor="ctr">
            <a:normAutofit/>
          </a:bodyPr>
          <a:lstStyle/>
          <a:p>
            <a:pPr indent="0">
              <a:buNone/>
            </a:pPr>
            <a:r>
              <a:rPr lang="ru-RU" sz="1700" b="1"/>
              <a:t>Летописи:</a:t>
            </a:r>
            <a:endParaRPr lang="ru-RU" sz="1700" b="1"/>
          </a:p>
          <a:p>
            <a:pPr indent="0">
              <a:buNone/>
            </a:pPr>
            <a:r>
              <a:rPr lang="ru-RU" sz="1700"/>
              <a:t>«Троицкая летопись» 1409</a:t>
            </a:r>
            <a:endParaRPr lang="ru-RU" sz="1700"/>
          </a:p>
          <a:p>
            <a:pPr indent="0">
              <a:buNone/>
            </a:pPr>
            <a:r>
              <a:rPr lang="ru-RU" sz="1700" b="1"/>
              <a:t>Хождения</a:t>
            </a:r>
            <a:endParaRPr lang="ru-RU" sz="1700" b="1"/>
          </a:p>
          <a:p>
            <a:pPr indent="0">
              <a:buNone/>
            </a:pPr>
            <a:r>
              <a:rPr lang="ru-RU" sz="1700"/>
              <a:t>«Хождения за три моря» Афанасия Никитина (1466-1472)</a:t>
            </a:r>
            <a:endParaRPr lang="ru-RU" sz="1700"/>
          </a:p>
          <a:p>
            <a:pPr indent="0">
              <a:buNone/>
            </a:pPr>
            <a:r>
              <a:rPr lang="ru-RU" sz="1700" b="1"/>
              <a:t>Жития святых</a:t>
            </a:r>
            <a:endParaRPr lang="ru-RU" sz="1700" b="1"/>
          </a:p>
          <a:p>
            <a:pPr indent="0">
              <a:buNone/>
            </a:pPr>
            <a:r>
              <a:rPr lang="ru-RU" sz="1700"/>
              <a:t>Житие Сергия Радонежского</a:t>
            </a:r>
            <a:endParaRPr lang="ru-RU" sz="1700"/>
          </a:p>
          <a:p>
            <a:pPr indent="0">
              <a:buNone/>
            </a:pPr>
            <a:r>
              <a:rPr lang="ru-RU" sz="1700"/>
              <a:t>Житие Александра Невского</a:t>
            </a:r>
            <a:endParaRPr lang="ru-RU" sz="17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1"/>
          <a:srcRect r="-1" b="3923"/>
          <a:stretch>
            <a:fillRect/>
          </a:stretch>
        </p:blipFill>
        <p:spPr>
          <a:xfrm>
            <a:off x="6082126" y="2007311"/>
            <a:ext cx="2711832" cy="2855256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6571" y="1825625"/>
            <a:ext cx="8572500" cy="4542518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b="1" dirty="0"/>
              <a:t>Вопросы для обсуждения</a:t>
            </a:r>
            <a:endParaRPr lang="ru-RU" sz="2400" dirty="0"/>
          </a:p>
          <a:p>
            <a:pPr marL="457200" lvl="0" indent="-457200" algn="just">
              <a:buFont typeface="+mj-lt"/>
              <a:buAutoNum type="arabicPeriod"/>
            </a:pPr>
            <a:r>
              <a:rPr lang="ru-RU" sz="2600" dirty="0"/>
              <a:t>Укажите временные рамки периода древнерусской литературы.</a:t>
            </a:r>
            <a:endParaRPr lang="ru-RU" sz="2600" dirty="0"/>
          </a:p>
          <a:p>
            <a:pPr marL="457200" lvl="0" indent="-457200" algn="just">
              <a:buFont typeface="+mj-lt"/>
              <a:buAutoNum type="arabicPeriod"/>
            </a:pPr>
            <a:r>
              <a:rPr lang="ru-RU" sz="2600" dirty="0"/>
              <a:t>Каким языком были написаны древнерусские книги? Каковы его особенности? Как и кем он был создан?</a:t>
            </a:r>
            <a:endParaRPr lang="ru-RU" sz="2600" dirty="0"/>
          </a:p>
          <a:p>
            <a:pPr marL="457200" lvl="0" indent="-457200" algn="just">
              <a:buFont typeface="+mj-lt"/>
              <a:buAutoNum type="arabicPeriod"/>
            </a:pPr>
            <a:r>
              <a:rPr lang="ru-RU" sz="2600" dirty="0"/>
              <a:t>Как создавались древнерусские книги?</a:t>
            </a:r>
            <a:endParaRPr lang="ru-RU" sz="2600" dirty="0"/>
          </a:p>
          <a:p>
            <a:pPr marL="457200" lvl="0" indent="-457200" algn="just">
              <a:buFont typeface="+mj-lt"/>
              <a:buAutoNum type="arabicPeriod"/>
            </a:pPr>
            <a:r>
              <a:rPr lang="ru-RU" sz="2600" dirty="0"/>
              <a:t>Назовите главные темы и жанры древнерусской литературы.</a:t>
            </a:r>
            <a:endParaRPr lang="ru-RU" sz="2600" dirty="0"/>
          </a:p>
          <a:p>
            <a:pPr marL="457200" lvl="0" indent="-457200" algn="just">
              <a:buFont typeface="+mj-lt"/>
              <a:buAutoNum type="arabicPeriod"/>
            </a:pPr>
            <a:r>
              <a:rPr lang="ru-RU" sz="2600" dirty="0"/>
              <a:t>Назовите основные произведения древнерусской литературы. Расскажите об основных темах и героях этих произведений.</a:t>
            </a:r>
            <a:endParaRPr lang="ru-RU" sz="2600" dirty="0"/>
          </a:p>
          <a:p>
            <a:endParaRPr lang="ru-RU" dirty="0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MDMxY2QxMjUzMTU5MjU2MDg2MmNiNTRmZTkzMDM3ODYifQ=="/>
</p:tagLst>
</file>

<file path=ppt/theme/theme1.xml><?xml version="1.0" encoding="utf-8"?>
<a:theme xmlns:a="http://schemas.openxmlformats.org/drawingml/2006/main" name="Тема1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/Times New Roman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олочное стекло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0</TotalTime>
  <Words>7865</Words>
  <Application>WPS 演示</Application>
  <PresentationFormat>Экран (4:3)</PresentationFormat>
  <Paragraphs>181</Paragraphs>
  <Slides>49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49</vt:i4>
      </vt:variant>
    </vt:vector>
  </HeadingPairs>
  <TitlesOfParts>
    <vt:vector size="64" baseType="lpstr">
      <vt:lpstr>Arial</vt:lpstr>
      <vt:lpstr>宋体</vt:lpstr>
      <vt:lpstr>Wingdings</vt:lpstr>
      <vt:lpstr>Times New Roman</vt:lpstr>
      <vt:lpstr>微软雅黑</vt:lpstr>
      <vt:lpstr>Arial Unicode MS</vt:lpstr>
      <vt:lpstr>Calibri</vt:lpstr>
      <vt:lpstr>等线</vt:lpstr>
      <vt:lpstr>REG</vt:lpstr>
      <vt:lpstr>Segoe Print</vt:lpstr>
      <vt:lpstr>YS Text</vt:lpstr>
      <vt:lpstr>Calibri</vt:lpstr>
      <vt:lpstr>PMingLiU</vt:lpstr>
      <vt:lpstr>PMingLiU-ExtB</vt:lpstr>
      <vt:lpstr>Тема1</vt:lpstr>
      <vt:lpstr>PowerPoint 演示文稿</vt:lpstr>
      <vt:lpstr>PowerPoint 演示文稿</vt:lpstr>
      <vt:lpstr>PowerPoint 演示文稿</vt:lpstr>
      <vt:lpstr>ЗОДЧЕСТВО</vt:lpstr>
      <vt:lpstr>PowerPoint 演示文稿</vt:lpstr>
      <vt:lpstr>PowerPoint 演示文稿</vt:lpstr>
      <vt:lpstr>ИЗОБРАЗИТЕЛЬНОЕ ИСКУССТВО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ОТЛИЧИТЕЛЬНЫЕ ЧЕРТЫ  ДРЕВНЕРУССКОЙ ЛИТЕРАТУРЫ</vt:lpstr>
      <vt:lpstr>PowerPoint 演示文稿</vt:lpstr>
      <vt:lpstr>PowerPoint 演示文稿</vt:lpstr>
      <vt:lpstr> Книги были рукописными, переписывали их в основном монахи при монастырях.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ЖАНРЫ ДРЕВНЕРУССКОЙ ЛИТЕРАТУРЫ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«Поучение» Владимира Мономаха</vt:lpstr>
      <vt:lpstr>PowerPoint 演示文稿</vt:lpstr>
      <vt:lpstr>PowerPoint 演示文稿</vt:lpstr>
      <vt:lpstr>PowerPoint 演示文稿</vt:lpstr>
      <vt:lpstr>PowerPoint 演示文稿</vt:lpstr>
      <vt:lpstr>Литература 11 века</vt:lpstr>
      <vt:lpstr>Литература 12 века</vt:lpstr>
      <vt:lpstr>«Слово о полку Игореве»</vt:lpstr>
      <vt:lpstr>Литература 13 века</vt:lpstr>
      <vt:lpstr>Литература 14-15 веков</vt:lpstr>
      <vt:lpstr>Литература 14-15 веков</vt:lpstr>
      <vt:lpstr>Литература 14-15 веков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Инна</dc:creator>
  <cp:lastModifiedBy>Administrator</cp:lastModifiedBy>
  <cp:revision>101</cp:revision>
  <dcterms:created xsi:type="dcterms:W3CDTF">2015-02-12T22:05:00Z</dcterms:created>
  <dcterms:modified xsi:type="dcterms:W3CDTF">2023-12-11T06:47:09Z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0AB951ECDD3240578C350BDF4D093274_12</vt:lpwstr>
  </property>
  <property fmtid="{D5CDD505-2E9C-101B-9397-08002B2CF9AE}" pid="3" name="KSOProductBuildVer">
    <vt:lpwstr>2052-12.1.0.15712</vt:lpwstr>
  </property>
</Properties>
</file>