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90" r:id="rId6"/>
    <p:sldId id="291" r:id="rId7"/>
    <p:sldId id="292" r:id="rId8"/>
    <p:sldId id="260" r:id="rId9"/>
    <p:sldId id="295" r:id="rId10"/>
    <p:sldId id="261" r:id="rId11"/>
    <p:sldId id="294" r:id="rId12"/>
    <p:sldId id="262" r:id="rId13"/>
    <p:sldId id="293" r:id="rId14"/>
    <p:sldId id="272" r:id="rId15"/>
    <p:sldId id="296" r:id="rId16"/>
    <p:sldId id="263" r:id="rId17"/>
    <p:sldId id="265" r:id="rId18"/>
    <p:sldId id="264" r:id="rId19"/>
    <p:sldId id="266" r:id="rId20"/>
    <p:sldId id="267" r:id="rId21"/>
    <p:sldId id="269" r:id="rId22"/>
    <p:sldId id="268" r:id="rId23"/>
    <p:sldId id="270" r:id="rId24"/>
    <p:sldId id="271" r:id="rId25"/>
    <p:sldId id="274" r:id="rId26"/>
    <p:sldId id="273" r:id="rId27"/>
    <p:sldId id="275" r:id="rId28"/>
    <p:sldId id="276" r:id="rId29"/>
    <p:sldId id="277" r:id="rId30"/>
    <p:sldId id="278" r:id="rId31"/>
    <p:sldId id="280" r:id="rId32"/>
    <p:sldId id="279" r:id="rId33"/>
    <p:sldId id="288" r:id="rId34"/>
    <p:sldId id="289" r:id="rId35"/>
    <p:sldId id="281" r:id="rId36"/>
    <p:sldId id="282" r:id="rId37"/>
    <p:sldId id="297" r:id="rId38"/>
    <p:sldId id="283" r:id="rId39"/>
    <p:sldId id="298" r:id="rId40"/>
    <p:sldId id="284" r:id="rId41"/>
    <p:sldId id="299" r:id="rId42"/>
    <p:sldId id="286" r:id="rId43"/>
    <p:sldId id="285" r:id="rId44"/>
    <p:sldId id="287" r:id="rId45"/>
  </p:sldIdLst>
  <p:sldSz cx="12192000" cy="6858000"/>
  <p:notesSz cx="6858000" cy="9144000"/>
  <p:custDataLst>
    <p:tags r:id="rId4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386" autoAdjust="0"/>
  </p:normalViewPr>
  <p:slideViewPr>
    <p:cSldViewPr snapToGrid="0" showGuides="1">
      <p:cViewPr varScale="1">
        <p:scale>
          <a:sx n="79" d="100"/>
          <a:sy n="79" d="100"/>
        </p:scale>
        <p:origin x="3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701 413,'3'0,"1"0,1-1,-1 0,-1 0,0 1,1 0,-1 0,0 0,1 0,-1 0,0-2,0 2,1 0,1 0,-2 0,0 0,1 0,-1 0,2 0,-1 0,-1 0,0 0,1 0,-1 0,0 0,0 0,1 0,-1 0,1 0,1 0,-2 0,0 0,2 0,-2 0,1 0,-1 0,1 0,-1 0,0 0,0 0,0 0,0 0,0 0,0 0,0 0,1 0,1 0,-2 0,0 0,0 0,0 0,0 0,0 0,0 0,0 0,0 0,0 0,0 0,0 0,0 0,0 0,0 0,0 0,0 1,0-1,0 0,1 1,-1-1,0 0,0 0,0 0,0 0,1 0,-1 0,0 0,0 0,0 0,1 0,0 0,-1 0,1 0,-1 0,0 0,0 0,0 0,1-1,-1 1,0-1,0 1,0 0,3-1,-3 0,2 1,-2 0,1 0,-1 0,0 0,0 0,0 0,0 0,0 0,0 0,0 0,0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701 410,'1'-7,"2"3,0-1,-1 0,0 2,0 0,-2-1,2 1,0 0,-1 0,2 1,0 2,2 0,0 0,-1 0,-1 0,2 0,0 0,-2 0,2 0,-2 0,2 0,-2 0,2 0,-2 0,0 0,2 0,-1 0,-1 0,1 0,-1 0,4 0,-3 0,0 0,0 0,1 0,-2 0,0 0,2 0,-2 0,0 0,0 0,0 1,0-1,2 1,-1-1,0 0,-1 0,3 0,-3 0,1 0,1 0,-1 0,0 0,0 1,-1-1,1 0,0 0,-1 0,0 0,0 0,0 0,1 0,0 0,-1 0,0 0,0 0,0 0,0 0,0 0,0 0,0 0,0 0,0 0,0 0,0 0,2 0,-2 0,0 0,1 0,0 0,-1 0,0 0,0 0,1 0,-1 0,0 0,0 0,0 0,0 0,0 0,0 0,0 0,0 0,0 1,0-1,0 0,1 1,0-1,-1 1,0 0,1-1,-1 1,1 3,-1-2,-2 1,2 0,-1 0,-1 1,-1-1,1 1,-4-2,0-1,0-1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112 563,'5'0,"-1"0,0 0,0 0,0 0,0 0,-1 0,2 0,-1 0,-1 0,1 0,-1 0,1 0,1 0,1 0,0 1,-3 0,0-1,1 1,-1-1,0 1,0-1,0 1,1-1,-1 0,4 0,-2 0,2 0,0 0,-2 0,2 0,-3 0,0 0,0 0,0 0,-1 0,0 0,0 0,0 0,1 0,1 0,-1 0,-1 0,2 0,-1 0,-1 0,1 0,0 0,1 0,1 0,0 0,-3 0,3 0,-3-1,0 1,0-1,1 0,-1 1,1 0,-1 0,1-1,1 1,0 0,-1 0,2 0,-3 0,0-1,0 1,0 0,0 0,1-1,0 0,0 1,0 0,-1 0,0 0,2 0,-2 0,0 0,2 0,-2 0,1 0,0 0,-1 0,2-1,-1 0,2 1,-3-1,3 1,-2 0,1 0,-1-1,2 1,-3-1,0 1,0 0,0 0,0-1,0 1,0 0,0 0,0 0,2 0,0 0,-1 0,0-1,-1 1,1-1,0 0,1 0,-2 1,0 0,0 0,1 0,1 0,-1 0,-1 0,0 0,1 0,0 0,2 0,-2 0,-1 0,0 0,0 0,1 0,-1 0,0 0,0 0,0 0,2 0,-2 0,0 0,1 0,0 0,-1 0,1 0,-1 0,1 1,-1-1,0 1,1 0,1 0,-2 1,2-1,0 0,-2-1,0 1,1 0,-1 0,2 0,-2-1,1 1,-1-1,0 0,0 0,1 1,2 0,-2-1,-1 0,1 0,0 0,-1 0,2 1,-2 1,1-2,0 0,0 0,0 0,2 0,-2 0,-1 0,0 0,0 0,0 0,0 0,0 0,0 0,1 0,-1 0,0 0,0 0,1 0,-1-1,0 0,0 0,0-1,0 2,0-2,0 1,1-1,-1 0,0 2,0-3,0 3,0-3,1 2,-1-1,0 1,0 1,0 0,1 0,-1 1,1 0,0 1,-1-1,-1 2,2-2,-1 1,1 0,-1-1,0 0,0 0,0-1,1 0,0 0,1 0,0 0,-2 0,0 0,0 0,0 0,0 0,0-1,1 0,-1 1,0 0,1-1,0 1,-1 0,0-1,0 1,0-1,0 0,0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93 597,'4'1,"1"-1,-1 0,0 0,0 0,-1 0,1 0,0 0,0 0,1 1,-2-1,1 0,-1 0,2 0,-1 0,0 0,1 0,-2 0,1 0,-1 0,0 0,1 0,2 0,-3 0,1 0,1 0,0 0,-2 0,1 0,0 0,-1 0,1 0,0 0,0 0,0 0,-1 0,1 0,-1 0,1 0,-1 0,0 0,1 0,-1 0,1 0,-1 0,2 0,-1 0,-1 0,2 0,-1 0,2 0,1 0,-3 0,2 0,-1 0,0 0,0 0,1 0,-2 0,0 0,2 0,-2 0,1 0,-1 0,2 0,-1 0,0 0,2 0,-1 0,-2 0,1 0,1 0,-2 0,-1 0,0 0,0 0,1 0,0 0,-1 0,0 0,0 0,0 0,1 0,0 0,0 0,-1 0,0 0,0 0,0 0,0 0,0 0,0 0,0 0,0 0,1 0,0 0,0 0,0 0,1 0,1 0,-2 0,2 1,-2-1,0 0,0 1,-1-1,2 0,-2 0,2 1,-2-1,0 1,0-1,0 0,1 0,1 0,-1 0,-1 0,1 0,-1 0,2 0,-2 0,0 0,0 0,0 0,1 0,-1 0,1 0,0 0,0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109 665,'3'-1,"2"1,-1 0,-1 0,1 0,-1 0,1 0,-1 0,2 0,-2 0,0 0,2 0,-1 0,0 0,1 0,-2 0,0 0,0 0,1 0,-1 0,0 0,1 0,-1 0,0 0,0 0,0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445 664,'4'0,"1"0,-2 0,1 0,-1 0,0 0,0 0,0 0,0 0,1 0,-1 0,2 0,-2 0,1 0,1 0,-2 0,1 0,1-1,-2 0,0 1,0-1,2 0,0 1,0-1,-2 1,0-1,1 1,-1 0,1-1,-1 1,0 0,0 0,0-1,0 0,0 1,0 0,0 0,1 0,0 0,-1 0,0 0,0 0,0 0,0 0,0 0,0 1,0 0,0 1,0-1,0-1,0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648 663,'6'0,"-3"0,1 0,-1 0,0 0,1 0,-1 0,2 0,-2 0,2 0,-1 0,2 0,1 0,-1 0,1 0,1 0,0 0,4 0,-2-2,-5 2,-1 0,0 0,-1 0,1 0,-1 0,0 0,1 0,0 0,1 0,-2 0,1 0,0 0,0 0,-1 0,0 0,1 0,0 0,-1 0,0 0,0 0,0 0,0 0,1 0,-1 0,0 0,0 0,1 0,0 0,0 0,-1 0,2 1,-2-1,0 0,0 0,0 1,0-1,0 0,0 0,0 0,1 0,-1 0,0 0,0 0,1 0,-1 0,0 0,0 0,0 0,0 0,0 0,0 0,0 0,0 0,0 0,0 0,2 0,-1 0,0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559 376,'3'1,"0"-1,0 0,1 0,-1 0,0 0,0 0,0 0,0 0,0 0,0 0,0 0,0 0,0 0,0 0,1 0,-1 0,0 0,0 0,0-1,0 1,0 0,1 0,0 0,-1 0,1-1,-1 1,0 0,0 0,0 0,0 0,0 0,0 0,0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619 410,'-1'-3,"1"0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201 453,'0'-3,"0"0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1087 444,'1'3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1089 445,'0'3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1143 540,'3'-1,"0"1,0 0,1 0,-1 0,0-2,0 2,0 0,0 0,0 0,1 0,-1 0,0 0,0 0,1 0,-1 0,0 0,0 0,0 0,0 0,0 0,0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976 549,'0'3,"-1"0,0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1237 551,'-1'3,"0"0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517 150,'3'0,"2"0,-1-1,0 1,-1 0,2 0,-1-1,-1 1,1 0,-1 0,1 0,-1 0,1 0,2 0,-3 0,0 0,0 0,1 0,-1 0,0 0,1 0,0 0,0 0,1 0,-1 0,-1 0,0 0,0-1,1 1,0-1,-1 1,0 0,0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386 228,'3'0,"0"0,1 0,1 0,-2 0,0 0,1 0,1 0,-2 0,0 0,0 0,1 0,1-1,1 1,-2 0,3 0,-3 0,0 0,-1 0,0 0,1 0,-1 0,2 0,0 0,-2 0,2 0,-2 0,0 0,0 0,0 0,0 0,3 0,-1 0,-2 0,1 0,-1 0,0 0,1 0,-1 0,0 0,0 0,0 0,1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523 540,'5'0,"-1"0,-1 0,0 0,1 1,0-1,-1 0,1 0,0 0,-1 0,1 0,0 1,0 0,-1-1,0 1,0-1,1 1,-1-1,1 0,0 0,-1 1,0 0,0 0,2 0,-1-1,-1 0,1 0,0 1,-1-1,0 1,1-1,0 1,-1-1,0 0,0 0,1 0,-1 0,0 1,0-1,1 0,-1 0,1 0,-1 0,0 0,1 0,-1 0,0 0,0 0,0 0,1 0,-1 0,0 0,0 0,0 0,0 0,1 0,-1 0,0 0,0 0,0 0,1-1,0 1,-1 0,0-1,0 1,1 0,0-1,-1-1,0 2,1 0,-1 0,0-1,0 1,0-1,2 1,-1 0,-1 0,0-1,1 1,-1 0,0 0,1-1,-1 0,1 1,-1 0,0-1,0 1,1-1,-1 1,0 0,1 0,1-1,-2 1,0 0,0 0,0 0,0 0,0 0,0 0,0 0,0 0,0 0,0 0,0 0,0 0,1 0,-1 0,1 0,-1 0,1 0,0 0,-1 0,0 0,0 0,0 0,1 0,-1 0,0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436 385,'3'-1,"0"0,0 1,0-1,0 1,0 0,0 0,0 0,0 0,0 0,0 0,1 0,-1 0,2 1,-1 0,0 0,1-1,-2 0,0 0,0 0,1 0,-1 0,1 1,0-1,0 1,1-1,-1 0,-1 0,0 0,0 0,0 0,0 0,0 0,0 0,1 0,0 0,-1 0,0 0,0 0,2 0,-1 0,0 0,-1 0,0 0,1 0,0 0,-1 0,0 0,1 0,-1 0,0 0,0 0,0 0,0 0,0 0,0 0,0 0,0 0,0-1,0 1,0 0,0 0,0-1,0 1,0 0,1-2,-1 2,0 0,1-1,-1 1,0-1,0 1,0 0,0 0,0 0,0 0,0 0,0 0,1 0,-1 0,0 0,0 0,0 0,0 0,1 0,0 0,-1 0,1 0,-1 0,0 0,0 0,0 0,1 0,-1 0,0 0,1 0,-1 0,0 0,0 0,0 0,1 0,1 0,-2 0,0 0,1 0,-1 0,1 0,-1 0,1 0,0 0,-1 0,1 0,-1 0,0 0,0 0,1 0,-1 0,0 0,0 0,0 0,0 0,0 0,1 0,-1 0,0 0,0 0,0 0,0-1,0 1,0 0,0 0,1 0,-1-1,1 1,-1 0,0 0,0 0,0 0,0 0,0 0,0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485 698,'93'-19,"-22"19,45 0,-46 0,0 0,24-19,-24 19,0 0,0 0,0 0,0 0,0 0,0 0,0 0,24 0,-1 0,1 0,-24 0,0 0,0 0,23 0,-22 0,-1 0,23 0,0 0,-22 0,-1 0,46 0,-45 0,-1 0,0 0,0 0,23 0,1 0,-24 19,0-19,0 19,23-1,-23-18,0 0,0 0,1 0,-1 19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462 692,'70'22,"0"-22,48 0,-1 0,-47 0,70 0,-23 0,-23 0,-24 0,1 0,-1 0,23 0,25 0,-25 0,-23 0,1 0,-1 0,24 0,23 0,-47 0,70 23,-69-23,-1 44,23-44,1 22,-24-22,1 23,22-1,1-22,-24 0,0 22,71 1,-71-1,0-22,71 0,-71 0,0 22,1-22,-1 22,23 23,25-45,-25 0,1 22,-24-22,0 0,1 0,-1 0,23 0,-22 0,-1 22,0-22,0 0,1 23,-1-23,24 0,-1 0,1 0,-24 0,0 0,1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321 730,'117'22,"-47"-22,1 22,69 0,1-22,-48 43,71-43,-47 22,0-22,-23 0,23 0,0 0,-23 0,-1 0,-22 0,46 0,-24 0,1 0,23 22,0-22,47 0,0 0,-23 0,23 0,-47 0,23 0,-23 0,-23 0,-24 0,0 0,1 0,-1 0,47 0,-47 0,0 0,48 0,-48 0,23 0,-22 0,-1 0,24 22,-24 0,0-22,0 0,24 22,-24-22,47 0,0 21,-23 1,-24-22,1 0,-1 0,0 22,0-22,1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142 575,'42'-68,"-20"0,20 0,22 0,-43 136,-21 0,0 0,0 0,0 0,0 0,-21 0,21 0,0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151 296,'66'0,"1"46,-23 23,22 1,-44-1,1 0,-1 0,0 0,0 0,-22 1,0-1,0 0,-44 0,22 0,-23 1,1-1,-22-23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1069 562,'0'-68,"23"0,22-1,23 24,0 22,0 23,1 0,-1 46,-46 22,-22 0,-22 0,-46-45,-1 46,1-47,23 47,-23-24,45 46,23-23,68-45,23-23,-23 0,23 0,-23 0,0 0,0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1095 278,'22'69,"44"0,0-23,-23 23,1 0,-22 0,0 0,-22 1,0-1,22 0,-22 0,0 0,0 0,0 0,-22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919 456,'94'0,"-1"0,-22 0,-1 0,0 0,1 0,-1 0,70 0,-69 0,22 22,-22-22,-1 0,0 22,0-22,24 22,-24-22,24 0,-24 21,24 1,23 0,0-22,-23 0,23 0,-46 0,22 22,-22-1,-1-21,0 0,24 0,-24 0,0 0,24 0,-24 22,1-22,46 0,-24 0,-22 0,22 0,-22 0,22 0,25 0,-1 0,-47 0,47 0,-23 0,23 0,-47 0,24 0,-24 0,47 0,-23 0,0 0,-24 0,0 0,1-22,22 1,24-1,-46 0,46-21,-23 21,-24 22,0-22,0 0,1 1,-1 21,0-22,1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174 402,'90'0,"-22"0,0 0,0 0,-1 23,-22 68,-112-69,-1 1,0 0,0-1,159 24,-23-46,-1 0,-67 68,23 0,-46 0,-22 0,-23 0,1-22,-1-24,-22-22,22-22,0-46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320 391,'68'23,"-23"70,0-24,-23 0,1 1,-23-1,22 0,-22 1,0-1,23 0,-23 1,0-1,-45 0,-23 1,1-1,22 0,-23-46,1 24,-1-24,1 23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226 630,'70'0,"1"0,-1-20,24 20,-24 0,1 0,-1 0,0 0,24 0,0 0,-24-21,48 1,-25 20,-22 0,46 0,-47 0,48 0,-1 0,-47 0,1 0,-1 0,0 0,1 0,-1-21,0 0,1 21,46 0,-47 0,24 0,24 0,-25 0,25 0,-48 0,0 0,1 0,-1 0,0-20,1 20,-1 0,0 0,1 0,23 0,-24 0,0 0,1 0,-1 0,0 0,1 0,-1 0,1 0,22 0,-22 0,-1 0,24 0,0 0,-24 0,0 0,24 0,-23 0,-1 0,0 0,24-21,0 21,-24 0,24 0,0 0,-24 0,24 0,0 0,-24 0,1 0,-1 0,24 0,0 0,-1 21,-22-21,-1 0,1 0,-1 0,24 0,0 20,-24-20,0 21,1-21,-1 0,0 21,24-21,-23 0,-1 0,0 0,1 0,-1 0,0 0,1 0,22 0,-22 0,-1 0,1 0,-1 0,0 0,24 0,-24 0,1 0,-1 0,1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6" units="1/cm"/>
          <inkml:channelProperty channel="Y" name="resolution" value="28.34646" units="1/cm"/>
        </inkml:channelProperties>
      </inkml:inkSource>
      <inkml:timestamp xml:id="ts0" timeString="2023-12-12T16:49:24"/>
    </inkml:context>
    <inkml:brush xml:id="br0">
      <inkml:brushProperty name="width" value="0.09701" units="cm"/>
      <inkml:brushProperty name="height" value="0.09701" units="cm"/>
      <inkml:brushProperty name="color" value="#FF0000"/>
    </inkml:brush>
  </inkml:definitions>
  <inkml:trace contextRef="#ctx0" brushRef="#br0">869 612,'86'39,"43"20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D8B253-8F73-48E8-AF2C-BECB34198B34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1122C8-F205-4475-8A4A-F1D294988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860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1122C8-F205-4475-8A4A-F1D294988EDC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05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C6268D5-B02F-4A98-B731-8DC8F7E719A0}" type="datetimeFigureOut">
              <a:rPr lang="ru-RU" smtClean="0"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7434F97-5874-4DA1-9851-17C08914DA0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openxmlformats.org/officeDocument/2006/relationships/customXml" Target="../ink/ink6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openxmlformats.org/officeDocument/2006/relationships/customXml" Target="../ink/ink5.xml"/><Relationship Id="rId4" Type="http://schemas.openxmlformats.org/officeDocument/2006/relationships/customXml" Target="../ink/ink2.xml"/><Relationship Id="rId9" Type="http://schemas.openxmlformats.org/officeDocument/2006/relationships/image" Target="../media/image9.png"/><Relationship Id="rId14" Type="http://schemas.openxmlformats.org/officeDocument/2006/relationships/customXml" Target="../ink/ink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customXml" Target="../ink/ink11.xml"/><Relationship Id="rId13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customXml" Target="../ink/ink13.xml"/><Relationship Id="rId17" Type="http://schemas.openxmlformats.org/officeDocument/2006/relationships/image" Target="../media/image21.png"/><Relationship Id="rId2" Type="http://schemas.openxmlformats.org/officeDocument/2006/relationships/customXml" Target="../ink/ink8.xml"/><Relationship Id="rId16" Type="http://schemas.openxmlformats.org/officeDocument/2006/relationships/customXml" Target="../ink/ink1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0.xml"/><Relationship Id="rId11" Type="http://schemas.openxmlformats.org/officeDocument/2006/relationships/image" Target="../media/image18.png"/><Relationship Id="rId5" Type="http://schemas.openxmlformats.org/officeDocument/2006/relationships/image" Target="../media/image15.png"/><Relationship Id="rId15" Type="http://schemas.openxmlformats.org/officeDocument/2006/relationships/image" Target="../media/image20.png"/><Relationship Id="rId10" Type="http://schemas.openxmlformats.org/officeDocument/2006/relationships/customXml" Target="../ink/ink12.xml"/><Relationship Id="rId4" Type="http://schemas.openxmlformats.org/officeDocument/2006/relationships/customXml" Target="../ink/ink9.xml"/><Relationship Id="rId9" Type="http://schemas.openxmlformats.org/officeDocument/2006/relationships/image" Target="../media/image17.png"/><Relationship Id="rId14" Type="http://schemas.openxmlformats.org/officeDocument/2006/relationships/customXml" Target="../ink/ink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customXml" Target="../ink/ink17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customXml" Target="../ink/ink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customXml" Target="../ink/ink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customXml" Target="../ink/ink20.xml"/><Relationship Id="rId7" Type="http://schemas.openxmlformats.org/officeDocument/2006/relationships/customXml" Target="../ink/ink2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customXml" Target="../ink/ink21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ustomXml" Target="../ink/ink26.xml"/><Relationship Id="rId13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12" Type="http://schemas.openxmlformats.org/officeDocument/2006/relationships/customXml" Target="../ink/ink28.xml"/><Relationship Id="rId17" Type="http://schemas.openxmlformats.org/officeDocument/2006/relationships/image" Target="../media/image39.png"/><Relationship Id="rId2" Type="http://schemas.openxmlformats.org/officeDocument/2006/relationships/customXml" Target="../ink/ink23.xml"/><Relationship Id="rId16" Type="http://schemas.openxmlformats.org/officeDocument/2006/relationships/customXml" Target="../ink/ink30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5.xml"/><Relationship Id="rId11" Type="http://schemas.openxmlformats.org/officeDocument/2006/relationships/image" Target="../media/image36.png"/><Relationship Id="rId5" Type="http://schemas.openxmlformats.org/officeDocument/2006/relationships/image" Target="../media/image33.png"/><Relationship Id="rId15" Type="http://schemas.openxmlformats.org/officeDocument/2006/relationships/image" Target="../media/image38.png"/><Relationship Id="rId10" Type="http://schemas.openxmlformats.org/officeDocument/2006/relationships/customXml" Target="../ink/ink27.xml"/><Relationship Id="rId4" Type="http://schemas.openxmlformats.org/officeDocument/2006/relationships/customXml" Target="../ink/ink24.xml"/><Relationship Id="rId9" Type="http://schemas.openxmlformats.org/officeDocument/2006/relationships/image" Target="../media/image35.png"/><Relationship Id="rId14" Type="http://schemas.openxmlformats.org/officeDocument/2006/relationships/customXml" Target="../ink/ink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ustomXml" Target="../ink/ink3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10515600" cy="1350818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литература 16-18 веков</a:t>
            </a:r>
            <a:br>
              <a:rPr lang="ru-RU" dirty="0"/>
            </a:b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17" y="2149475"/>
            <a:ext cx="1081805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83220"/>
          </a:xfrm>
        </p:spPr>
        <p:txBody>
          <a:bodyPr>
            <a:normAutofit/>
          </a:bodyPr>
          <a:lstStyle/>
          <a:p>
            <a:pPr algn="ctr"/>
            <a:b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литература 16-18 веков</a:t>
            </a:r>
            <a:br>
              <a:rPr lang="ru-RU" dirty="0"/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891" y="2514600"/>
            <a:ext cx="11014364" cy="3703319"/>
          </a:xfrm>
        </p:spPr>
        <p:txBody>
          <a:bodyPr numCol="2">
            <a:normAutofit fontScale="77500" lnSpcReduction="20000"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России </a:t>
            </a:r>
          </a:p>
          <a:p>
            <a:pPr marL="0" lv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период с 16 по 18 век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Территориальные приобретения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Эпохи правления царей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реформы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События культурной жизни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Восстания, бунты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Литература 16 века.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Степная книга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Четьи – Минеи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Домострой</a:t>
            </a:r>
          </a:p>
          <a:p>
            <a:pPr marL="0" lv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Литература 17 века.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Житие протопопа Аввакума</a:t>
            </a:r>
          </a:p>
          <a:p>
            <a:pPr marL="0" lv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Литература 18 века.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классицизм (М.В. Ломоносов, Д.И. Фонвизин)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сентиментализм (Г.Р. Державин).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75120"/>
            <a:ext cx="10515600" cy="8848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слова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02809"/>
            <a:ext cx="10515600" cy="3910312"/>
          </a:xfrm>
        </p:spPr>
        <p:txBody>
          <a:bodyPr numCol="2">
            <a:normAutofit fontScale="47500" lnSpcReduction="20000"/>
          </a:bodyPr>
          <a:lstStyle/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Стрелец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Старообрядчество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Анафема (предать анафеме)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Столица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Домострой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Классицизм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Ода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Элегия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Казаки (казачество)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Книгопечатание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Энциклопедия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Энциклопедист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Просвещение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Басня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Комедия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Абсолютизм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Монархия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Сентиментализм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Послание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Романс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России </a:t>
            </a:r>
            <a:b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период с XVI по XVII</a:t>
            </a:r>
            <a:r>
              <a:rPr lang="en-US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556931"/>
            <a:ext cx="10868891" cy="36776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конце 15-начале 16 века завершилось образование Российского государства, которое развивалось вместе с мировой цивилизацией. Происходил процесс освоения новых территорий Сибири, Поволжья, просторов вдоль рек Днепр, Дон, Средней и Нижней Волге (смотрим видео).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В самом начале XVIII века в России было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всего 20 городов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, в то время как к концу века их число уже достигло более 200. В XVIII веке Россия переживала период преобразований, который охватывал многие сферы жизни страны.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России </a:t>
            </a:r>
            <a:b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период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XVI по XVII</a:t>
            </a:r>
            <a:r>
              <a:rPr lang="en-US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556931"/>
            <a:ext cx="10868891" cy="36776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На южных окраинах России во второй половине 16 века начали появляться казаки (из беглых крестьян).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Казачество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зародилось в 14 веке на степных незаселенных просторах между Московской Русью, Литвой, Польшей и татарскими ханствами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. Его формирование, начавшееся после распада Золотой Орды, проходило в постоянной борьбе с многочисленными врагами вдали от развитых культурных центров. О первых страницах казачьей истории не сохранилось достоверных письменных источников.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России </a:t>
            </a:r>
            <a:b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период с XVI по XVII</a:t>
            </a:r>
            <a:r>
              <a:rPr lang="en-US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556931"/>
            <a:ext cx="10868891" cy="3677613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Под казачеством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в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России прежде всего понимается казачество, появившееся на Дону, Кубани, Нижнем Поволжье и Урале. Первое официальное упоминание в российских источниках о «казаках» относится к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XVI веку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: в частности, в грамоте ногайского князя Юсуфа русскому царю Ивану Грозному.</a:t>
            </a:r>
          </a:p>
          <a:p>
            <a:r>
              <a:rPr lang="ru-RU" b="1" i="0" u="none" strike="noStrike" dirty="0">
                <a:effectLst/>
                <a:latin typeface="YS Text"/>
              </a:rPr>
              <a:t>Название </a:t>
            </a:r>
            <a:r>
              <a:rPr lang="ru-RU" b="1" dirty="0">
                <a:latin typeface="YS Text"/>
              </a:rPr>
              <a:t> «</a:t>
            </a:r>
            <a:r>
              <a:rPr lang="ru-RU" b="1" i="0" u="none" strike="noStrike" dirty="0">
                <a:effectLst/>
                <a:latin typeface="YS Text"/>
              </a:rPr>
              <a:t>казаки</a:t>
            </a:r>
            <a:r>
              <a:rPr lang="ru-RU" b="1" dirty="0">
                <a:latin typeface="YS Text"/>
              </a:rPr>
              <a:t>» появилось 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из монгольского языка,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где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«ко» — броня, защита; «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YS Text"/>
              </a:rPr>
              <a:t>зах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» — граница; таким образом, «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YS Text"/>
              </a:rPr>
              <a:t>козак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» — защитник границы.</a:t>
            </a:r>
          </a:p>
          <a:p>
            <a:pPr algn="l"/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Церковные Реформы в период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XVI по XVII</a:t>
            </a:r>
            <a:r>
              <a:rPr lang="en-US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556931"/>
            <a:ext cx="10868891" cy="3677613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b="1" i="0" u="none" strike="noStrike" dirty="0">
                <a:solidFill>
                  <a:srgbClr val="333333"/>
                </a:solidFill>
                <a:effectLst/>
                <a:latin typeface="YS Text"/>
              </a:rPr>
              <a:t>1589 - Официальное появление патриаршества в России.</a:t>
            </a:r>
          </a:p>
          <a:p>
            <a:pPr marL="0" indent="0" algn="l">
              <a:buNone/>
            </a:pPr>
            <a:r>
              <a:rPr lang="ru-RU" b="1" i="0" u="none" strike="noStrike" dirty="0">
                <a:solidFill>
                  <a:srgbClr val="333333"/>
                </a:solidFill>
                <a:effectLst/>
                <a:latin typeface="YS Text"/>
              </a:rPr>
              <a:t>Русская православная церковь с центром в Москве становится официально самостоятельной и независимой от Константинопольского патриархата.</a:t>
            </a:r>
          </a:p>
          <a:p>
            <a:pPr marL="0" indent="0" algn="l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1653–1655 гг. —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реформы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патриарха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Никона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, начало старообрядческого раскола в Русской православной церкви</a:t>
            </a:r>
          </a:p>
          <a:p>
            <a:pPr marL="0" indent="0" algn="l">
              <a:buNone/>
            </a:pPr>
            <a:r>
              <a:rPr lang="ru-RU" u="none" strike="noStrike" dirty="0">
                <a:solidFill>
                  <a:srgbClr val="333333"/>
                </a:solidFill>
                <a:latin typeface="YS Text"/>
              </a:rPr>
              <a:t>1721 - Отмена Петром </a:t>
            </a:r>
            <a:r>
              <a:rPr lang="en-US" u="none" strike="noStrike" dirty="0">
                <a:solidFill>
                  <a:srgbClr val="333333"/>
                </a:solidFill>
                <a:latin typeface="YS Text"/>
              </a:rPr>
              <a:t>I </a:t>
            </a:r>
            <a:r>
              <a:rPr lang="ru-RU" u="none" strike="noStrike" dirty="0">
                <a:solidFill>
                  <a:srgbClr val="333333"/>
                </a:solidFill>
                <a:latin typeface="YS Text"/>
              </a:rPr>
              <a:t>патриаршества, образование Святейшего Синода русской православной церкви. Синодальный период Русской православной церкви продлится до 1917 года.</a:t>
            </a:r>
            <a:endParaRPr lang="ru-RU" b="1" i="0" u="none" strike="noStrike" dirty="0">
              <a:solidFill>
                <a:srgbClr val="333333"/>
              </a:solidFill>
              <a:effectLst/>
              <a:latin typeface="YS Text"/>
            </a:endParaRPr>
          </a:p>
          <a:p>
            <a:pPr algn="l"/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墨迹 3"/>
              <p14:cNvContentPartPr/>
              <p14:nvPr/>
            </p14:nvContentPartPr>
            <p14:xfrm>
              <a:off x="5934710" y="3437255"/>
              <a:ext cx="3006090" cy="5905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3"/>
            </p:blipFill>
            <p:spPr>
              <a:xfrm>
                <a:off x="5934710" y="3437255"/>
                <a:ext cx="3006090" cy="590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墨迹 4"/>
              <p14:cNvContentPartPr/>
              <p14:nvPr/>
            </p14:nvContentPartPr>
            <p14:xfrm>
              <a:off x="5934710" y="3115310"/>
              <a:ext cx="3107690" cy="35560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5"/>
            </p:blipFill>
            <p:spPr>
              <a:xfrm>
                <a:off x="5934710" y="3115310"/>
                <a:ext cx="3107690" cy="3556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墨迹 5"/>
              <p14:cNvContentPartPr/>
              <p14:nvPr/>
            </p14:nvContentPartPr>
            <p14:xfrm>
              <a:off x="948055" y="4631055"/>
              <a:ext cx="7450455" cy="18605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7"/>
            </p:blipFill>
            <p:spPr>
              <a:xfrm>
                <a:off x="948055" y="4631055"/>
                <a:ext cx="7450455" cy="1860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墨迹 6"/>
              <p14:cNvContentPartPr/>
              <p14:nvPr/>
            </p14:nvContentPartPr>
            <p14:xfrm>
              <a:off x="787400" y="5054600"/>
              <a:ext cx="4377055" cy="5080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9"/>
            </p:blipFill>
            <p:spPr>
              <a:xfrm>
                <a:off x="787400" y="5054600"/>
                <a:ext cx="4377055" cy="50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墨迹 7"/>
              <p14:cNvContentPartPr/>
              <p14:nvPr/>
            </p14:nvContentPartPr>
            <p14:xfrm>
              <a:off x="922655" y="5621655"/>
              <a:ext cx="787400" cy="8255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1"/>
            </p:blipFill>
            <p:spPr>
              <a:xfrm>
                <a:off x="922655" y="5621655"/>
                <a:ext cx="787400" cy="82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墨迹 8"/>
              <p14:cNvContentPartPr/>
              <p14:nvPr/>
            </p14:nvContentPartPr>
            <p14:xfrm>
              <a:off x="3767455" y="5545455"/>
              <a:ext cx="1490345" cy="7620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3"/>
            </p:blipFill>
            <p:spPr>
              <a:xfrm>
                <a:off x="3767455" y="5545455"/>
                <a:ext cx="1490345" cy="762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" name="墨迹 9"/>
              <p14:cNvContentPartPr/>
              <p14:nvPr/>
            </p14:nvContentPartPr>
            <p14:xfrm>
              <a:off x="5486400" y="5596255"/>
              <a:ext cx="2624455" cy="17145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5"/>
            </p:blipFill>
            <p:spPr>
              <a:xfrm>
                <a:off x="5486400" y="5596255"/>
                <a:ext cx="2624455" cy="1714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России </a:t>
            </a:r>
            <a:b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период с XVI по XVII</a:t>
            </a:r>
            <a:r>
              <a:rPr lang="en-US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Выдающимся событием в истории России 16 века было появление русского книгопечатания (в 1564 г.). На духовную жизнь общества большое влияние оказывала церковь. В живописи образцом было творчество Андрея Рублева.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3980" y="904217"/>
            <a:ext cx="6276684" cy="130386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Конец династии Рюриковичей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3297382"/>
            <a:ext cx="10868891" cy="308263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16 век в истории России – это окончание правления династии Рюриковичей. Один из ярких представителей династии Иван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прозванный Грозным.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68" y="477982"/>
            <a:ext cx="451615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3564" y="977369"/>
            <a:ext cx="6276684" cy="130386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Эпоха правления Романовых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3297382"/>
            <a:ext cx="10868891" cy="308263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век в истории России – это начало эпохи правления династии Романовых.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17 веке Россия получила большие территориальные приобретения.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3564" y="977369"/>
            <a:ext cx="6276684" cy="130386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век – эпоха Петра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дворцовых переворотов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3297382"/>
            <a:ext cx="10868891" cy="308263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Правление Петра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начале века заложило основы огромной исторической эпохи. Петровские реформы положили начало ускоренному экономическому и территориальному росту России, расцвету научного и литературного творчества. Открытие в 1755 году первого университета в Москве при самом непосредственном участии М.В. Ломоносова.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977369"/>
            <a:ext cx="9975848" cy="130386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 Санкт-Петербурга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В 1703 году был основан город 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Санкт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-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Петербург. Его возведение 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начинается со строительства Петропавловской крепости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977369"/>
            <a:ext cx="9975848" cy="130386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 столицы из Москвы в Санкт-Петербург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19 мая 1712 года Петр I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перенес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столицу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России из Москвы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в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Санкт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-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Петербург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333333"/>
                </a:solidFill>
                <a:latin typeface="YS Text"/>
                <a:cs typeface="Times New Roman" panose="02020603050405020304" pitchFamily="18" charset="0"/>
              </a:rPr>
              <a:t>		В 1728 году столица вновь была </a:t>
            </a:r>
            <a:r>
              <a:rPr lang="ru-RU" b="1" dirty="0">
                <a:solidFill>
                  <a:srgbClr val="333333"/>
                </a:solidFill>
                <a:latin typeface="YS Text"/>
                <a:cs typeface="Times New Roman" panose="02020603050405020304" pitchFamily="18" charset="0"/>
              </a:rPr>
              <a:t>возвращена в Москву</a:t>
            </a:r>
            <a:r>
              <a:rPr lang="ru-RU" dirty="0">
                <a:solidFill>
                  <a:srgbClr val="333333"/>
                </a:solidFill>
                <a:latin typeface="YS Text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333333"/>
                </a:solidFill>
                <a:latin typeface="YS Text"/>
                <a:cs typeface="Times New Roman" panose="02020603050405020304" pitchFamily="18" charset="0"/>
              </a:rPr>
              <a:t>		В 1732 году </a:t>
            </a:r>
            <a:r>
              <a:rPr lang="ru-RU" b="1" dirty="0">
                <a:solidFill>
                  <a:srgbClr val="333333"/>
                </a:solidFill>
                <a:latin typeface="YS Text"/>
                <a:cs typeface="Times New Roman" panose="02020603050405020304" pitchFamily="18" charset="0"/>
              </a:rPr>
              <a:t>Санкт-Петербург повторно приобретает статус столицы </a:t>
            </a:r>
            <a:r>
              <a:rPr lang="ru-RU" dirty="0">
                <a:solidFill>
                  <a:srgbClr val="333333"/>
                </a:solidFill>
                <a:latin typeface="YS Text"/>
                <a:cs typeface="Times New Roman" panose="02020603050405020304" pitchFamily="18" charset="0"/>
              </a:rPr>
              <a:t>и несет его до 1918 года.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5836" y="977369"/>
            <a:ext cx="8874412" cy="1303867"/>
          </a:xfrm>
        </p:spPr>
        <p:txBody>
          <a:bodyPr>
            <a:normAutofit/>
          </a:bodyPr>
          <a:lstStyle/>
          <a:p>
            <a:r>
              <a:rPr lang="ru-RU" sz="3200" b="1" dirty="0"/>
              <a:t>Степан Разин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середине 17 века в России начался рост крестьянских волнений.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Степан Тимофеевич Разин – донской казак. В 1670-1671 году под его предводительством произошло народное восстание, которое было названо Крестьянской войной. 	</a:t>
            </a:r>
          </a:p>
          <a:p>
            <a:pPr marL="0" indent="0" algn="just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В фольклоре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Стенька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Разин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— герой и бунтарь, «благородный разбойник». Стенька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Разин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смог объединить в себе два образа: вождя народа, противника царя, и успешного («удалого») казачьего атамана. О Степане Разине было сочинено много народных песен.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5836" y="977369"/>
            <a:ext cx="8874412" cy="1303867"/>
          </a:xfrm>
        </p:spPr>
        <p:txBody>
          <a:bodyPr>
            <a:normAutofit/>
          </a:bodyPr>
          <a:lstStyle/>
          <a:p>
            <a:r>
              <a:rPr lang="ru-RU" sz="3200" b="1" dirty="0"/>
              <a:t>Емельян Пугачев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середине 18 века в России вновь начался рост крестьянских волнений.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Большую роль в этом играли яицкие казаки (казаки, которые жили на реке Яик). Восстание было столь большим, что его назвали Крестьянской Войной. Лидером восставших был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Емельян Пугачев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называл себя Петром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Казаки были недовольны политикой Екатерины Второй, в частности, ограничением свобод. Восстание продолжалось с 1773 по 1775 год.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эпизод истории России красочно описал А.С. Пушкин в повести «Капитанская дочка».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7527" y="977369"/>
            <a:ext cx="10162309" cy="1303867"/>
          </a:xfrm>
        </p:spPr>
        <p:txBody>
          <a:bodyPr>
            <a:normAutofit/>
          </a:bodyPr>
          <a:lstStyle/>
          <a:p>
            <a:r>
              <a:rPr lang="ru-RU" b="1" cap="all" dirty="0">
                <a:solidFill>
                  <a:srgbClr val="FF0000"/>
                </a:solidFill>
              </a:rPr>
              <a:t>РУССКАЯ Литература XVI века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В русской литературе 16 по 18 века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летописание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продолжало оставаться самым распространенным её жанром.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Летописцы не только фиксировали факты происходящих событий, но и обосновывали события, давали характеристику историческим личностям.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русской литературе 16 века появилась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«Степная книга»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(1563 г.). В ней содержались портреты – описания великих князей и митрополитов  от Владимира до Ивана IV, книга утверждала нерушимость союза церкви и государства.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墨迹 3"/>
              <p14:cNvContentPartPr/>
              <p14:nvPr/>
            </p14:nvContentPartPr>
            <p14:xfrm>
              <a:off x="4732655" y="3175000"/>
              <a:ext cx="906145" cy="1651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3"/>
            </p:blipFill>
            <p:spPr>
              <a:xfrm>
                <a:off x="4732655" y="3175000"/>
                <a:ext cx="906145" cy="165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墨迹 4"/>
              <p14:cNvContentPartPr/>
              <p14:nvPr/>
            </p14:nvContentPartPr>
            <p14:xfrm>
              <a:off x="5232400" y="3420110"/>
              <a:ext cx="8255" cy="5080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5"/>
            </p:blipFill>
            <p:spPr>
              <a:xfrm>
                <a:off x="5232400" y="3420110"/>
                <a:ext cx="8255" cy="50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墨迹 5"/>
              <p14:cNvContentPartPr/>
              <p14:nvPr/>
            </p14:nvContentPartPr>
            <p14:xfrm>
              <a:off x="1701800" y="3784600"/>
              <a:ext cx="360" cy="5080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7"/>
            </p:blipFill>
            <p:spPr>
              <a:xfrm>
                <a:off x="1701800" y="3784600"/>
                <a:ext cx="360" cy="50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墨迹 6"/>
              <p14:cNvContentPartPr/>
              <p14:nvPr/>
            </p14:nvContentPartPr>
            <p14:xfrm>
              <a:off x="9203055" y="3759200"/>
              <a:ext cx="8255" cy="2540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9"/>
            </p:blipFill>
            <p:spPr>
              <a:xfrm>
                <a:off x="9203055" y="3759200"/>
                <a:ext cx="8255" cy="25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墨迹 7"/>
              <p14:cNvContentPartPr/>
              <p14:nvPr/>
            </p14:nvContentPartPr>
            <p14:xfrm>
              <a:off x="9220200" y="3767455"/>
              <a:ext cx="360" cy="2540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1"/>
            </p:blipFill>
            <p:spPr>
              <a:xfrm>
                <a:off x="9220200" y="3767455"/>
                <a:ext cx="360" cy="25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墨迹 8"/>
              <p14:cNvContentPartPr/>
              <p14:nvPr/>
            </p14:nvContentPartPr>
            <p14:xfrm>
              <a:off x="9677400" y="4546600"/>
              <a:ext cx="584200" cy="2540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3"/>
            </p:blipFill>
            <p:spPr>
              <a:xfrm>
                <a:off x="9677400" y="4546600"/>
                <a:ext cx="584200" cy="25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" name="墨迹 9"/>
              <p14:cNvContentPartPr/>
              <p14:nvPr/>
            </p14:nvContentPartPr>
            <p14:xfrm>
              <a:off x="8246110" y="4648200"/>
              <a:ext cx="17145" cy="7620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5"/>
            </p:blipFill>
            <p:spPr>
              <a:xfrm>
                <a:off x="8246110" y="4648200"/>
                <a:ext cx="17145" cy="762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1" name="墨迹 10"/>
              <p14:cNvContentPartPr/>
              <p14:nvPr/>
            </p14:nvContentPartPr>
            <p14:xfrm>
              <a:off x="10455910" y="4664710"/>
              <a:ext cx="17145" cy="50800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7"/>
            </p:blipFill>
            <p:spPr>
              <a:xfrm>
                <a:off x="10455910" y="4664710"/>
                <a:ext cx="17145" cy="5080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5964" y="477983"/>
            <a:ext cx="10245436" cy="1724890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Степная книга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(Книга степенная царского родословия)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306" y="2431472"/>
            <a:ext cx="6309260" cy="394854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墨迹 3"/>
              <p14:cNvContentPartPr/>
              <p14:nvPr/>
            </p14:nvContentPartPr>
            <p14:xfrm>
              <a:off x="4377055" y="1235710"/>
              <a:ext cx="1024255" cy="3429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4"/>
            </p:blipFill>
            <p:spPr>
              <a:xfrm>
                <a:off x="4377055" y="1235710"/>
                <a:ext cx="1024255" cy="342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墨迹 5"/>
              <p14:cNvContentPartPr/>
              <p14:nvPr/>
            </p14:nvContentPartPr>
            <p14:xfrm>
              <a:off x="3267710" y="1921510"/>
              <a:ext cx="1380490" cy="889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6"/>
            </p:blipFill>
            <p:spPr>
              <a:xfrm>
                <a:off x="3267710" y="1921510"/>
                <a:ext cx="1380490" cy="889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0527" y="977370"/>
            <a:ext cx="8874412" cy="1204722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Степная книга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421870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Степная книга (“Книга степенная царского родословия”), официальный исторический документ, созданный в 1563 г. В книге излагается история Руси от Рюрика до Ивана Грозного, привлекается множество исторических источников. 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Все князья наделяются качествами идеальных мудрых правителей, отважных воинов и благочестивых христиан. 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Подчеркивается необходимость укрепления Церкви, умножения ее богатств, почитания ее святынь.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0527" y="977370"/>
            <a:ext cx="8874412" cy="1204722"/>
          </a:xfrm>
        </p:spPr>
        <p:txBody>
          <a:bodyPr>
            <a:normAutofit/>
          </a:bodyPr>
          <a:lstStyle/>
          <a:p>
            <a:r>
              <a:rPr lang="ru-RU" b="1" dirty="0"/>
              <a:t>«Четьи – Минеи»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Были в русской литературе 16 века произведения, которые затрагивали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морали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«Житие митрополита Филарета», «Четьи – Минеи».  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«Четьи – Минеи»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- 12-ти томное собрание жития святых и других религиозных текстов,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предназначены для чтения, а не для богослужения. Повествования излагаются по порядку месяцев и дней каждого месяца, откуда и название их «минеи» (греч.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μηνι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αίος «месячный, одномесячный, длящийся месяц»). 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墨迹 3"/>
              <p14:cNvContentPartPr/>
              <p14:nvPr/>
            </p14:nvContentPartPr>
            <p14:xfrm>
              <a:off x="4427855" y="4572000"/>
              <a:ext cx="3386455" cy="10985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3"/>
            </p:blipFill>
            <p:spPr>
              <a:xfrm>
                <a:off x="4427855" y="4572000"/>
                <a:ext cx="3386455" cy="1098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墨迹 4"/>
              <p14:cNvContentPartPr/>
              <p14:nvPr/>
            </p14:nvContentPartPr>
            <p14:xfrm>
              <a:off x="3691255" y="3208655"/>
              <a:ext cx="3945255" cy="6794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5"/>
            </p:blipFill>
            <p:spPr>
              <a:xfrm>
                <a:off x="3691255" y="3208655"/>
                <a:ext cx="3945255" cy="6794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0"/>
            <a:ext cx="11513127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4105910" y="5588000"/>
              <a:ext cx="1219200" cy="3365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4"/>
            </p:blipFill>
            <p:spPr>
              <a:xfrm>
                <a:off x="4105910" y="5588000"/>
                <a:ext cx="1219200" cy="336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" name="墨迹 3"/>
              <p14:cNvContentPartPr/>
              <p14:nvPr/>
            </p14:nvContentPartPr>
            <p14:xfrm>
              <a:off x="3911600" y="5858510"/>
              <a:ext cx="1854200" cy="14414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6"/>
            </p:blipFill>
            <p:spPr>
              <a:xfrm>
                <a:off x="3911600" y="5858510"/>
                <a:ext cx="1854200" cy="1441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" name="墨迹 4"/>
              <p14:cNvContentPartPr/>
              <p14:nvPr/>
            </p14:nvContentPartPr>
            <p14:xfrm>
              <a:off x="2717800" y="6180455"/>
              <a:ext cx="1964055" cy="10985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8"/>
            </p:blipFill>
            <p:spPr>
              <a:xfrm>
                <a:off x="2717800" y="6180455"/>
                <a:ext cx="1964055" cy="10985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0527" y="977370"/>
            <a:ext cx="8874412" cy="1204722"/>
          </a:xfrm>
        </p:spPr>
        <p:txBody>
          <a:bodyPr>
            <a:normAutofit/>
          </a:bodyPr>
          <a:lstStyle/>
          <a:p>
            <a:r>
              <a:rPr lang="ru-RU" b="1" dirty="0"/>
              <a:t>«Домострой»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Настольной книгой русской литературы 16 века стал «Домострой».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«Домострой»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охватывал буквально все стороны человеческой жизни, от нравственных норм, рекомендаций по воспитанию детей и отношениям в семье, до кулинарных рецептов.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«Домострой» являлся своеобразным сводом правил и норм поведения, служивший настольной книгой для русского общества долгое время. Это анонимный памятник русской литературы XVI века, являющийся сборником правил, советов и наставлений по всем направлениям жизни человека и семьи (общественные, семейные, хозяйственные и религиозные вопросы). 	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Написан живым языком, с частым использованием пословиц и поговорок.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0527" y="977370"/>
            <a:ext cx="8874412" cy="1204722"/>
          </a:xfrm>
        </p:spPr>
        <p:txBody>
          <a:bodyPr>
            <a:normAutofit/>
          </a:bodyPr>
          <a:lstStyle/>
          <a:p>
            <a:r>
              <a:rPr lang="ru-RU" b="1" dirty="0"/>
              <a:t>«Домострой»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 «Домострой» состоит из 64 глав, сгруппированных по следующим основным направлениям: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строении духовном (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строении мирском (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царя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организации семьи (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жить с женами и с детьми и с домочадцами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управлении семейным хозяйством (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строении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домовном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кулинарная группа;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послание и наказание от отца к сыну.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656" y="977370"/>
            <a:ext cx="9934284" cy="1204722"/>
          </a:xfrm>
        </p:spPr>
        <p:txBody>
          <a:bodyPr>
            <a:normAutofit/>
          </a:bodyPr>
          <a:lstStyle/>
          <a:p>
            <a:r>
              <a:rPr lang="ru-RU" b="1" cap="all" dirty="0">
                <a:solidFill>
                  <a:srgbClr val="FF0000"/>
                </a:solidFill>
              </a:rPr>
              <a:t>РУССКАЯ ЛИТЕРАТУРА XVII ВЕКА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/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век был последним веком летописания на Руси. Главную роль в литературе 17 века занимали произведения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исторической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тематики. Особенностью книг исторической тематики эпохи 17 века была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яркая публицистичность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В  литературе 17 века активно зарождаются новые жанры в русской литературе. Появляются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сатирические повести и книжная поэзия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Впоследствии эти жанры заняли  особое место в русской литературе.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墨迹 3"/>
              <p14:cNvContentPartPr/>
              <p14:nvPr/>
            </p14:nvContentPartPr>
            <p14:xfrm>
              <a:off x="1202055" y="2565400"/>
              <a:ext cx="76200" cy="22860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3"/>
            </p:blipFill>
            <p:spPr>
              <a:xfrm>
                <a:off x="1202055" y="2565400"/>
                <a:ext cx="76200" cy="2286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墨迹 4"/>
              <p14:cNvContentPartPr/>
              <p14:nvPr/>
            </p14:nvContentPartPr>
            <p14:xfrm>
              <a:off x="1278255" y="2505710"/>
              <a:ext cx="135255" cy="38989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5"/>
            </p:blipFill>
            <p:spPr>
              <a:xfrm>
                <a:off x="1278255" y="2505710"/>
                <a:ext cx="135255" cy="389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墨迹 5"/>
              <p14:cNvContentPartPr/>
              <p14:nvPr/>
            </p14:nvContentPartPr>
            <p14:xfrm>
              <a:off x="9050655" y="2446655"/>
              <a:ext cx="220345" cy="24574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7"/>
            </p:blipFill>
            <p:spPr>
              <a:xfrm>
                <a:off x="9050655" y="2446655"/>
                <a:ext cx="220345" cy="2457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墨迹 6"/>
              <p14:cNvContentPartPr/>
              <p14:nvPr/>
            </p14:nvContentPartPr>
            <p14:xfrm>
              <a:off x="9271000" y="2353310"/>
              <a:ext cx="118110" cy="372745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9"/>
            </p:blipFill>
            <p:spPr>
              <a:xfrm>
                <a:off x="9271000" y="2353310"/>
                <a:ext cx="118110" cy="3727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墨迹 7"/>
              <p14:cNvContentPartPr/>
              <p14:nvPr/>
            </p14:nvContentPartPr>
            <p14:xfrm>
              <a:off x="7780655" y="3310255"/>
              <a:ext cx="2074545" cy="10160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1"/>
            </p:blipFill>
            <p:spPr>
              <a:xfrm>
                <a:off x="7780655" y="3310255"/>
                <a:ext cx="2074545" cy="1016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墨迹 8"/>
              <p14:cNvContentPartPr/>
              <p14:nvPr/>
            </p14:nvContentPartPr>
            <p14:xfrm>
              <a:off x="516255" y="3403600"/>
              <a:ext cx="194945" cy="24511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3"/>
            </p:blipFill>
            <p:spPr>
              <a:xfrm>
                <a:off x="516255" y="3403600"/>
                <a:ext cx="194945" cy="2451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" name="墨迹 9"/>
              <p14:cNvContentPartPr/>
              <p14:nvPr/>
            </p14:nvContentPartPr>
            <p14:xfrm>
              <a:off x="617855" y="3310255"/>
              <a:ext cx="186055" cy="448945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5"/>
            </p:blipFill>
            <p:spPr>
              <a:xfrm>
                <a:off x="617855" y="3310255"/>
                <a:ext cx="186055" cy="4489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1" name="墨迹 10"/>
              <p14:cNvContentPartPr/>
              <p14:nvPr/>
            </p14:nvContentPartPr>
            <p14:xfrm>
              <a:off x="1913255" y="4114800"/>
              <a:ext cx="2997200" cy="59055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7"/>
            </p:blipFill>
            <p:spPr>
              <a:xfrm>
                <a:off x="1913255" y="4114800"/>
                <a:ext cx="2997200" cy="5905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5" y="544088"/>
            <a:ext cx="7668491" cy="574388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656" y="977370"/>
            <a:ext cx="9934284" cy="120472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 «Житие протопопа Аввакума, им самим написанное»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уникальный памятник русской литературы XVII века. У «жития» есть главное отличие от других произведений того времени —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грубый язык, нарочитая простота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произведении не отражены литературные каноны и нормы. Его автор Аввакум Петров писал: «Занеже люблю свой русский природный язык, виршами философскими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обыкл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речи красить». 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Аввакум положил начало автобиографии.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656" y="977370"/>
            <a:ext cx="9934284" cy="120472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 «Житие протопопа Аввакума, им самим написанное»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Житие протопопа Аввакума - это первое в отечественной литературе автобиографическое сочинение. Обычно жития пишутся после смерти святых подвижников на основании легенд и воспоминаний участников событий. Здесь же скорее воспоминания о своей жизни. Известно более восьмидесяти литературных и публицистических сочинений протопопа.</a:t>
            </a:r>
          </a:p>
          <a:p>
            <a:pPr marL="0" indent="0"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64" y="544088"/>
            <a:ext cx="9407235" cy="581514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7357110" y="5181600"/>
              <a:ext cx="85090" cy="4191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4"/>
            </p:blipFill>
            <p:spPr>
              <a:xfrm>
                <a:off x="7357110" y="5181600"/>
                <a:ext cx="85090" cy="4191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656" y="977370"/>
            <a:ext cx="9934284" cy="1204722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solidFill>
                  <a:srgbClr val="FF0000"/>
                </a:solidFill>
              </a:rPr>
              <a:t>Русская литература XVIII века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18 веке в русском обществе произошло большое количество преобразований. 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Сфера образования в России подверглась реформам, появилась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светская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школа. Эти школы давали начальные и практические знания. 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Была предпринята попытка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государственной системы образования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656" y="977370"/>
            <a:ext cx="9934284" cy="1121594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Классицизм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431473"/>
            <a:ext cx="10868891" cy="394854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русской литературе 18 века начинает складываться первое самостоятельное направление 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классицизм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Классицизм развился на основе образцов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античной литературы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искусства эпохи Возрождения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литературе главным героем становится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просвещенный монарх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идеальный гражданин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разделяет идеи Петра.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Идеалы классицизма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стройный порядок и гармония; воля, чувство общественного долга, патриотизм, превосходство государственного над личным, разума - над чувствами, порядка - над хаосом, цивилизации - над природой.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45" y="0"/>
            <a:ext cx="1124296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27" y="410441"/>
            <a:ext cx="11242963" cy="6037118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:\Литература КИТАЙ\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:\Литература КИТАЙ\ломоносов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73" y="123898"/>
            <a:ext cx="11277599" cy="673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363" y="477981"/>
            <a:ext cx="10577945" cy="1787237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 "трех штилей" М.В. Ломоносова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701636"/>
            <a:ext cx="10868891" cy="367838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Разделение на жанры имело большое прогрессивное значение, поскольку позволяло литературе отражать разнообразные явления жизни.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писались книжной лексикой с использованием старославянизмов,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элегии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 определенным числом церковнославянской лексики и разговорной,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басни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комедии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просторечиями (согласно теории "трех штилей" М.В. Ломоносова).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6" y="0"/>
            <a:ext cx="1126374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9">
            <a:extLst>
              <a:ext uri="{FF2B5EF4-FFF2-40B4-BE49-F238E27FC236}">
                <a16:creationId xmlns:a16="http://schemas.microsoft.com/office/drawing/2014/main" id="{4FFBEE45-F140-49D5-85EA-C78C24340B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05F72F3-88C4-22AB-4457-987C3AA48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284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4000"/>
              <a:t>М.В. Ломоносов «Вечерние размышления о Божием величестве при случае великого северного сияния» (начало)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A63E94-8D14-E2F7-FEE9-04D4900728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98626"/>
            <a:ext cx="5158427" cy="37304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/>
              <a:t>Лицо свое скрывает день,</a:t>
            </a:r>
          </a:p>
          <a:p>
            <a:pPr marL="0" indent="0">
              <a:buNone/>
            </a:pPr>
            <a:r>
              <a:rPr lang="ru-RU" sz="2000"/>
              <a:t>Поля покрыла мрачна ночь,</a:t>
            </a:r>
          </a:p>
          <a:p>
            <a:pPr marL="0" indent="0">
              <a:buNone/>
            </a:pPr>
            <a:r>
              <a:rPr lang="ru-RU" sz="2000"/>
              <a:t>Взошла на горы черна тень,</a:t>
            </a:r>
          </a:p>
          <a:p>
            <a:pPr marL="0" indent="0">
              <a:buNone/>
            </a:pPr>
            <a:r>
              <a:rPr lang="ru-RU" sz="2000"/>
              <a:t>Лучи от нас склонились прочь,</a:t>
            </a:r>
          </a:p>
          <a:p>
            <a:pPr marL="0" indent="0">
              <a:buNone/>
            </a:pPr>
            <a:r>
              <a:rPr lang="ru-RU" sz="2000"/>
              <a:t>Открылась бездна звезд полна;</a:t>
            </a:r>
          </a:p>
          <a:p>
            <a:pPr marL="0" indent="0">
              <a:buNone/>
            </a:pPr>
            <a:r>
              <a:rPr lang="ru-RU" sz="2000"/>
              <a:t>Звездам числа нет, бездне – дна.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27D5FC14-DB6C-78CF-DDC6-BE0F27B16E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9154" y="2398626"/>
            <a:ext cx="5164645" cy="37304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/>
              <a:t>Песчинка как в морских волнах,</a:t>
            </a:r>
          </a:p>
          <a:p>
            <a:pPr marL="0" indent="0">
              <a:buNone/>
            </a:pPr>
            <a:r>
              <a:rPr lang="ru-RU" sz="2000"/>
              <a:t>Как мала искра в вечном льде,</a:t>
            </a:r>
          </a:p>
          <a:p>
            <a:pPr marL="0" indent="0">
              <a:buNone/>
            </a:pPr>
            <a:r>
              <a:rPr lang="ru-RU" sz="2000"/>
              <a:t>Как в сильном вихре тонкий прах,</a:t>
            </a:r>
          </a:p>
          <a:p>
            <a:pPr marL="0" indent="0">
              <a:buNone/>
            </a:pPr>
            <a:r>
              <a:rPr lang="ru-RU" sz="2000"/>
              <a:t>В свирепом как перо огне,</a:t>
            </a:r>
          </a:p>
          <a:p>
            <a:pPr marL="0" indent="0">
              <a:buNone/>
            </a:pPr>
            <a:r>
              <a:rPr lang="ru-RU" sz="2000"/>
              <a:t>Так я в сей бездне углублен,</a:t>
            </a:r>
          </a:p>
          <a:p>
            <a:pPr marL="0" indent="0">
              <a:buNone/>
            </a:pPr>
            <a:r>
              <a:rPr lang="ru-RU" sz="2000"/>
              <a:t>Теряюсь, мысльми утомлен.</a:t>
            </a:r>
          </a:p>
        </p:txBody>
      </p:sp>
    </p:spTree>
    <p:extLst>
      <p:ext uri="{BB962C8B-B14F-4D97-AF65-F5344CB8AC3E}">
        <p14:creationId xmlns:p14="http://schemas.microsoft.com/office/powerpoint/2010/main" val="33662130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363" y="477981"/>
            <a:ext cx="10577945" cy="1787237"/>
          </a:xfrm>
        </p:spPr>
        <p:txBody>
          <a:bodyPr>
            <a:noAutofit/>
          </a:bodyPr>
          <a:lstStyle/>
          <a:p>
            <a:pPr algn="just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Сентиментализм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265218"/>
            <a:ext cx="10868891" cy="4114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этот период появляется новое литературное направление –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сентиментализм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Н.Карамзин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характеризуемый повышенным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интересом к внутреннему миру человека.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Сентименталисты считали, что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по природе добр, лишен ненависти, коварства, жестокости,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что на основе врожденной добродетели складываются общественные и социальные отношения. Сентименталисты верили, что именно природная чувствительность и доброта людей нужны для идеального общества.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D01B16-B350-878F-0773-AC08188DF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047" y="536707"/>
            <a:ext cx="9291906" cy="578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3175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Сентиментализм</a:t>
            </a:r>
            <a: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/>
              <a:t>	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В произведениях 18 века одно из главных мест стали занимать темы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души, нравственного совершенствования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Первоисточником добродетели сентименталисты считали </a:t>
            </a:r>
            <a:r>
              <a:rPr lang="ru-RU" sz="2000" u="sng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поэтому стихи их были наполнены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состраданием, тоской и печалью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Жанры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элегии, послания, песни и романсы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герой 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– обычный человек, стремящийся слиться с природой, найти в ней мирную тишину и обрести счастье.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Изображение выглядит как Человеческое лицо, картина, портрет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2980F40D-5837-BB1C-A5D8-5EC21EA4D8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4" y="2265218"/>
            <a:ext cx="10868891" cy="4114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1B8D4D-C128-8B3D-8ED8-D158AC38A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585" y="332630"/>
            <a:ext cx="10388829" cy="619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1088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158"/>
            <a:ext cx="12192000" cy="6817939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6" y="0"/>
            <a:ext cx="11249890" cy="6797183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888232"/>
          </a:xfrm>
        </p:spPr>
        <p:txBody>
          <a:bodyPr>
            <a:noAutofit/>
          </a:bodyPr>
          <a:lstStyle/>
          <a:p>
            <a:b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и задания</a:t>
            </a:r>
            <a:b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456" y="2556931"/>
            <a:ext cx="10931236" cy="3719177"/>
          </a:xfrm>
        </p:spPr>
        <p:txBody>
          <a:bodyPr>
            <a:normAutofit fontScale="925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важнейших событиях русской истории периода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веков.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книга была написана в 1563 году? О чем эта книга?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«Четьи-Минеи»? Расскажите об особенностях структуры этой книги.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уникальный автобиографический памятник был создан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веке? О чем это произведение?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отразились крестьянские бунты в литературных произведениях и народном творчестве?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ведущие литературные направления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века. Дайте их характеристику.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TU3YmRhNWI2MmQwMzIxNjY5NTVhY2QwYWZhNzllYmEifQ==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171</TotalTime>
  <Words>2008</Words>
  <Application>Microsoft Office PowerPoint</Application>
  <PresentationFormat>Широкоэкранный</PresentationFormat>
  <Paragraphs>159</Paragraphs>
  <Slides>44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0" baseType="lpstr">
      <vt:lpstr>Arial</vt:lpstr>
      <vt:lpstr>Calibri</vt:lpstr>
      <vt:lpstr>Garamond</vt:lpstr>
      <vt:lpstr>Times New Roman</vt:lpstr>
      <vt:lpstr>YS Text</vt:lpstr>
      <vt:lpstr>Натуральные материалы</vt:lpstr>
      <vt:lpstr> Русская литература 16-18 веков </vt:lpstr>
      <vt:lpstr> Русская литература 16-18 веков План:</vt:lpstr>
      <vt:lpstr>Новые слова</vt:lpstr>
      <vt:lpstr>История развития России  в период с XVI по XVIII век</vt:lpstr>
      <vt:lpstr>История развития России  в период  с XVI по XVIII век</vt:lpstr>
      <vt:lpstr>История развития России  в период с XVI по XVIII век</vt:lpstr>
      <vt:lpstr>Церковные Реформы в период  с XVI по XVIII века</vt:lpstr>
      <vt:lpstr>История развития России  в период с XVI по XVIII век</vt:lpstr>
      <vt:lpstr>Конец династии Рюриковичей</vt:lpstr>
      <vt:lpstr>Эпоха правления Романовых</vt:lpstr>
      <vt:lpstr>18 век – эпоха Петра I и дворцовых переворотов</vt:lpstr>
      <vt:lpstr>Основание Санкт-Петербурга</vt:lpstr>
      <vt:lpstr>Перенос столицы из Москвы в Санкт-Петербург</vt:lpstr>
      <vt:lpstr>Степан Разин</vt:lpstr>
      <vt:lpstr>Емельян Пугачев</vt:lpstr>
      <vt:lpstr>РУССКАЯ Литература XVI века</vt:lpstr>
      <vt:lpstr>Степная книга (Книга степенная царского родословия)</vt:lpstr>
      <vt:lpstr>Степная книга</vt:lpstr>
      <vt:lpstr>«Четьи – Минеи»</vt:lpstr>
      <vt:lpstr>Презентация PowerPoint</vt:lpstr>
      <vt:lpstr>Презентация PowerPoint</vt:lpstr>
      <vt:lpstr>«Домострой»</vt:lpstr>
      <vt:lpstr>«Домострой»</vt:lpstr>
      <vt:lpstr>РУССКАЯ ЛИТЕРАТУРА XVII ВЕКА</vt:lpstr>
      <vt:lpstr>Презентация PowerPoint</vt:lpstr>
      <vt:lpstr> «Житие протопопа Аввакума, им самим написанное»</vt:lpstr>
      <vt:lpstr> «Житие протопопа Аввакума, им самим написанное»</vt:lpstr>
      <vt:lpstr>Презентация PowerPoint</vt:lpstr>
      <vt:lpstr>Русская литература XVIII века</vt:lpstr>
      <vt:lpstr>Классицизм</vt:lpstr>
      <vt:lpstr>Презентация PowerPoint</vt:lpstr>
      <vt:lpstr>Презентация PowerPoint</vt:lpstr>
      <vt:lpstr>Презентация PowerPoint</vt:lpstr>
      <vt:lpstr>Презентация PowerPoint</vt:lpstr>
      <vt:lpstr>Теория "трех штилей" М.В. Ломоносова   </vt:lpstr>
      <vt:lpstr>Презентация PowerPoint</vt:lpstr>
      <vt:lpstr>М.В. Ломоносов «Вечерние размышления о Божием величестве при случае великого северного сияния» (начало)</vt:lpstr>
      <vt:lpstr>Сентиментализм  </vt:lpstr>
      <vt:lpstr>Презентация PowerPoint</vt:lpstr>
      <vt:lpstr>Сентиментализм  </vt:lpstr>
      <vt:lpstr>Презентация PowerPoint</vt:lpstr>
      <vt:lpstr>Презентация PowerPoint</vt:lpstr>
      <vt:lpstr>Презентация PowerPoint</vt:lpstr>
      <vt:lpstr> Вопросы и задания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литература 16-18 веков</dc:title>
  <dc:creator>Натали</dc:creator>
  <cp:lastModifiedBy>Михаил Тихомиров</cp:lastModifiedBy>
  <cp:revision>36</cp:revision>
  <dcterms:created xsi:type="dcterms:W3CDTF">2020-03-31T17:14:00Z</dcterms:created>
  <dcterms:modified xsi:type="dcterms:W3CDTF">2023-12-13T23:33:57Z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DA5EBE302B474B8CA09700BBB556680D_12</vt:lpwstr>
  </property>
  <property fmtid="{D5CDD505-2E9C-101B-9397-08002B2CF9AE}" pid="3" name="KSOProductBuildVer">
    <vt:lpwstr>2052-12.1.0.15712</vt:lpwstr>
  </property>
</Properties>
</file>