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8"/>
  </p:notesMasterIdLst>
  <p:sldIdLst>
    <p:sldId id="256" r:id="rId2"/>
    <p:sldId id="257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8" r:id="rId32"/>
    <p:sldId id="277" r:id="rId33"/>
    <p:sldId id="276" r:id="rId34"/>
    <p:sldId id="290" r:id="rId35"/>
    <p:sldId id="291" r:id="rId36"/>
    <p:sldId id="292" r:id="rId37"/>
    <p:sldId id="294" r:id="rId38"/>
    <p:sldId id="293" r:id="rId39"/>
    <p:sldId id="350" r:id="rId40"/>
    <p:sldId id="334" r:id="rId41"/>
    <p:sldId id="351" r:id="rId42"/>
    <p:sldId id="353" r:id="rId43"/>
    <p:sldId id="354" r:id="rId44"/>
    <p:sldId id="355" r:id="rId45"/>
    <p:sldId id="352" r:id="rId46"/>
    <p:sldId id="356" r:id="rId47"/>
    <p:sldId id="357" r:id="rId48"/>
    <p:sldId id="358" r:id="rId49"/>
    <p:sldId id="295" r:id="rId50"/>
    <p:sldId id="359" r:id="rId51"/>
    <p:sldId id="360" r:id="rId52"/>
    <p:sldId id="361" r:id="rId53"/>
    <p:sldId id="362" r:id="rId54"/>
    <p:sldId id="363" r:id="rId55"/>
    <p:sldId id="364" r:id="rId56"/>
    <p:sldId id="365" r:id="rId5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28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75C6D-6B11-4C60-82E3-7EE947AED235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AC2A0A-EDE5-47E3-8CC4-8FA3384F24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768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39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2784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40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807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41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7724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42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2487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43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71861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44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16403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45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64218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46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992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47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5008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48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3174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5084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5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260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541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764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630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317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647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832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880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585254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839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84840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5957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8317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934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59F7E-8D71-4856-AD66-66C766A75FA8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E8AB53C-1AEC-41C4-9F25-BAC7B50EA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914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/index.php?title=%D0%90%D0%B2%D1%82%D0%BE%D1%80%D0%B8%D1%82%D0%B0%D1%80%D0%BD%D1%8B%D0%B9_%D1%81%D1%82%D0%B8%D0%BB%D1%8C_%D1%83%D0%BF%D1%80%D0%B0%D0%B2%D0%BB%D0%B5%D0%BD%D0%B8%D1%8F&amp;action=edit&amp;redlink=1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/index.php?title=%D0%9E%D1%82%D1%80%D0%B8%D1%86%D0%B0%D1%82%D0%B5%D0%BB%D1%8C%D0%BD%D1%8B%D0%B9_%D1%8D%D1%84%D1%84%D0%B5%D0%BA%D1%82_%D0%BC%D0%B0%D1%81%D1%88%D1%82%D0%B0%D0%B1%D0%B0&amp;action=edit&amp;redlink=1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/index.php?title=%D0%A3%D0%B8%D0%BB%D1%8C%D1%8F%D0%BC_%D0%9E%D1%83%D1%87%D0%B8&amp;action=edit&amp;redlink=1" TargetMode="External"/><Relationship Id="rId2" Type="http://schemas.openxmlformats.org/officeDocument/2006/relationships/hyperlink" Target="https://ru.wikipedia.org/w/index.php?title=%D0%AF%D0%BF%D0%BE%D0%BD%D1%81%D0%BA%D0%B8%D0%B9_%D0%BC%D0%B5%D0%BD%D0%B5%D0%B4%D0%B6%D0%BC%D0%B5%D0%BD%D1%82&amp;action=edit&amp;redlink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2%D0%B5%D0%BE%D1%80%D0%B8%D1%8F_X_%D0%B8_%D1%82%D0%B5%D0%BE%D1%80%D0%B8%D1%8F_Y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0%BD%D0%B4%D0%B8%D0%B2%D0%B8%D0%B4%D1%83%D0%B0%D0%BB%D0%B8%D0%B7%D0%BC" TargetMode="External"/><Relationship Id="rId2" Type="http://schemas.openxmlformats.org/officeDocument/2006/relationships/hyperlink" Target="https://ru.wikipedia.org/wiki/%D0%9A%D0%BE%D0%BB%D0%BB%D0%B5%D0%BA%D1%82%D0%B8%D0%B2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C0C396-C5F9-4C91-8C9B-AD597AADDB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Психологические особенности профессиональных и межкультурных коммуникаций в образовании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59649BC-9EC5-45BB-985B-BD4BDB113B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Лекция для магистрантов 1 курса</a:t>
            </a:r>
          </a:p>
        </p:txBody>
      </p:sp>
    </p:spTree>
    <p:extLst>
      <p:ext uri="{BB962C8B-B14F-4D97-AF65-F5344CB8AC3E}">
        <p14:creationId xmlns:p14="http://schemas.microsoft.com/office/powerpoint/2010/main" val="3003433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8D5AA7-9014-4E82-9042-58225A304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общения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A7E662-B03F-4F05-9A83-72DF4ADA88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Общение – это обмен ( </a:t>
            </a:r>
            <a:r>
              <a:rPr lang="en-US" dirty="0"/>
              <a:t>exchange)</a:t>
            </a:r>
          </a:p>
          <a:p>
            <a:r>
              <a:rPr lang="ru-RU" dirty="0"/>
              <a:t>Общение – это … общение </a:t>
            </a:r>
          </a:p>
          <a:p>
            <a:r>
              <a:rPr lang="ru-RU" dirty="0"/>
              <a:t>Общение – коммуникация (широкое понятие).</a:t>
            </a:r>
          </a:p>
          <a:p>
            <a:r>
              <a:rPr lang="ru-RU" dirty="0"/>
              <a:t>Основное условие общения – принятие на себя определенной роли – коммуникатора или реципиента, умение приспособить свое поведение к постоянной смене ролей.</a:t>
            </a:r>
            <a:r>
              <a:rPr lang="en-US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6177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A9FA2C-E574-44CA-BF35-3CBF59D16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Профессиональная коммуникация	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A82603-E917-4D27-9C1D-302A5216B7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Коммуникация , опосредованная предметом профессионального взаимодействия: процессы обучения, воспитания.</a:t>
            </a:r>
          </a:p>
          <a:p>
            <a:r>
              <a:rPr lang="ru-RU" dirty="0"/>
              <a:t>Отношение к себе как к профессионалу</a:t>
            </a:r>
          </a:p>
        </p:txBody>
      </p:sp>
    </p:spTree>
    <p:extLst>
      <p:ext uri="{BB962C8B-B14F-4D97-AF65-F5344CB8AC3E}">
        <p14:creationId xmlns:p14="http://schemas.microsoft.com/office/powerpoint/2010/main" val="2527137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2BBC11-BACF-4897-99CB-B4B0A67DB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Барьеры в коммуникации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B7EF8CB-CEEC-4240-9846-5A4F3E1D42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Схема коммуникации</a:t>
            </a:r>
          </a:p>
        </p:txBody>
      </p:sp>
    </p:spTree>
    <p:extLst>
      <p:ext uri="{BB962C8B-B14F-4D97-AF65-F5344CB8AC3E}">
        <p14:creationId xmlns:p14="http://schemas.microsoft.com/office/powerpoint/2010/main" val="3390093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6EBD0B-EB28-4F2F-98EB-973CE39E5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Барьеры в педагогической коммуникации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E22750-D7B3-4087-9CB3-E0D2846D29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Неправильная интерпретация мотивации: со стороны ученика (учитель унижает, презирает), со стороны учителя (ученик не хочет, не умеет и т.п.)</a:t>
            </a:r>
          </a:p>
          <a:p>
            <a:r>
              <a:rPr lang="ru-RU" dirty="0"/>
              <a:t>Неверный выбор стратегии взаимодействия учителем или учеником (например, учитель говорит тихо, надеясь, что ученики замолчат; в ряде культур не принято, чтобы учитель повышал голос в принципе; учитель кричит – и добивается дисциплины и т.п.)</a:t>
            </a:r>
          </a:p>
          <a:p>
            <a:r>
              <a:rPr lang="ru-RU" dirty="0"/>
              <a:t>Смысловой барьер – искаженное восприятие партнера по общению. Особенно часто встречается в межкультурной коммуникации из-за влияния идеологии. Например, коллективизм долгое время рассматривался как основа коммунистической идеологии. </a:t>
            </a:r>
          </a:p>
        </p:txBody>
      </p:sp>
    </p:spTree>
    <p:extLst>
      <p:ext uri="{BB962C8B-B14F-4D97-AF65-F5344CB8AC3E}">
        <p14:creationId xmlns:p14="http://schemas.microsoft.com/office/powerpoint/2010/main" val="2154350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199F79-1E7E-4E38-858C-E7217FFF1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Основа построения коммуникации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719F30-5410-4924-AC87-472FC10B34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Процесс профессиональной коммуникации в отличие от «обычной»:</a:t>
            </a:r>
          </a:p>
          <a:p>
            <a:r>
              <a:rPr lang="ru-RU" dirty="0"/>
              <a:t>1) специально выстраивается коммуникаторами</a:t>
            </a:r>
          </a:p>
          <a:p>
            <a:r>
              <a:rPr lang="ru-RU" dirty="0"/>
              <a:t>2) является социально санкционированным</a:t>
            </a:r>
          </a:p>
          <a:p>
            <a:r>
              <a:rPr lang="ru-RU" dirty="0"/>
              <a:t>3) строится в рамках культурно обусловленных  и культурно санкционированных моделей коммуникации</a:t>
            </a:r>
          </a:p>
        </p:txBody>
      </p:sp>
    </p:spTree>
    <p:extLst>
      <p:ext uri="{BB962C8B-B14F-4D97-AF65-F5344CB8AC3E}">
        <p14:creationId xmlns:p14="http://schemas.microsoft.com/office/powerpoint/2010/main" val="405024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E55339-D151-4163-9E3A-22E516300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Особенности коммуникации в образовательных средах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115484-639D-4F7C-9CD9-5642EEA026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Образовательная среда в любой культуре связана с экономической моделью общества.</a:t>
            </a:r>
          </a:p>
          <a:p>
            <a:r>
              <a:rPr lang="ru-RU" dirty="0"/>
              <a:t>Соответственно, образование имеет смысл только в контексте подготовки обучающегося к трудовой (профессиональной) деятельности.</a:t>
            </a:r>
          </a:p>
          <a:p>
            <a:r>
              <a:rPr lang="ru-RU" dirty="0"/>
              <a:t>Культурная модель педагогической коммуникации в этом случае отражает отношение к человеку как субъекту труда.</a:t>
            </a:r>
          </a:p>
        </p:txBody>
      </p:sp>
    </p:spTree>
    <p:extLst>
      <p:ext uri="{BB962C8B-B14F-4D97-AF65-F5344CB8AC3E}">
        <p14:creationId xmlns:p14="http://schemas.microsoft.com/office/powerpoint/2010/main" val="308904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4AC425-1E3F-41A4-8224-AA3716958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Отношение к субъекту труда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91E397-5FB5-4349-9CCA-08DE173A49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1) Человек как машина или часть механизированного процесса, который может быть роботизированным.</a:t>
            </a:r>
          </a:p>
          <a:p>
            <a:r>
              <a:rPr lang="ru-RU" dirty="0"/>
              <a:t>2) Человек как живой организм</a:t>
            </a:r>
          </a:p>
          <a:p>
            <a:r>
              <a:rPr lang="ru-RU" dirty="0"/>
              <a:t>3) Человек как социальное существо</a:t>
            </a:r>
          </a:p>
          <a:p>
            <a:r>
              <a:rPr lang="ru-RU" dirty="0"/>
              <a:t>4) Человек как носитель «протестантской этики»</a:t>
            </a:r>
          </a:p>
          <a:p>
            <a:r>
              <a:rPr lang="ru-RU" dirty="0"/>
              <a:t>5) Гуманистический взгляд на человека</a:t>
            </a:r>
          </a:p>
        </p:txBody>
      </p:sp>
    </p:spTree>
    <p:extLst>
      <p:ext uri="{BB962C8B-B14F-4D97-AF65-F5344CB8AC3E}">
        <p14:creationId xmlns:p14="http://schemas.microsoft.com/office/powerpoint/2010/main" val="1422463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54236D-9505-445D-A822-EE886506C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Отношение к человеку как механизму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2BFCA0-B8B0-4CFA-A11F-EC6D1C8CEF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Человек как носитель труда понимается как носитель определенной функции, как механизм. </a:t>
            </a:r>
          </a:p>
          <a:p>
            <a:r>
              <a:rPr lang="ru-RU" dirty="0"/>
              <a:t>По аналогии знание (умение) можно представить себе механически: как набор некоторой информации которую можно передать – от одной машины к другой машине (учитель – та же самая машина, только обучающая).</a:t>
            </a:r>
          </a:p>
          <a:p>
            <a:r>
              <a:rPr lang="ru-RU" dirty="0"/>
              <a:t>Эта модель очень хорошо изучена в бихевиоризме, см. законы научения.</a:t>
            </a:r>
          </a:p>
          <a:p>
            <a:r>
              <a:rPr lang="ru-RU" dirty="0"/>
              <a:t>Машинная модель очень привлекательна, т.к. подразумевается, что знание можно передать, без искажений, процесс передачи можно ускорить, им можно управлять.</a:t>
            </a:r>
          </a:p>
        </p:txBody>
      </p:sp>
    </p:spTree>
    <p:extLst>
      <p:ext uri="{BB962C8B-B14F-4D97-AF65-F5344CB8AC3E}">
        <p14:creationId xmlns:p14="http://schemas.microsoft.com/office/powerpoint/2010/main" val="3597697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54236D-9505-445D-A822-EE886506C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Отношение к человеку как к механизму: проблемы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2BFCA0-B8B0-4CFA-A11F-EC6D1C8CEF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Информация при передаче в системе «Человек – человек» всегда:</a:t>
            </a:r>
          </a:p>
          <a:p>
            <a:r>
              <a:rPr lang="ru-RU" dirty="0"/>
              <a:t>1) искажается;</a:t>
            </a:r>
          </a:p>
          <a:p>
            <a:r>
              <a:rPr lang="ru-RU" dirty="0"/>
              <a:t>2) не сохраняется навсегда;</a:t>
            </a:r>
          </a:p>
          <a:p>
            <a:r>
              <a:rPr lang="ru-RU" dirty="0"/>
              <a:t>3) нуждается в постоянном повторении;</a:t>
            </a:r>
          </a:p>
          <a:p>
            <a:r>
              <a:rPr lang="ru-RU" dirty="0"/>
              <a:t>4) накладывается на возрастные, личностные и другие особенности («Алый </a:t>
            </a:r>
            <a:r>
              <a:rPr lang="ru-RU" dirty="0" err="1"/>
              <a:t>бангорит</a:t>
            </a:r>
            <a:r>
              <a:rPr lang="ru-RU" dirty="0"/>
              <a:t> на груди»);</a:t>
            </a:r>
          </a:p>
          <a:p>
            <a:r>
              <a:rPr lang="ru-RU" dirty="0"/>
              <a:t>5) ограничения на объем передаваемой информации;</a:t>
            </a:r>
          </a:p>
          <a:p>
            <a:r>
              <a:rPr lang="ru-RU" dirty="0"/>
              <a:t>6) невозможность непрерывной передачи информации.</a:t>
            </a:r>
          </a:p>
        </p:txBody>
      </p:sp>
    </p:spTree>
    <p:extLst>
      <p:ext uri="{BB962C8B-B14F-4D97-AF65-F5344CB8AC3E}">
        <p14:creationId xmlns:p14="http://schemas.microsoft.com/office/powerpoint/2010/main" val="32242209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83C9B9-FA92-4F7E-B6D5-0DC2E0535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Конкретные приложения взгляда на человека как на механизм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B45021-27E1-4593-BEE6-E96520E37A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Программированное обучение</a:t>
            </a:r>
          </a:p>
          <a:p>
            <a:r>
              <a:rPr lang="ru-RU" dirty="0"/>
              <a:t>Дистанционное обучение</a:t>
            </a:r>
          </a:p>
          <a:p>
            <a:r>
              <a:rPr lang="ru-RU" dirty="0"/>
              <a:t>Теория трудовой мотивации Х</a:t>
            </a:r>
          </a:p>
        </p:txBody>
      </p:sp>
    </p:spTree>
    <p:extLst>
      <p:ext uri="{BB962C8B-B14F-4D97-AF65-F5344CB8AC3E}">
        <p14:creationId xmlns:p14="http://schemas.microsoft.com/office/powerpoint/2010/main" val="4133066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4F024A-1E49-4AC8-8A0B-907730474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Механистический взгляд на человека: модель коммуникации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340685-D16E-4B4A-B301-E12BE7F3AE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Основная модель – стимульно – реактивная связь между коммуникатором и реципиентом. </a:t>
            </a:r>
          </a:p>
          <a:p>
            <a:r>
              <a:rPr lang="ru-RU" dirty="0"/>
              <a:t>Основная проблема, возникающая в профессиональной деятельности – отсутствие мотивации, необходимость ее постоянно возобновлять.</a:t>
            </a:r>
          </a:p>
          <a:p>
            <a:r>
              <a:rPr lang="ru-RU" dirty="0"/>
              <a:t>Обязательность постоянного контроля и возложения ответственности за свою деятельность.</a:t>
            </a:r>
          </a:p>
          <a:p>
            <a:r>
              <a:rPr lang="ru-RU" dirty="0"/>
              <a:t>Большое (решающее) значение имеет оценка в виде баллов рейтинга, ЕГЭ, отметки на уроке.</a:t>
            </a:r>
          </a:p>
          <a:p>
            <a:r>
              <a:rPr lang="ru-RU" dirty="0"/>
              <a:t>Мотивированные внутренне ученики – большая редкость.</a:t>
            </a:r>
          </a:p>
          <a:p>
            <a:r>
              <a:rPr lang="ru-RU" dirty="0"/>
              <a:t>То же относится и к педагогам.</a:t>
            </a:r>
          </a:p>
        </p:txBody>
      </p:sp>
    </p:spTree>
    <p:extLst>
      <p:ext uri="{BB962C8B-B14F-4D97-AF65-F5344CB8AC3E}">
        <p14:creationId xmlns:p14="http://schemas.microsoft.com/office/powerpoint/2010/main" val="568846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C131F4-0742-490C-9824-4F2E0F036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 самоопределения в учебной деятельности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43072A-1BFA-4C76-8023-3C36992E57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Смысл данной теории заключается в том, что мотивация работника (ученика) фиксирована на одном из трех фокусов:</a:t>
            </a:r>
          </a:p>
          <a:p>
            <a:r>
              <a:rPr lang="ru-RU" dirty="0"/>
              <a:t>1) внутренний (собственные интересы, потребности, самореализация)</a:t>
            </a:r>
          </a:p>
          <a:p>
            <a:r>
              <a:rPr lang="ru-RU" dirty="0"/>
              <a:t>2) внешний (отметка, материальное вознаграждение и др.)</a:t>
            </a:r>
          </a:p>
          <a:p>
            <a:r>
              <a:rPr lang="ru-RU" dirty="0"/>
              <a:t>3) избегание деятельности (</a:t>
            </a:r>
            <a:r>
              <a:rPr lang="ru-RU" dirty="0" err="1"/>
              <a:t>демотивированность</a:t>
            </a:r>
            <a:r>
              <a:rPr lang="ru-RU" dirty="0"/>
              <a:t>, реактивность поведения, минимизация активности, отсутствие целесообразной активности).</a:t>
            </a:r>
          </a:p>
          <a:p>
            <a:r>
              <a:rPr lang="ru-RU" dirty="0" err="1"/>
              <a:t>Фокусированность</a:t>
            </a:r>
            <a:r>
              <a:rPr lang="ru-RU" dirty="0"/>
              <a:t> на избегании деятельности невозможно изменить, ее можно только компенсировать. В таком случае речь идет только о компенсаторной активности, защитном поведении. </a:t>
            </a:r>
          </a:p>
        </p:txBody>
      </p:sp>
    </p:spTree>
    <p:extLst>
      <p:ext uri="{BB962C8B-B14F-4D97-AF65-F5344CB8AC3E}">
        <p14:creationId xmlns:p14="http://schemas.microsoft.com/office/powerpoint/2010/main" val="2822148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6A8020-6765-42F7-B26D-FE6DE3745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23392"/>
            <a:ext cx="3363974" cy="1607060"/>
          </a:xfrm>
          <a:noFill/>
          <a:ln w="19050">
            <a:solidFill>
              <a:schemeClr val="tx1"/>
            </a:solidFill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ru-RU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Теория трудовой мотивации Макгрегора Х и У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Объект 5" descr="Изображение выглядит как карта, мужчина&#10;&#10;Автоматически созданное описание">
            <a:extLst>
              <a:ext uri="{FF2B5EF4-FFF2-40B4-BE49-F238E27FC236}">
                <a16:creationId xmlns:a16="http://schemas.microsoft.com/office/drawing/2014/main" id="{84AB307D-3787-4874-B9B3-A4A1079FF1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330" y="446088"/>
            <a:ext cx="5010966" cy="5414962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DDCFCE72-73C0-4FAC-9EDB-2D6DF057A1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3468" y="2638043"/>
            <a:ext cx="3363974" cy="3415623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 err="1"/>
              <a:t>Автор</a:t>
            </a:r>
            <a:r>
              <a:rPr lang="ru-RU" sz="2000" dirty="0"/>
              <a:t> рисунка</a:t>
            </a:r>
            <a:r>
              <a:rPr lang="en-US" sz="2000" dirty="0"/>
              <a:t>: Martin </a:t>
            </a:r>
            <a:r>
              <a:rPr lang="en-US" sz="2000" dirty="0" err="1"/>
              <a:t>Adámek</a:t>
            </a:r>
            <a:r>
              <a:rPr lang="en-US" sz="2000" dirty="0"/>
              <a:t>, www.adamek.cz, </a:t>
            </a:r>
            <a:r>
              <a:rPr lang="en-US" sz="2000" dirty="0" err="1"/>
              <a:t>Náchod</a:t>
            </a:r>
            <a:r>
              <a:rPr lang="en-US" sz="2000" dirty="0"/>
              <a:t>, Czech republic - Martin </a:t>
            </a:r>
            <a:r>
              <a:rPr lang="en-US" sz="2000" dirty="0" err="1"/>
              <a:t>Adámek</a:t>
            </a:r>
            <a:r>
              <a:rPr lang="en-US" sz="2000" dirty="0"/>
              <a:t>, CC BY 3.0, https://commons.wikimedia.org/w/index.php?curid=3949886</a:t>
            </a:r>
          </a:p>
        </p:txBody>
      </p:sp>
    </p:spTree>
    <p:extLst>
      <p:ext uri="{BB962C8B-B14F-4D97-AF65-F5344CB8AC3E}">
        <p14:creationId xmlns:p14="http://schemas.microsoft.com/office/powerpoint/2010/main" val="16862151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F0029C-D954-4BBB-BAB7-00DDC0886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FFFF"/>
                </a:solidFill>
              </a:rPr>
              <a:t>Теория 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49E8F4-7F4C-4D7E-971E-081B64F65B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708" y="885651"/>
            <a:ext cx="6525220" cy="4616849"/>
          </a:xfrm>
        </p:spPr>
        <p:txBody>
          <a:bodyPr anchor="ctr">
            <a:normAutofit lnSpcReduction="10000"/>
          </a:bodyPr>
          <a:lstStyle/>
          <a:p>
            <a:r>
              <a:rPr lang="ru-RU" sz="2400" dirty="0"/>
              <a:t>В этой теории управление предполагает, что работники изначально ленивы и будут по возможности избегать работы. Из-за этого работники должны быть под пристальным наблюдением, для чего разрабатываются комплексные системы контроля. </a:t>
            </a:r>
          </a:p>
          <a:p>
            <a:r>
              <a:rPr lang="ru-RU" sz="2400" dirty="0"/>
              <a:t>Согласно этой теории, работники проявляют мало амбиции без привлекательной программы поощрения и избегают ответственности, если это возможно.</a:t>
            </a:r>
          </a:p>
        </p:txBody>
      </p:sp>
    </p:spTree>
    <p:extLst>
      <p:ext uri="{BB962C8B-B14F-4D97-AF65-F5344CB8AC3E}">
        <p14:creationId xmlns:p14="http://schemas.microsoft.com/office/powerpoint/2010/main" val="616621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D0CAE3-7895-4857-9501-AD1608C4B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FFFF"/>
                </a:solidFill>
              </a:rPr>
              <a:t>Теория Х</a:t>
            </a: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1DF05F-79CA-4A6A-B800-4B6804DBF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4888" y="575535"/>
            <a:ext cx="6689040" cy="5710965"/>
          </a:xfrm>
        </p:spPr>
        <p:txBody>
          <a:bodyPr anchor="ctr">
            <a:noAutofit/>
          </a:bodyPr>
          <a:lstStyle/>
          <a:p>
            <a:r>
              <a:rPr lang="ru-RU" dirty="0"/>
              <a:t>Менеджер по Теории X, как правило, считает, что всё должно заканчиваться возложением ответственности на кого-нибудь. Он считает, что все предполагаемые работники ищут выгоды для себя. Как правило, такие руководители полагают, что единственная цель заинтересованности сотрудников в работе — это деньги. В большинстве случаев они обвиняют в первую очередь человека, не ставя вопрос о том, что, может быть, винить надо систему, стратегию или отсутствие подготовки.</a:t>
            </a:r>
          </a:p>
        </p:txBody>
      </p:sp>
    </p:spTree>
    <p:extLst>
      <p:ext uri="{BB962C8B-B14F-4D97-AF65-F5344CB8AC3E}">
        <p14:creationId xmlns:p14="http://schemas.microsoft.com/office/powerpoint/2010/main" val="21553155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D0CAE3-7895-4857-9501-AD1608C4B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FFFF"/>
                </a:solidFill>
              </a:rPr>
              <a:t>Теория Х</a:t>
            </a: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1DF05F-79CA-4A6A-B800-4B6804DBF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4888" y="885651"/>
            <a:ext cx="6689040" cy="4786487"/>
          </a:xfrm>
        </p:spPr>
        <p:txBody>
          <a:bodyPr anchor="ctr">
            <a:normAutofit/>
          </a:bodyPr>
          <a:lstStyle/>
          <a:p>
            <a:r>
              <a:rPr lang="ru-RU" dirty="0"/>
              <a:t>Руководители Теории X не могут доверять ни одному сотруднику, и это постоянно всеми средствами показывается вспомогательному персоналу. </a:t>
            </a:r>
          </a:p>
          <a:p>
            <a:r>
              <a:rPr lang="ru-RU" dirty="0"/>
              <a:t>Менеджера Теории X можно назвать препятствием производительности и моральному духу сотрудников.</a:t>
            </a:r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952373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D0CAE3-7895-4857-9501-AD1608C4B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FFFF"/>
                </a:solidFill>
              </a:rPr>
              <a:t>Теория Х</a:t>
            </a: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1DF05F-79CA-4A6A-B800-4B6804DBF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4888" y="885651"/>
            <a:ext cx="6689040" cy="478648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ru-RU" dirty="0"/>
              <a:t>Менеджер Теории X считает, что его сотрудники </a:t>
            </a:r>
          </a:p>
          <a:p>
            <a:pPr marL="514350" indent="-514350">
              <a:buAutoNum type="arabicParenR"/>
            </a:pPr>
            <a:r>
              <a:rPr lang="ru-RU" dirty="0"/>
              <a:t>не хотят по-настоящему работать, </a:t>
            </a:r>
          </a:p>
          <a:p>
            <a:pPr marL="514350" indent="-514350">
              <a:buAutoNum type="arabicParenR"/>
            </a:pPr>
            <a:r>
              <a:rPr lang="ru-RU" dirty="0"/>
              <a:t>они будут избегать обязанностей,</a:t>
            </a:r>
          </a:p>
          <a:p>
            <a:pPr marL="514350" indent="-514350">
              <a:buAutoNum type="arabicParenR"/>
            </a:pPr>
            <a:r>
              <a:rPr lang="ru-RU" dirty="0"/>
              <a:t>работа менеджера заключается в структурировании деятельности и побуждении сотрудников.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523073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D0CAE3-7895-4857-9501-AD1608C4B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FFFF"/>
                </a:solidFill>
              </a:rPr>
              <a:t>Теория Х</a:t>
            </a: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1DF05F-79CA-4A6A-B800-4B6804DBF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4888" y="885651"/>
            <a:ext cx="6689040" cy="4786487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ru-RU" sz="4000" dirty="0"/>
              <a:t>Результатом такого мышления стало то, что руководители Теории X естественным образом принимают более </a:t>
            </a:r>
            <a:r>
              <a:rPr lang="ru-RU" sz="4000" dirty="0">
                <a:hlinkClick r:id="rId2" tooltip="Авторитарный стиль управления (страница отсутствует)"/>
              </a:rPr>
              <a:t>авторитарный стиль</a:t>
            </a:r>
            <a:r>
              <a:rPr lang="ru-RU" sz="4000" dirty="0"/>
              <a:t>, основанный на угрозе наказания.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043916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321555-6261-4C75-BE5F-19607D288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Теория 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A310C0-A70E-4898-BBC5-C81F3B998A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708" y="885651"/>
            <a:ext cx="6525220" cy="4616849"/>
          </a:xfrm>
        </p:spPr>
        <p:txBody>
          <a:bodyPr anchor="ctr">
            <a:normAutofit/>
          </a:bodyPr>
          <a:lstStyle/>
          <a:p>
            <a:r>
              <a:rPr lang="ru-RU" sz="3600" dirty="0"/>
              <a:t>Один из серьёзных недостатков этого стиля управления — то, что он имеет гораздо больше шансов вызвать </a:t>
            </a:r>
            <a:r>
              <a:rPr lang="ru-RU" sz="3600" dirty="0">
                <a:hlinkClick r:id="rId2" tooltip="Отрицательный эффект масштаба (страница отсутствует)"/>
              </a:rPr>
              <a:t>отрицательный эффект масштаба</a:t>
            </a:r>
            <a:r>
              <a:rPr lang="ru-RU" sz="3600" dirty="0"/>
              <a:t> в больших предприятиях.</a:t>
            </a:r>
          </a:p>
        </p:txBody>
      </p:sp>
    </p:spTree>
    <p:extLst>
      <p:ext uri="{BB962C8B-B14F-4D97-AF65-F5344CB8AC3E}">
        <p14:creationId xmlns:p14="http://schemas.microsoft.com/office/powerpoint/2010/main" val="1802864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321555-6261-4C75-BE5F-19607D288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Теория 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A310C0-A70E-4898-BBC5-C81F3B998A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708" y="885651"/>
            <a:ext cx="6525220" cy="4616849"/>
          </a:xfrm>
        </p:spPr>
        <p:txBody>
          <a:bodyPr anchor="ctr">
            <a:normAutofit fontScale="85000" lnSpcReduction="10000"/>
          </a:bodyPr>
          <a:lstStyle/>
          <a:p>
            <a:r>
              <a:rPr lang="ru-RU" sz="3600" dirty="0"/>
              <a:t>Таким образом, подобная коммуникация в образовании просто наталкивается на пределы – получить высшее образование, стать профессионалом на мотивации страха, избегании учебного труда, снятия с себя ответственности невозможно.</a:t>
            </a:r>
          </a:p>
        </p:txBody>
      </p:sp>
    </p:spTree>
    <p:extLst>
      <p:ext uri="{BB962C8B-B14F-4D97-AF65-F5344CB8AC3E}">
        <p14:creationId xmlns:p14="http://schemas.microsoft.com/office/powerpoint/2010/main" val="16588586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9FE08D8-CEA0-461E-870A-02CD15D9B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F311A-7612-418C-ACEA-9F9CE4516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ru-RU" sz="3200">
                <a:solidFill>
                  <a:schemeClr val="bg1"/>
                </a:solidFill>
              </a:rPr>
              <a:t>Теория </a:t>
            </a:r>
            <a:r>
              <a:rPr lang="en-US" sz="3200">
                <a:solidFill>
                  <a:schemeClr val="bg1"/>
                </a:solidFill>
              </a:rPr>
              <a:t>Y</a:t>
            </a:r>
            <a:endParaRPr lang="ru-RU" sz="3200">
              <a:solidFill>
                <a:schemeClr val="bg1"/>
              </a:solidFill>
            </a:endParaRPr>
          </a:p>
        </p:txBody>
      </p:sp>
      <p:sp>
        <p:nvSpPr>
          <p:cNvPr id="10" name="Freeform 11">
            <a:extLst>
              <a:ext uri="{FF2B5EF4-FFF2-40B4-BE49-F238E27FC236}">
                <a16:creationId xmlns:a16="http://schemas.microsoft.com/office/drawing/2014/main" id="{2B982904-A46E-41DF-BA98-61E2300C7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7018161-547E-48F7-A0D9-272C9EA5B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36CEE7-3C4B-459A-B431-589FB1CCA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6578" y="589722"/>
            <a:ext cx="6798033" cy="5321500"/>
          </a:xfrm>
        </p:spPr>
        <p:txBody>
          <a:bodyPr anchor="ctr">
            <a:normAutofit/>
          </a:bodyPr>
          <a:lstStyle/>
          <a:p>
            <a:r>
              <a:rPr lang="ru-RU" sz="3200" dirty="0"/>
              <a:t>Управление предполагает, что работники могут иметь внутреннюю мотивацию, могут быть готовы взять на себя больше ответственности, осуществлять самоконтроль и самоуправление. </a:t>
            </a:r>
          </a:p>
        </p:txBody>
      </p:sp>
    </p:spTree>
    <p:extLst>
      <p:ext uri="{BB962C8B-B14F-4D97-AF65-F5344CB8AC3E}">
        <p14:creationId xmlns:p14="http://schemas.microsoft.com/office/powerpoint/2010/main" val="40142660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9FE08D8-CEA0-461E-870A-02CD15D9B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F311A-7612-418C-ACEA-9F9CE4516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ru-RU" sz="3200">
                <a:solidFill>
                  <a:schemeClr val="bg1"/>
                </a:solidFill>
              </a:rPr>
              <a:t>Теория </a:t>
            </a:r>
            <a:r>
              <a:rPr lang="en-US" sz="3200">
                <a:solidFill>
                  <a:schemeClr val="bg1"/>
                </a:solidFill>
              </a:rPr>
              <a:t>Y</a:t>
            </a:r>
            <a:endParaRPr lang="ru-RU" sz="3200">
              <a:solidFill>
                <a:schemeClr val="bg1"/>
              </a:solidFill>
            </a:endParaRPr>
          </a:p>
        </p:txBody>
      </p:sp>
      <p:sp>
        <p:nvSpPr>
          <p:cNvPr id="10" name="Freeform 11">
            <a:extLst>
              <a:ext uri="{FF2B5EF4-FFF2-40B4-BE49-F238E27FC236}">
                <a16:creationId xmlns:a16="http://schemas.microsoft.com/office/drawing/2014/main" id="{2B982904-A46E-41DF-BA98-61E2300C7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7018161-547E-48F7-A0D9-272C9EA5B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36CEE7-3C4B-459A-B431-589FB1CCA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6578" y="589722"/>
            <a:ext cx="6798033" cy="5321500"/>
          </a:xfrm>
        </p:spPr>
        <p:txBody>
          <a:bodyPr anchor="ctr">
            <a:normAutofit/>
          </a:bodyPr>
          <a:lstStyle/>
          <a:p>
            <a:r>
              <a:rPr lang="ru-RU" sz="2800" dirty="0"/>
              <a:t>Сотрудники получают удовольствие от своих обязанностей, связанных как с умственным, так и физическим трудом. </a:t>
            </a:r>
          </a:p>
          <a:p>
            <a:r>
              <a:rPr lang="ru-RU" sz="2800" dirty="0"/>
              <a:t>Работники испытывают желание проявлять творческое и прогрессивное мышление в производстве, если представляется возможность. </a:t>
            </a:r>
          </a:p>
        </p:txBody>
      </p:sp>
    </p:spTree>
    <p:extLst>
      <p:ext uri="{BB962C8B-B14F-4D97-AF65-F5344CB8AC3E}">
        <p14:creationId xmlns:p14="http://schemas.microsoft.com/office/powerpoint/2010/main" val="3439414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9FE08D8-CEA0-461E-870A-02CD15D9B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F311A-7612-418C-ACEA-9F9CE4516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ru-RU" sz="3200">
                <a:solidFill>
                  <a:schemeClr val="bg1"/>
                </a:solidFill>
              </a:rPr>
              <a:t>Теория </a:t>
            </a:r>
            <a:r>
              <a:rPr lang="en-US" sz="3200">
                <a:solidFill>
                  <a:schemeClr val="bg1"/>
                </a:solidFill>
              </a:rPr>
              <a:t>Y</a:t>
            </a:r>
            <a:endParaRPr lang="ru-RU" sz="3200">
              <a:solidFill>
                <a:schemeClr val="bg1"/>
              </a:solidFill>
            </a:endParaRPr>
          </a:p>
        </p:txBody>
      </p:sp>
      <p:sp>
        <p:nvSpPr>
          <p:cNvPr id="10" name="Freeform 11">
            <a:extLst>
              <a:ext uri="{FF2B5EF4-FFF2-40B4-BE49-F238E27FC236}">
                <a16:creationId xmlns:a16="http://schemas.microsoft.com/office/drawing/2014/main" id="{2B982904-A46E-41DF-BA98-61E2300C7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7018161-547E-48F7-A0D9-272C9EA5B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36CEE7-3C4B-459A-B431-589FB1CCA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6578" y="589722"/>
            <a:ext cx="6798033" cy="5321500"/>
          </a:xfrm>
        </p:spPr>
        <p:txBody>
          <a:bodyPr anchor="ctr">
            <a:normAutofit/>
          </a:bodyPr>
          <a:lstStyle/>
          <a:p>
            <a:r>
              <a:rPr lang="ru-RU" sz="3600" dirty="0"/>
              <a:t>Если предоставить сотрудникам свободу работать по мере своих возможностей, не увязая в правилах, можно повысить эффективность и результативность их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18238935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9FE08D8-CEA0-461E-870A-02CD15D9B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F311A-7612-418C-ACEA-9F9CE4516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ru-RU" sz="3200">
                <a:solidFill>
                  <a:schemeClr val="bg1"/>
                </a:solidFill>
              </a:rPr>
              <a:t>Теория </a:t>
            </a:r>
            <a:r>
              <a:rPr lang="en-US" sz="3200">
                <a:solidFill>
                  <a:schemeClr val="bg1"/>
                </a:solidFill>
              </a:rPr>
              <a:t>Y</a:t>
            </a:r>
            <a:endParaRPr lang="ru-RU" sz="3200">
              <a:solidFill>
                <a:schemeClr val="bg1"/>
              </a:solidFill>
            </a:endParaRPr>
          </a:p>
        </p:txBody>
      </p:sp>
      <p:sp>
        <p:nvSpPr>
          <p:cNvPr id="10" name="Freeform 11">
            <a:extLst>
              <a:ext uri="{FF2B5EF4-FFF2-40B4-BE49-F238E27FC236}">
                <a16:creationId xmlns:a16="http://schemas.microsoft.com/office/drawing/2014/main" id="{2B982904-A46E-41DF-BA98-61E2300C7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7018161-547E-48F7-A0D9-272C9EA5B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36CEE7-3C4B-459A-B431-589FB1CCA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6578" y="589722"/>
            <a:ext cx="6798033" cy="5321500"/>
          </a:xfrm>
        </p:spPr>
        <p:txBody>
          <a:bodyPr anchor="ctr">
            <a:normAutofit/>
          </a:bodyPr>
          <a:lstStyle/>
          <a:p>
            <a:r>
              <a:rPr lang="ru-RU" dirty="0"/>
              <a:t>Менеджер Теории Y считает, что при благоприятных условиях</a:t>
            </a:r>
          </a:p>
          <a:p>
            <a:r>
              <a:rPr lang="ru-RU" dirty="0"/>
              <a:t>1)  большинство людей хотят работать хорошо,</a:t>
            </a:r>
          </a:p>
          <a:p>
            <a:r>
              <a:rPr lang="ru-RU" dirty="0"/>
              <a:t>2) у большинства работников имеется резерв неиспользуемых творческих способностей, которые можно актуализировать.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3954208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9FE08D8-CEA0-461E-870A-02CD15D9B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F311A-7612-418C-ACEA-9F9CE4516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ru-RU" sz="3200">
                <a:solidFill>
                  <a:schemeClr val="bg1"/>
                </a:solidFill>
              </a:rPr>
              <a:t>Теория </a:t>
            </a:r>
            <a:r>
              <a:rPr lang="en-US" sz="3200">
                <a:solidFill>
                  <a:schemeClr val="bg1"/>
                </a:solidFill>
              </a:rPr>
              <a:t>Y</a:t>
            </a:r>
            <a:endParaRPr lang="ru-RU" sz="3200">
              <a:solidFill>
                <a:schemeClr val="bg1"/>
              </a:solidFill>
            </a:endParaRPr>
          </a:p>
        </p:txBody>
      </p:sp>
      <p:sp>
        <p:nvSpPr>
          <p:cNvPr id="10" name="Freeform 11">
            <a:extLst>
              <a:ext uri="{FF2B5EF4-FFF2-40B4-BE49-F238E27FC236}">
                <a16:creationId xmlns:a16="http://schemas.microsoft.com/office/drawing/2014/main" id="{2B982904-A46E-41DF-BA98-61E2300C7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7018161-547E-48F7-A0D9-272C9EA5B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36CEE7-3C4B-459A-B431-589FB1CCA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6578" y="589722"/>
            <a:ext cx="6798033" cy="5321500"/>
          </a:xfrm>
        </p:spPr>
        <p:txBody>
          <a:bodyPr anchor="ctr">
            <a:normAutofit/>
          </a:bodyPr>
          <a:lstStyle/>
          <a:p>
            <a:r>
              <a:rPr lang="ru-RU" dirty="0"/>
              <a:t>3) удовлетворение от хорошего выполнения своей работы само по себе является мощным стимулом,</a:t>
            </a:r>
          </a:p>
          <a:p>
            <a:r>
              <a:rPr lang="ru-RU" dirty="0"/>
              <a:t>4) главные усилия Менеджера Теории Y сосредоточены на устранении препятствий, мешающих работникам полностью реализовать себя.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141419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4CA211-B4BA-455D-B4C0-5BEED28E0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 </a:t>
            </a:r>
            <a:r>
              <a:rPr lang="en-US" dirty="0"/>
              <a:t>Y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540A92-9F9C-4C3B-A997-D129F1CC3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Речь идет об изменении стиля руководства, который должен быть:</a:t>
            </a:r>
          </a:p>
          <a:p>
            <a:pPr marL="0" indent="0">
              <a:buNone/>
            </a:pPr>
            <a:r>
              <a:rPr lang="ru-RU" sz="3200" dirty="0"/>
              <a:t>А) более открытым по отношению к работникам;</a:t>
            </a:r>
          </a:p>
          <a:p>
            <a:pPr marL="0" indent="0">
              <a:buNone/>
            </a:pPr>
            <a:r>
              <a:rPr lang="ru-RU" sz="3200" dirty="0"/>
              <a:t>Б) опираться на веру в положительные качества работника.</a:t>
            </a:r>
          </a:p>
        </p:txBody>
      </p:sp>
    </p:spTree>
    <p:extLst>
      <p:ext uri="{BB962C8B-B14F-4D97-AF65-F5344CB8AC3E}">
        <p14:creationId xmlns:p14="http://schemas.microsoft.com/office/powerpoint/2010/main" val="12058797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4CA211-B4BA-455D-B4C0-5BEED28E0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 </a:t>
            </a:r>
            <a:r>
              <a:rPr lang="en-US" dirty="0"/>
              <a:t>Y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540A92-9F9C-4C3B-A997-D129F1CC3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Идея: дайте людям свободу и они начнут работать более эффективно</a:t>
            </a:r>
          </a:p>
          <a:p>
            <a:pPr marL="0" indent="0">
              <a:buNone/>
            </a:pPr>
            <a:r>
              <a:rPr lang="ru-RU" sz="3200" dirty="0"/>
              <a:t>практикой подтверждается не всегда.</a:t>
            </a:r>
          </a:p>
        </p:txBody>
      </p:sp>
    </p:spTree>
    <p:extLst>
      <p:ext uri="{BB962C8B-B14F-4D97-AF65-F5344CB8AC3E}">
        <p14:creationId xmlns:p14="http://schemas.microsoft.com/office/powerpoint/2010/main" val="2435229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21EDC-32DA-4E51-B117-D82845416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 </a:t>
            </a:r>
            <a:r>
              <a:rPr lang="en-US" dirty="0"/>
              <a:t>Z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F231C9C-48CB-4FCF-92E3-8357AEA41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Теория </a:t>
            </a:r>
            <a:r>
              <a:rPr lang="ru-RU" b="1" dirty="0" err="1"/>
              <a:t>Оучи</a:t>
            </a:r>
            <a:r>
              <a:rPr lang="ru-RU" dirty="0"/>
              <a:t> (</a:t>
            </a:r>
            <a:r>
              <a:rPr lang="ru-RU" b="1" dirty="0"/>
              <a:t>теория «Z»</a:t>
            </a:r>
            <a:r>
              <a:rPr lang="ru-RU" dirty="0"/>
              <a:t>) — модель управления, объединяющая в себе опыт американского и </a:t>
            </a:r>
            <a:r>
              <a:rPr lang="ru-RU" dirty="0">
                <a:hlinkClick r:id="rId2" tooltip="Японский менеджмент (страница отсутствует)"/>
              </a:rPr>
              <a:t>японского менеджмента</a:t>
            </a:r>
            <a:r>
              <a:rPr lang="ru-RU" dirty="0"/>
              <a:t>. Теория была разработана американцем японского происхождения </a:t>
            </a:r>
            <a:r>
              <a:rPr lang="ru-RU" dirty="0">
                <a:hlinkClick r:id="rId3" tooltip="Уильям Оучи (страница отсутствует)"/>
              </a:rPr>
              <a:t>Уильямом </a:t>
            </a:r>
            <a:r>
              <a:rPr lang="ru-RU" dirty="0" err="1">
                <a:hlinkClick r:id="rId3" tooltip="Уильям Оучи (страница отсутствует)"/>
              </a:rPr>
              <a:t>Оучи</a:t>
            </a:r>
            <a:r>
              <a:rPr lang="ru-RU" dirty="0"/>
              <a:t> и опубликована в его книге «Теория Z. Как американский бизнес может ответить на японский вызов» в 1981 году. Название является отсылкой к традиционным для западного менеджмента </a:t>
            </a:r>
            <a:r>
              <a:rPr lang="ru-RU" dirty="0">
                <a:hlinkClick r:id="rId4" tooltip="Теория X и теория Y"/>
              </a:rPr>
              <a:t>теориям X и Y</a:t>
            </a:r>
            <a:r>
              <a:rPr lang="ru-RU" dirty="0"/>
              <a:t>; таким образом, автор позиционирует ее как следующий шаг по сравнению с ними.</a:t>
            </a:r>
          </a:p>
        </p:txBody>
      </p:sp>
    </p:spTree>
    <p:extLst>
      <p:ext uri="{BB962C8B-B14F-4D97-AF65-F5344CB8AC3E}">
        <p14:creationId xmlns:p14="http://schemas.microsoft.com/office/powerpoint/2010/main" val="40961050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21EDC-32DA-4E51-B117-D82845416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Основные положения теории </a:t>
            </a:r>
            <a:r>
              <a:rPr lang="ru-RU" dirty="0" err="1"/>
              <a:t>Оучи</a:t>
            </a:r>
            <a:r>
              <a:rPr lang="en-US" dirty="0"/>
              <a:t> (</a:t>
            </a:r>
            <a:r>
              <a:rPr lang="ru-RU" dirty="0"/>
              <a:t>Теория </a:t>
            </a:r>
            <a:r>
              <a:rPr lang="en-US" dirty="0"/>
              <a:t>Z)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F231C9C-48CB-4FCF-92E3-8357AEA41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Долговременный наём: это положение У. </a:t>
            </a:r>
            <a:r>
              <a:rPr lang="ru-RU" sz="2800" dirty="0" err="1"/>
              <a:t>Оучи</a:t>
            </a:r>
            <a:r>
              <a:rPr lang="ru-RU" sz="2800" dirty="0"/>
              <a:t> позаимствовал у японской модели менеджмента. В крупных японских фирмах сотрудники нанимаются пожизненно. Подобная политика фирмы поддерживает у работников ощущение, что фирма берет за них ответственность и становится вторым домом.</a:t>
            </a:r>
          </a:p>
        </p:txBody>
      </p:sp>
    </p:spTree>
    <p:extLst>
      <p:ext uri="{BB962C8B-B14F-4D97-AF65-F5344CB8AC3E}">
        <p14:creationId xmlns:p14="http://schemas.microsoft.com/office/powerpoint/2010/main" val="31185460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21EDC-32DA-4E51-B117-D82845416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Основные положения теории </a:t>
            </a:r>
            <a:r>
              <a:rPr lang="ru-RU" dirty="0" err="1"/>
              <a:t>Оучи</a:t>
            </a:r>
            <a:r>
              <a:rPr lang="en-US" dirty="0"/>
              <a:t> (</a:t>
            </a:r>
            <a:r>
              <a:rPr lang="ru-RU" dirty="0"/>
              <a:t>Теория </a:t>
            </a:r>
            <a:r>
              <a:rPr lang="en-US" dirty="0"/>
              <a:t>Z)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F231C9C-48CB-4FCF-92E3-8357AEA41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Принятие решений на основе консенсуса, групповое принятие решений, при этом инициатива играет определенную роль.</a:t>
            </a:r>
          </a:p>
          <a:p>
            <a:r>
              <a:rPr lang="ru-RU" sz="2800" dirty="0"/>
              <a:t>Ответственность за результаты решений коллективная, как и в американской системе. То есть хотя решение и принимается на основе консенсуса, озвучивает его менеджер, оберегая тем самым индивидуальность своих сотрудников.</a:t>
            </a:r>
          </a:p>
        </p:txBody>
      </p:sp>
    </p:spTree>
    <p:extLst>
      <p:ext uri="{BB962C8B-B14F-4D97-AF65-F5344CB8AC3E}">
        <p14:creationId xmlns:p14="http://schemas.microsoft.com/office/powerpoint/2010/main" val="34503842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21EDC-32DA-4E51-B117-D82845416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Основные положения теории </a:t>
            </a:r>
            <a:r>
              <a:rPr lang="ru-RU" dirty="0" err="1"/>
              <a:t>Оучи</a:t>
            </a:r>
            <a:r>
              <a:rPr lang="en-US" dirty="0"/>
              <a:t> (</a:t>
            </a:r>
            <a:r>
              <a:rPr lang="ru-RU" dirty="0"/>
              <a:t>Теория </a:t>
            </a:r>
            <a:r>
              <a:rPr lang="en-US" dirty="0"/>
              <a:t>Z)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F231C9C-48CB-4FCF-92E3-8357AEA41D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0044" y="2133600"/>
            <a:ext cx="9314568" cy="4018844"/>
          </a:xfrm>
        </p:spPr>
        <p:txBody>
          <a:bodyPr>
            <a:noAutofit/>
          </a:bodyPr>
          <a:lstStyle/>
          <a:p>
            <a:r>
              <a:rPr lang="ru-RU" sz="2800" dirty="0"/>
              <a:t>Продвижение по карьерной лестнице медленное, напрямую зависит от количества лет, которые сотрудник проработал на компанию, а также его собственного возраста.</a:t>
            </a:r>
          </a:p>
          <a:p>
            <a:r>
              <a:rPr lang="ru-RU" sz="2800" dirty="0"/>
              <a:t>Механизм контроля является неформальным и не имеет четких и ясных правил, как в японской традиции, однако инструменты осуществления контроля строго определены.</a:t>
            </a:r>
          </a:p>
        </p:txBody>
      </p:sp>
    </p:spTree>
    <p:extLst>
      <p:ext uri="{BB962C8B-B14F-4D97-AF65-F5344CB8AC3E}">
        <p14:creationId xmlns:p14="http://schemas.microsoft.com/office/powerpoint/2010/main" val="5187493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21EDC-32DA-4E51-B117-D82845416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Основные положения теории </a:t>
            </a:r>
            <a:r>
              <a:rPr lang="ru-RU" dirty="0" err="1"/>
              <a:t>Оучи</a:t>
            </a:r>
            <a:r>
              <a:rPr lang="en-US" dirty="0"/>
              <a:t> (</a:t>
            </a:r>
            <a:r>
              <a:rPr lang="ru-RU" dirty="0"/>
              <a:t>Теория </a:t>
            </a:r>
            <a:r>
              <a:rPr lang="en-US" dirty="0"/>
              <a:t>Z)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F231C9C-48CB-4FCF-92E3-8357AEA41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Внимание к работнику: </a:t>
            </a:r>
            <a:r>
              <a:rPr lang="ru-RU" sz="2800" dirty="0" err="1"/>
              <a:t>Оучи</a:t>
            </a:r>
            <a:r>
              <a:rPr lang="ru-RU" sz="2800" dirty="0"/>
              <a:t> адаптировал японскую традицию восприятия компании как второго дома.</a:t>
            </a:r>
          </a:p>
          <a:p>
            <a:r>
              <a:rPr lang="ru-RU" sz="2800" dirty="0"/>
              <a:t>Таким образом, идеальная модель, по </a:t>
            </a:r>
            <a:r>
              <a:rPr lang="ru-RU" sz="2800" dirty="0" err="1"/>
              <a:t>Оучи</a:t>
            </a:r>
            <a:r>
              <a:rPr lang="ru-RU" sz="2800" dirty="0"/>
              <a:t>, представляет собой сочетание стремления человека к нахождению в </a:t>
            </a:r>
            <a:r>
              <a:rPr lang="ru-RU" sz="2800" dirty="0">
                <a:hlinkClick r:id="rId2" tooltip="Коллектив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коллективе</a:t>
            </a:r>
            <a:r>
              <a:rPr lang="ru-RU" sz="2800" dirty="0"/>
              <a:t>, а также его </a:t>
            </a:r>
            <a:r>
              <a:rPr lang="ru-RU" sz="2800" dirty="0">
                <a:hlinkClick r:id="rId3" tooltip="Индивидуализм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индивидуалистические</a:t>
            </a:r>
            <a:r>
              <a:rPr lang="ru-RU" sz="2800" dirty="0"/>
              <a:t> черты.</a:t>
            </a:r>
          </a:p>
        </p:txBody>
      </p:sp>
    </p:spTree>
    <p:extLst>
      <p:ext uri="{BB962C8B-B14F-4D97-AF65-F5344CB8AC3E}">
        <p14:creationId xmlns:p14="http://schemas.microsoft.com/office/powerpoint/2010/main" val="14022334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323484-023A-4CFF-8F54-B1B3EF5B1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Отношение к человеку как к живому организму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0B10D9-D578-4518-8037-0B39926F69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Человек – живой организм, это значит, что …</a:t>
            </a:r>
          </a:p>
          <a:p>
            <a:pPr marL="0" indent="0">
              <a:buNone/>
            </a:pPr>
            <a:r>
              <a:rPr lang="ru-RU" dirty="0"/>
              <a:t>1) знания и умения – это продолжение потребностей организма, его функций; функция рождает орган, знания и умения соответствуют среде, которой живет организм.</a:t>
            </a:r>
          </a:p>
          <a:p>
            <a:pPr marL="0" indent="0">
              <a:buNone/>
            </a:pPr>
            <a:r>
              <a:rPr lang="ru-RU" dirty="0"/>
              <a:t>2) знания и умения – усваиваются, а не передаются, т.е. они встраиваются в уже существующую органическую систему в соответствие с текущим возрастом (проблема </a:t>
            </a:r>
            <a:r>
              <a:rPr lang="ru-RU" dirty="0" err="1"/>
              <a:t>сензитивных</a:t>
            </a:r>
            <a:r>
              <a:rPr lang="ru-RU" dirty="0"/>
              <a:t> периодов)</a:t>
            </a:r>
          </a:p>
          <a:p>
            <a:pPr marL="0" indent="0">
              <a:buNone/>
            </a:pPr>
            <a:r>
              <a:rPr lang="ru-RU" dirty="0"/>
              <a:t>3) ошибки – это естественный результат деятельности человека, безошибочность – не является нормой.</a:t>
            </a:r>
          </a:p>
          <a:p>
            <a:pPr marL="0" indent="0">
              <a:buNone/>
            </a:pPr>
            <a:r>
              <a:rPr lang="ru-RU" dirty="0"/>
              <a:t>4) организм нуждается в определенных условиях и определенном состоянии, в котором вообще возможен процесс усвоения.</a:t>
            </a:r>
          </a:p>
        </p:txBody>
      </p:sp>
    </p:spTree>
    <p:extLst>
      <p:ext uri="{BB962C8B-B14F-4D97-AF65-F5344CB8AC3E}">
        <p14:creationId xmlns:p14="http://schemas.microsoft.com/office/powerpoint/2010/main" val="31703764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7A57D4-34DB-440F-A2F1-789AD49D9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Специфика коммуникации в контексте «протестантской» трудовой этики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AF16D5-4DD6-4A95-B1FB-AAA96AC5A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Учеба – это духовный труд. </a:t>
            </a:r>
          </a:p>
          <a:p>
            <a:r>
              <a:rPr lang="ru-RU" dirty="0"/>
              <a:t>Учение должно строиться по аналогии с традициями церкви на основе авторитета учителя (непререкаемого).</a:t>
            </a:r>
          </a:p>
          <a:p>
            <a:r>
              <a:rPr lang="ru-RU" dirty="0"/>
              <a:t>Основные ценности:</a:t>
            </a:r>
          </a:p>
          <a:p>
            <a:r>
              <a:rPr lang="ru-RU" dirty="0"/>
              <a:t>Послушание</a:t>
            </a:r>
          </a:p>
          <a:p>
            <a:r>
              <a:rPr lang="ru-RU" dirty="0"/>
              <a:t>Терпение</a:t>
            </a:r>
          </a:p>
          <a:p>
            <a:r>
              <a:rPr lang="ru-RU" dirty="0"/>
              <a:t>Самоорганизация</a:t>
            </a:r>
          </a:p>
          <a:p>
            <a:r>
              <a:rPr lang="ru-RU" dirty="0"/>
              <a:t>Самодисциплина</a:t>
            </a:r>
          </a:p>
          <a:p>
            <a:r>
              <a:rPr lang="ru-RU" dirty="0"/>
              <a:t>Основная мотивация – в реализации религиозных ценностей в жизни</a:t>
            </a:r>
          </a:p>
        </p:txBody>
      </p:sp>
    </p:spTree>
    <p:extLst>
      <p:ext uri="{BB962C8B-B14F-4D97-AF65-F5344CB8AC3E}">
        <p14:creationId xmlns:p14="http://schemas.microsoft.com/office/powerpoint/2010/main" val="34842322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B9F082-113A-4228-AAB0-02FB52BBE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3268" y="384630"/>
            <a:ext cx="8911687" cy="1280890"/>
          </a:xfrm>
        </p:spPr>
        <p:txBody>
          <a:bodyPr/>
          <a:lstStyle/>
          <a:p>
            <a:r>
              <a:rPr lang="ru-RU" dirty="0"/>
              <a:t>Гуманистическое понимание человека: гуманистическая культура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D46723-9B5B-4C3C-9A6A-B3F013F88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400" y="1509487"/>
            <a:ext cx="11524343" cy="512354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КАЖДЫЙ Человек – носитель важнейших ценностей и интересов.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Необходима забота о личностном росте человека в сферах любви, самореализации, самооценки, самостоятельности.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Культурная опосредованность потребностей: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 потребность в пище – хлеб, котлетка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					   - лепешка из маиса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					    - икра, шампанское, креветки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Потребность в знаниях – как продлить жизнь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					      -  как сократить жизнь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Потребность в психологических знаниях – познание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							              -  знать, как манипулировать людьми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								     -   знать как раскрыть потенциал ученика</a:t>
            </a:r>
          </a:p>
        </p:txBody>
      </p:sp>
    </p:spTree>
    <p:extLst>
      <p:ext uri="{BB962C8B-B14F-4D97-AF65-F5344CB8AC3E}">
        <p14:creationId xmlns:p14="http://schemas.microsoft.com/office/powerpoint/2010/main" val="38035411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B9F082-113A-4228-AAB0-02FB52BBE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Гуманистическое понимание человека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D46723-9B5B-4C3C-9A6A-B3F013F88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А.Маслоу</a:t>
            </a:r>
            <a:r>
              <a:rPr lang="ru-RU" dirty="0"/>
              <a:t> первым обратил внимание на то, что реализация потребностей человека обусловлена содержанием культуры. Типы культуры определяются теми потребностями, которые лежат в основе жизни человека.</a:t>
            </a:r>
          </a:p>
          <a:p>
            <a:pPr marL="0" indent="0">
              <a:buNone/>
            </a:pPr>
            <a:r>
              <a:rPr lang="ru-RU" dirty="0"/>
              <a:t>1. Культура, ориентированная на выживание.</a:t>
            </a:r>
          </a:p>
          <a:p>
            <a:pPr marL="0" indent="0">
              <a:buNone/>
            </a:pPr>
            <a:r>
              <a:rPr lang="ru-RU" dirty="0"/>
              <a:t>2. Культура, ориентированная на безопасность.</a:t>
            </a:r>
          </a:p>
          <a:p>
            <a:pPr marL="0" indent="0">
              <a:buNone/>
            </a:pPr>
            <a:r>
              <a:rPr lang="ru-RU" dirty="0"/>
              <a:t>3. Культура, ориентированная на удовлетворение социальных связей, социальных потребностей.</a:t>
            </a:r>
          </a:p>
          <a:p>
            <a:pPr marL="0" indent="0">
              <a:buNone/>
            </a:pPr>
            <a:r>
              <a:rPr lang="ru-RU" dirty="0"/>
              <a:t>4. Культура, позволяющая добиться высокой самооценки, реализации эгоцентрических потребностей.</a:t>
            </a:r>
          </a:p>
          <a:p>
            <a:pPr marL="0" indent="0">
              <a:buNone/>
            </a:pPr>
            <a:r>
              <a:rPr lang="ru-RU" dirty="0"/>
              <a:t>5. Культура, позволяющая добиться самоактуализации.</a:t>
            </a:r>
          </a:p>
        </p:txBody>
      </p:sp>
    </p:spTree>
    <p:extLst>
      <p:ext uri="{BB962C8B-B14F-4D97-AF65-F5344CB8AC3E}">
        <p14:creationId xmlns:p14="http://schemas.microsoft.com/office/powerpoint/2010/main" val="27832157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254A6A-5D82-48CE-8FB4-7A7EEA416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Культурные измерения как детерминанты образовательной коммуникации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F6FEF0-7D23-418D-87A6-436463331B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/>
              <a:t>Дистанция власти</a:t>
            </a:r>
          </a:p>
          <a:p>
            <a:r>
              <a:rPr lang="ru-RU" dirty="0"/>
              <a:t>Дистанция власти между учителем и учеником</a:t>
            </a:r>
          </a:p>
          <a:p>
            <a:pPr marL="0" indent="0">
              <a:buNone/>
            </a:pPr>
            <a:r>
              <a:rPr lang="ru-RU" b="1" dirty="0"/>
              <a:t>Индивидуализм – коллективизм </a:t>
            </a:r>
          </a:p>
          <a:p>
            <a:r>
              <a:rPr lang="ru-RU" dirty="0"/>
              <a:t>Схема трансляции социального культурно-обусловленного опыта: для кого ты учишься – для себя, для других</a:t>
            </a:r>
          </a:p>
          <a:p>
            <a:pPr marL="0" indent="0">
              <a:buNone/>
            </a:pPr>
            <a:r>
              <a:rPr lang="ru-RU" b="1" dirty="0" err="1"/>
              <a:t>Полихронность</a:t>
            </a:r>
            <a:r>
              <a:rPr lang="ru-RU" b="1" dirty="0"/>
              <a:t> – </a:t>
            </a:r>
            <a:r>
              <a:rPr lang="ru-RU" b="1" dirty="0" err="1"/>
              <a:t>монохронность</a:t>
            </a:r>
            <a:endParaRPr lang="ru-RU" b="1" dirty="0"/>
          </a:p>
          <a:p>
            <a:r>
              <a:rPr lang="ru-RU" dirty="0"/>
              <a:t>Отношение ко времени учебного процесса.</a:t>
            </a:r>
          </a:p>
          <a:p>
            <a:pPr marL="0" indent="0">
              <a:buNone/>
            </a:pPr>
            <a:r>
              <a:rPr lang="ru-RU" b="1" dirty="0"/>
              <a:t>Потворство желаниям</a:t>
            </a:r>
          </a:p>
          <a:p>
            <a:r>
              <a:rPr lang="ru-RU" dirty="0"/>
              <a:t>Главное – слово ХОЧУ , или слово НАДО</a:t>
            </a:r>
          </a:p>
          <a:p>
            <a:pPr marL="0" indent="0">
              <a:buNone/>
            </a:pPr>
            <a:r>
              <a:rPr lang="ru-RU" b="1" dirty="0"/>
              <a:t>Ориентация на будущее (временная перспектива)</a:t>
            </a:r>
          </a:p>
          <a:p>
            <a:r>
              <a:rPr lang="ru-RU" dirty="0"/>
              <a:t>Ориентация на настоящее – ориентация на будущее</a:t>
            </a:r>
          </a:p>
          <a:p>
            <a:pPr marL="0" indent="0">
              <a:buNone/>
            </a:pPr>
            <a:r>
              <a:rPr lang="ru-RU" b="1" dirty="0"/>
              <a:t>Маскулинность – феминность</a:t>
            </a:r>
          </a:p>
          <a:p>
            <a:r>
              <a:rPr lang="ru-RU" dirty="0"/>
              <a:t>Главное – быть первым, победить; главное – понять другого, окружить заботой</a:t>
            </a:r>
          </a:p>
        </p:txBody>
      </p:sp>
    </p:spTree>
    <p:extLst>
      <p:ext uri="{BB962C8B-B14F-4D97-AF65-F5344CB8AC3E}">
        <p14:creationId xmlns:p14="http://schemas.microsoft.com/office/powerpoint/2010/main" val="28802010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- Универсализм </a:t>
            </a:r>
            <a:r>
              <a:rPr lang="ru-RU" dirty="0" err="1"/>
              <a:t>vs</a:t>
            </a:r>
            <a:r>
              <a:rPr lang="ru-RU" dirty="0"/>
              <a:t>. Партикуляризм</a:t>
            </a:r>
          </a:p>
          <a:p>
            <a:r>
              <a:rPr lang="ru-RU" dirty="0"/>
              <a:t>- Индивидуализм </a:t>
            </a:r>
            <a:r>
              <a:rPr lang="ru-RU" dirty="0" err="1"/>
              <a:t>vs</a:t>
            </a:r>
            <a:r>
              <a:rPr lang="ru-RU" dirty="0"/>
              <a:t>. </a:t>
            </a:r>
            <a:r>
              <a:rPr lang="ru-RU" dirty="0" err="1"/>
              <a:t>коммунитарность</a:t>
            </a:r>
            <a:endParaRPr lang="ru-RU" dirty="0"/>
          </a:p>
          <a:p>
            <a:r>
              <a:rPr lang="ru-RU" dirty="0"/>
              <a:t>- Специфичность </a:t>
            </a:r>
            <a:r>
              <a:rPr lang="ru-RU" dirty="0" err="1"/>
              <a:t>vs</a:t>
            </a:r>
            <a:r>
              <a:rPr lang="ru-RU" dirty="0"/>
              <a:t>. </a:t>
            </a:r>
            <a:r>
              <a:rPr lang="ru-RU" dirty="0" err="1"/>
              <a:t>Диффузность</a:t>
            </a:r>
            <a:endParaRPr lang="ru-RU" dirty="0"/>
          </a:p>
          <a:p>
            <a:r>
              <a:rPr lang="ru-RU" dirty="0"/>
              <a:t>- </a:t>
            </a:r>
            <a:r>
              <a:rPr lang="ru-RU" dirty="0" err="1"/>
              <a:t>Аффективность</a:t>
            </a:r>
            <a:r>
              <a:rPr lang="ru-RU" dirty="0"/>
              <a:t> </a:t>
            </a:r>
            <a:r>
              <a:rPr lang="ru-RU" dirty="0" err="1"/>
              <a:t>vs</a:t>
            </a:r>
            <a:r>
              <a:rPr lang="ru-RU" dirty="0"/>
              <a:t>. Нейтральность</a:t>
            </a:r>
          </a:p>
          <a:p>
            <a:r>
              <a:rPr lang="ru-RU" dirty="0"/>
              <a:t>- Достигнутое </a:t>
            </a:r>
            <a:r>
              <a:rPr lang="ru-RU" dirty="0" err="1"/>
              <a:t>vs</a:t>
            </a:r>
            <a:r>
              <a:rPr lang="ru-RU" dirty="0"/>
              <a:t>. Предопределенное</a:t>
            </a:r>
          </a:p>
          <a:p>
            <a:r>
              <a:rPr lang="ru-RU" dirty="0"/>
              <a:t>- Внешний контроль </a:t>
            </a:r>
            <a:r>
              <a:rPr lang="ru-RU" dirty="0" err="1"/>
              <a:t>vs</a:t>
            </a:r>
            <a:r>
              <a:rPr lang="ru-RU" dirty="0"/>
              <a:t>. Внутренний контроль</a:t>
            </a:r>
          </a:p>
          <a:p>
            <a:r>
              <a:rPr lang="ru-RU" dirty="0"/>
              <a:t>- Последовательность </a:t>
            </a:r>
            <a:r>
              <a:rPr lang="ru-RU" dirty="0" err="1"/>
              <a:t>vs</a:t>
            </a:r>
            <a:r>
              <a:rPr lang="ru-RU" dirty="0"/>
              <a:t>. Синхронность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326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Универсализм  </a:t>
            </a:r>
          </a:p>
          <a:p>
            <a:pPr marL="0" indent="0">
              <a:buNone/>
            </a:pPr>
            <a:r>
              <a:rPr lang="ru-RU" dirty="0"/>
              <a:t>Привычка к обобщениям, общему синтетическому взгляду на жизнь и на людей</a:t>
            </a:r>
          </a:p>
          <a:p>
            <a:pPr marL="0" indent="0">
              <a:buNone/>
            </a:pPr>
            <a:r>
              <a:rPr lang="ru-RU" dirty="0"/>
              <a:t>Россия – универсалистская культура. У нас все любят рассуждать «про вообще» и думать над вечными вопросами, не занимаясь конкретикой.</a:t>
            </a: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4DD8052-3889-4C8B-A627-E323AC98C5E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Партикуляризм</a:t>
            </a:r>
          </a:p>
          <a:p>
            <a:pPr marL="0" indent="0">
              <a:buNone/>
            </a:pPr>
            <a:r>
              <a:rPr lang="ru-RU" dirty="0"/>
              <a:t>люди склонны обсуждать какие-то конкретные проблемы, конкретные ситуации, конкретные решения. </a:t>
            </a:r>
          </a:p>
        </p:txBody>
      </p:sp>
    </p:spTree>
    <p:extLst>
      <p:ext uri="{BB962C8B-B14F-4D97-AF65-F5344CB8AC3E}">
        <p14:creationId xmlns:p14="http://schemas.microsoft.com/office/powerpoint/2010/main" val="381718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0D56E1D-5136-473B-844C-36B45C0E50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/>
              <a:t>Последовательность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Склонность решать дела последовательно. Например, общение только с одним клиентом</a:t>
            </a:r>
          </a:p>
          <a:p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0685235-5219-4632-91A2-F44EAE20E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/>
              <a:t>Синхронность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1E334F0-CC89-4596-8F6E-C4515591BD9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Склонность решать дела одновременно. Например, общение одновременно с несколькими клиентами</a:t>
            </a:r>
          </a:p>
        </p:txBody>
      </p:sp>
    </p:spTree>
    <p:extLst>
      <p:ext uri="{BB962C8B-B14F-4D97-AF65-F5344CB8AC3E}">
        <p14:creationId xmlns:p14="http://schemas.microsoft.com/office/powerpoint/2010/main" val="240811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0D56E1D-5136-473B-844C-36B45C0E50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/>
              <a:t>Последовательность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Склонность решать дела последовательно. Например, общение только с одним клиентом</a:t>
            </a:r>
          </a:p>
          <a:p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0685235-5219-4632-91A2-F44EAE20E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/>
              <a:t>Синхронность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1E334F0-CC89-4596-8F6E-C4515591BD9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Склонность решать дела одновременно. Например, общение одновременно с несколькими клиентами</a:t>
            </a:r>
          </a:p>
        </p:txBody>
      </p:sp>
    </p:spTree>
    <p:extLst>
      <p:ext uri="{BB962C8B-B14F-4D97-AF65-F5344CB8AC3E}">
        <p14:creationId xmlns:p14="http://schemas.microsoft.com/office/powerpoint/2010/main" val="42426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0D56E1D-5136-473B-844C-36B45C0E50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/>
              <a:t>Последовательность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Различение личных дел и бизнеса, личных и производственных отношений</a:t>
            </a:r>
          </a:p>
          <a:p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0685235-5219-4632-91A2-F44EAE20E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/>
              <a:t>Синхронность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1E334F0-CC89-4596-8F6E-C4515591BD9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Смешение личных дел и бизнеса, личных и производственных отношений</a:t>
            </a:r>
          </a:p>
        </p:txBody>
      </p:sp>
    </p:spTree>
    <p:extLst>
      <p:ext uri="{BB962C8B-B14F-4D97-AF65-F5344CB8AC3E}">
        <p14:creationId xmlns:p14="http://schemas.microsoft.com/office/powerpoint/2010/main" val="22534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0D56E1D-5136-473B-844C-36B45C0E50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/>
              <a:t>Последовательность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Четкая ориентация на конкретное временное измерение, например, на настоящее, на основе которого строится будущее</a:t>
            </a:r>
          </a:p>
          <a:p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0685235-5219-4632-91A2-F44EAE20E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/>
              <a:t>Синхронность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1E334F0-CC89-4596-8F6E-C4515591BD9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В России никто не ориентирован на конкретные дела сегодняшнего дня, зато очень много люди заняты выстраиванием для себя задач, что и как надо сделать, они много смотрят в прошлое – в свое или в прошлое страны – и они много смотрят в будущее, но они при этом не планируют его даже на год.</a:t>
            </a:r>
          </a:p>
        </p:txBody>
      </p:sp>
    </p:spTree>
    <p:extLst>
      <p:ext uri="{BB962C8B-B14F-4D97-AF65-F5344CB8AC3E}">
        <p14:creationId xmlns:p14="http://schemas.microsoft.com/office/powerpoint/2010/main" val="223245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«Специфичность </a:t>
            </a:r>
            <a:r>
              <a:rPr lang="ru-RU" dirty="0" err="1"/>
              <a:t>vs</a:t>
            </a:r>
            <a:r>
              <a:rPr lang="ru-RU" dirty="0"/>
              <a:t>. </a:t>
            </a:r>
            <a:r>
              <a:rPr lang="ru-RU" dirty="0" err="1"/>
              <a:t>диффузность</a:t>
            </a:r>
            <a:r>
              <a:rPr lang="ru-RU" dirty="0"/>
              <a:t>» – это то, как люди воспринимают окружающий мир: как сумму компонентов или как общее целое. Россия – диффузная страна.</a:t>
            </a:r>
          </a:p>
          <a:p>
            <a:r>
              <a:rPr lang="ru-RU" dirty="0"/>
              <a:t>«</a:t>
            </a:r>
            <a:r>
              <a:rPr lang="ru-RU" dirty="0" err="1"/>
              <a:t>Аффективность</a:t>
            </a:r>
            <a:r>
              <a:rPr lang="ru-RU" dirty="0"/>
              <a:t> </a:t>
            </a:r>
            <a:r>
              <a:rPr lang="ru-RU" dirty="0" err="1"/>
              <a:t>vs</a:t>
            </a:r>
            <a:r>
              <a:rPr lang="ru-RU" dirty="0"/>
              <a:t>. нейтральность» показывает, можно ли проявлять эмоции, считается ли позитивным проявлять эмоции или, наоборот, считается позитивным эмоции свои держать при себе.</a:t>
            </a:r>
          </a:p>
          <a:p>
            <a:r>
              <a:rPr lang="ru-RU" dirty="0"/>
              <a:t>«Достигнутое </a:t>
            </a:r>
            <a:r>
              <a:rPr lang="ru-RU" dirty="0" err="1"/>
              <a:t>vs</a:t>
            </a:r>
            <a:r>
              <a:rPr lang="ru-RU" dirty="0"/>
              <a:t>. предопределенное» – показатель говорит о том, насколько люди верят в свои силы или, наоборот, «в судьбу». Россияне традиционно фаталисты.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713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/>
            <a:r>
              <a:rPr lang="ru-RU" dirty="0"/>
              <a:t>«Деловые культуры» Р. Льюиса (1996)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Моноактивные</a:t>
            </a:r>
            <a:r>
              <a:rPr lang="ru-RU" dirty="0"/>
              <a:t> культуры –</a:t>
            </a:r>
          </a:p>
          <a:p>
            <a:pPr lvl="0"/>
            <a:endParaRPr lang="ru-RU" dirty="0"/>
          </a:p>
          <a:p>
            <a:pPr marL="0" indent="0">
              <a:buNone/>
            </a:pPr>
            <a:r>
              <a:rPr lang="ru-RU" dirty="0"/>
              <a:t> основными ценностями являются: бережное отношение ко времени, проявляющееся в пунктуальности и быстром решении вопросов, строгое следование намеченному плану, ориентация на выполнение задачи, уважительное отношение к власти, индивидуализм. </a:t>
            </a:r>
            <a:br>
              <a:rPr lang="ru-RU" dirty="0"/>
            </a:br>
            <a:r>
              <a:rPr lang="ru-RU" dirty="0"/>
              <a:t>К этому типу культур принадлежат страны Центральной, Северной и Восточной Европы, Северной Азии, а также США.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003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/>
            <a:r>
              <a:rPr lang="ru-RU" dirty="0"/>
              <a:t>«Деловые культуры» Р. Льюиса (1996)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Полиактивные</a:t>
            </a:r>
            <a:r>
              <a:rPr lang="ru-RU" dirty="0"/>
              <a:t> культуры –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ориентация на людей при выполнении задачи, свободное отношение ко времени и закону, выполнение нескольких дел одновременно. Основными религиями этих государств являются христианство (католицизм) и ислам. Это прежде всего Латинская Америка, Южная Европа, арабские страны и Средняя Азия.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429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/>
            <a:r>
              <a:rPr lang="ru-RU" dirty="0"/>
              <a:t>«Деловые культуры» Р. Льюиса (1996)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Реактивные культуры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В этих странах деловой стиль общения отличается дипломатичностью, осторожностью и сдержанностью. Их ценности: гармония в отношениях, бережное отношение к своей репутации и репутации других, почтительность, терпеливость. (Страны Юго-Восточной Азии).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696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6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1FF9CEF5-A50D-4B8B-9852-D76F703786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F5E92C-AE75-4597-A5F3-022AAF5A92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</a:blip>
          <a:srcRect t="3054" b="939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EED848F-F9D5-42BA-A3DC-CCB9D3D39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2514600"/>
            <a:ext cx="8915399" cy="22627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z="5400" dirty="0"/>
              <a:t>Концепция культурных стандартов</a:t>
            </a:r>
            <a:endParaRPr lang="en-US" sz="5400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40A36FF-CBEC-4C05-B9A0-C406EC4B79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3" y="4777379"/>
            <a:ext cx="8915399" cy="1126283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1800" dirty="0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065753F1-EEE2-45ED-88A1-ECB4A495D0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46" name="Freeform 27">
              <a:extLst>
                <a:ext uri="{FF2B5EF4-FFF2-40B4-BE49-F238E27FC236}">
                  <a16:creationId xmlns:a16="http://schemas.microsoft.com/office/drawing/2014/main" id="{3E3E7343-7B0A-4265-B9DA-56CE355513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7" name="Freeform 28">
              <a:extLst>
                <a:ext uri="{FF2B5EF4-FFF2-40B4-BE49-F238E27FC236}">
                  <a16:creationId xmlns:a16="http://schemas.microsoft.com/office/drawing/2014/main" id="{608D2FF5-E7CA-448D-8B61-42FAA7A0C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8" name="Freeform 29">
              <a:extLst>
                <a:ext uri="{FF2B5EF4-FFF2-40B4-BE49-F238E27FC236}">
                  <a16:creationId xmlns:a16="http://schemas.microsoft.com/office/drawing/2014/main" id="{DC186DC7-6F76-40B7-8268-20660160E6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9" name="Freeform 30">
              <a:extLst>
                <a:ext uri="{FF2B5EF4-FFF2-40B4-BE49-F238E27FC236}">
                  <a16:creationId xmlns:a16="http://schemas.microsoft.com/office/drawing/2014/main" id="{4C8DDEC4-2C9A-4271-BBB3-577233F2E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0" name="Freeform 31">
              <a:extLst>
                <a:ext uri="{FF2B5EF4-FFF2-40B4-BE49-F238E27FC236}">
                  <a16:creationId xmlns:a16="http://schemas.microsoft.com/office/drawing/2014/main" id="{D8DB0C2B-A79C-421F-88AB-DC7B12527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32">
              <a:extLst>
                <a:ext uri="{FF2B5EF4-FFF2-40B4-BE49-F238E27FC236}">
                  <a16:creationId xmlns:a16="http://schemas.microsoft.com/office/drawing/2014/main" id="{B3BC96E3-7FEF-4BFD-8E2C-028CB37724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33">
              <a:extLst>
                <a:ext uri="{FF2B5EF4-FFF2-40B4-BE49-F238E27FC236}">
                  <a16:creationId xmlns:a16="http://schemas.microsoft.com/office/drawing/2014/main" id="{E7ED35DB-BAAE-4771-A0A0-65647ACC5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4">
              <a:extLst>
                <a:ext uri="{FF2B5EF4-FFF2-40B4-BE49-F238E27FC236}">
                  <a16:creationId xmlns:a16="http://schemas.microsoft.com/office/drawing/2014/main" id="{4407B080-4ED5-43EB-8CCE-B43B336EF6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5">
              <a:extLst>
                <a:ext uri="{FF2B5EF4-FFF2-40B4-BE49-F238E27FC236}">
                  <a16:creationId xmlns:a16="http://schemas.microsoft.com/office/drawing/2014/main" id="{8C10C675-F599-45D3-8177-D7F7DEC16C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6">
              <a:extLst>
                <a:ext uri="{FF2B5EF4-FFF2-40B4-BE49-F238E27FC236}">
                  <a16:creationId xmlns:a16="http://schemas.microsoft.com/office/drawing/2014/main" id="{E2566A74-B9B1-469F-A373-3B3C60175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7">
              <a:extLst>
                <a:ext uri="{FF2B5EF4-FFF2-40B4-BE49-F238E27FC236}">
                  <a16:creationId xmlns:a16="http://schemas.microsoft.com/office/drawing/2014/main" id="{D108E5CB-8D77-4568-B6FF-2C30321345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8">
              <a:extLst>
                <a:ext uri="{FF2B5EF4-FFF2-40B4-BE49-F238E27FC236}">
                  <a16:creationId xmlns:a16="http://schemas.microsoft.com/office/drawing/2014/main" id="{7D8349D8-2AE2-4C78-84ED-22125F147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59" name="Rectangle 58">
            <a:extLst>
              <a:ext uri="{FF2B5EF4-FFF2-40B4-BE49-F238E27FC236}">
                <a16:creationId xmlns:a16="http://schemas.microsoft.com/office/drawing/2014/main" id="{30684D86-C9D1-40C3-A9B6-EC935C731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1" name="Freeform 33">
            <a:extLst>
              <a:ext uri="{FF2B5EF4-FFF2-40B4-BE49-F238E27FC236}">
                <a16:creationId xmlns:a16="http://schemas.microsoft.com/office/drawing/2014/main" id="{1EDF7896-F56A-49DA-90F3-F5CE8B983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7840344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D306B45-25EE-434D-ABA9-A27B7932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91CDC30-4071-46EB-87C4-EA8A65323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ru-RU">
                <a:solidFill>
                  <a:schemeClr val="tx2">
                    <a:lumMod val="75000"/>
                  </a:schemeClr>
                </a:solidFill>
              </a:rPr>
              <a:t>Понятие культуры (Александер Томас)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42F85E-4939-431E-8B4A-EC07C8E0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7EBB3F9-D6F7-4F6A-8843-9FEBA15E4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D2B17EF-74EB-4C33-B2E2-8E727B2E7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A5F1F8A-3206-4B86-883F-65E98BB6E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6935F8C7-CC88-4243-9786-F3CDBF04A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9AF7BAD9-71B3-40D8-A089-EFF7FE67B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6467094F-AEF0-4D3B-BB76-8B3C1F08B9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36F56AF9-DEF1-44E7-BF42-6AAC1AA9D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A43EBE71-20BA-4A40-A513-516678089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1DB39648-7B38-4D0B-93C5-048EC4A45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8DD2661F-DE5F-45EA-B30B-7C6589638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ABF0A0E5-E68E-4183-A913-228692FD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615D8F55-8ACD-4EFE-A832-06E785479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0FDF4201-8CEC-474B-A6B1-88039B704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0F60AEA4-B25F-417E-93FC-59686DFBE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5" name="Объект 4">
            <a:extLst>
              <a:ext uri="{FF2B5EF4-FFF2-40B4-BE49-F238E27FC236}">
                <a16:creationId xmlns:a16="http://schemas.microsoft.com/office/drawing/2014/main" id="{CD2AA2A1-2ECF-462C-A4F9-3BD8A4702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r>
              <a:rPr lang="ru-RU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ультура - это универсальное явление. Все люди живут в определенной культуре и способствуют ее развитию. </a:t>
            </a:r>
          </a:p>
          <a:p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Культура создает структурированную среду: созданные объекты, а также институты, идеи и ценности. </a:t>
            </a:r>
          </a:p>
          <a:p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Культура всегда проявляется в системе ориентации, типичной для страны, общества, организации или группы. Эта система ориентации состоит из определенных символов, таких как язык, язык тела, мимика, одежда и ритуалы приветствия, и передается будущим поколениям от соответствующего общества, организации или группы. </a:t>
            </a:r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68576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D306B45-25EE-434D-ABA9-A27B7932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91CDC30-4071-46EB-87C4-EA8A65323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ru-RU">
                <a:solidFill>
                  <a:schemeClr val="tx2">
                    <a:lumMod val="75000"/>
                  </a:schemeClr>
                </a:solidFill>
              </a:rPr>
              <a:t>Понятие культуры (Александер Томас)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42F85E-4939-431E-8B4A-EC07C8E0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7EBB3F9-D6F7-4F6A-8843-9FEBA15E4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D2B17EF-74EB-4C33-B2E2-8E727B2E7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A5F1F8A-3206-4B86-883F-65E98BB6E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6935F8C7-CC88-4243-9786-F3CDBF04A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9AF7BAD9-71B3-40D8-A089-EFF7FE67B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6467094F-AEF0-4D3B-BB76-8B3C1F08B9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36F56AF9-DEF1-44E7-BF42-6AAC1AA9D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A43EBE71-20BA-4A40-A513-516678089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1DB39648-7B38-4D0B-93C5-048EC4A45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8DD2661F-DE5F-45EA-B30B-7C6589638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ABF0A0E5-E68E-4183-A913-228692FD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615D8F55-8ACD-4EFE-A832-06E785479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0FDF4201-8CEC-474B-A6B1-88039B704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0F60AEA4-B25F-417E-93FC-59686DFBE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5" name="Объект 4">
            <a:extLst>
              <a:ext uri="{FF2B5EF4-FFF2-40B4-BE49-F238E27FC236}">
                <a16:creationId xmlns:a16="http://schemas.microsoft.com/office/drawing/2014/main" id="{CD2AA2A1-2ECF-462C-A4F9-3BD8A4702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Эта система ориентации дает всем членам чувство принадлежности и интеграции в обществе или группе и создает среду, в которой люди могут развить уникальное чувство себя и эффективно функционировать. </a:t>
            </a:r>
          </a:p>
          <a:p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Культура оказывает влияние на восприятие, шаблоны мышления, суждения и действия всех членов данного общества. </a:t>
            </a:r>
          </a:p>
          <a:p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Культурно-ориентированная система ориентации создает возможности и мотивацию для действия, но также определяет условия и пределы действия.</a:t>
            </a:r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74171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D306B45-25EE-434D-ABA9-A27B7932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91CDC30-4071-46EB-87C4-EA8A65323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ru-RU">
                <a:solidFill>
                  <a:schemeClr val="tx2">
                    <a:lumMod val="75000"/>
                  </a:schemeClr>
                </a:solidFill>
              </a:rPr>
              <a:t>Понятие культуры (Александер Томас)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42F85E-4939-431E-8B4A-EC07C8E0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7EBB3F9-D6F7-4F6A-8843-9FEBA15E4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D2B17EF-74EB-4C33-B2E2-8E727B2E7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A5F1F8A-3206-4B86-883F-65E98BB6E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6935F8C7-CC88-4243-9786-F3CDBF04A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9AF7BAD9-71B3-40D8-A089-EFF7FE67B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6467094F-AEF0-4D3B-BB76-8B3C1F08B9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36F56AF9-DEF1-44E7-BF42-6AAC1AA9D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A43EBE71-20BA-4A40-A513-516678089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1DB39648-7B38-4D0B-93C5-048EC4A45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8DD2661F-DE5F-45EA-B30B-7C6589638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ABF0A0E5-E68E-4183-A913-228692FD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615D8F55-8ACD-4EFE-A832-06E785479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0FDF4201-8CEC-474B-A6B1-88039B704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0F60AEA4-B25F-417E-93FC-59686DFBE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5" name="Объект 4">
            <a:extLst>
              <a:ext uri="{FF2B5EF4-FFF2-40B4-BE49-F238E27FC236}">
                <a16:creationId xmlns:a16="http://schemas.microsoft.com/office/drawing/2014/main" id="{CD2AA2A1-2ECF-462C-A4F9-3BD8A4702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pPr>
              <a:spcAft>
                <a:spcPts val="800"/>
              </a:spcAft>
            </a:pPr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Способность ориентироваться в мире и способность полагаться на свое чувство ориентации является основной человеческой потребностью и занимает центральное место в системе ориентации. </a:t>
            </a:r>
          </a:p>
          <a:p>
            <a:pPr>
              <a:spcAft>
                <a:spcPts val="800"/>
              </a:spcAft>
            </a:pPr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Потребность в ориентации удовлетворяется, когда человек обладает достаточным количеством надежных знаний о материальном мире, ритуалах социального взаимодействия, которые определяют конкретную среду, и имеет опыт и способность эффективно и результативно применять эти знания. </a:t>
            </a:r>
          </a:p>
          <a:p>
            <a:pPr>
              <a:spcAft>
                <a:spcPts val="800"/>
              </a:spcAft>
            </a:pPr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Стремясь получить ориентацию, «культура», как она здесь определена, позволяет нам находить смысл в вещах, людях и предметах, которые нас окружают, а также в сложных процессах и последствиях нашего поведения.</a:t>
            </a:r>
          </a:p>
        </p:txBody>
      </p:sp>
    </p:spTree>
    <p:extLst>
      <p:ext uri="{BB962C8B-B14F-4D97-AF65-F5344CB8AC3E}">
        <p14:creationId xmlns:p14="http://schemas.microsoft.com/office/powerpoint/2010/main" val="351783843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D306B45-25EE-434D-ABA9-A27B7932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91CDC30-4071-46EB-87C4-EA8A65323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ru-RU">
                <a:solidFill>
                  <a:schemeClr val="tx2">
                    <a:lumMod val="75000"/>
                  </a:schemeClr>
                </a:solidFill>
              </a:rPr>
              <a:t>Понятие культуры (Александер Томас)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42F85E-4939-431E-8B4A-EC07C8E0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7EBB3F9-D6F7-4F6A-8843-9FEBA15E4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D2B17EF-74EB-4C33-B2E2-8E727B2E7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A5F1F8A-3206-4B86-883F-65E98BB6E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6935F8C7-CC88-4243-9786-F3CDBF04A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9AF7BAD9-71B3-40D8-A089-EFF7FE67B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6467094F-AEF0-4D3B-BB76-8B3C1F08B9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36F56AF9-DEF1-44E7-BF42-6AAC1AA9D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A43EBE71-20BA-4A40-A513-516678089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1DB39648-7B38-4D0B-93C5-048EC4A45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8DD2661F-DE5F-45EA-B30B-7C6589638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ABF0A0E5-E68E-4183-A913-228692FD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615D8F55-8ACD-4EFE-A832-06E785479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0FDF4201-8CEC-474B-A6B1-88039B704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0F60AEA4-B25F-417E-93FC-59686DFBE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5" name="Объект 4">
            <a:extLst>
              <a:ext uri="{FF2B5EF4-FFF2-40B4-BE49-F238E27FC236}">
                <a16:creationId xmlns:a16="http://schemas.microsoft.com/office/drawing/2014/main" id="{CD2AA2A1-2ECF-462C-A4F9-3BD8A4702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pPr>
              <a:spcAft>
                <a:spcPts val="800"/>
              </a:spcAft>
            </a:pPr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 нормальных обстоятельствах мы не осознаем, что «имеет смысл» для нас, поэтому мы воспринимаем и обрабатываем соответствующую информацию автоматически.</a:t>
            </a:r>
          </a:p>
          <a:p>
            <a:pPr>
              <a:spcAft>
                <a:spcPts val="800"/>
              </a:spcAft>
            </a:pPr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Это уникальный индивидуальный опыт, который не происходит спонтанно или случайно, а направляется коллективными, культурно значимыми и связывающими социальными нормами и правилами.</a:t>
            </a:r>
          </a:p>
        </p:txBody>
      </p:sp>
    </p:spTree>
    <p:extLst>
      <p:ext uri="{BB962C8B-B14F-4D97-AF65-F5344CB8AC3E}">
        <p14:creationId xmlns:p14="http://schemas.microsoft.com/office/powerpoint/2010/main" val="15834434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D306B45-25EE-434D-ABA9-A27B7932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91CDC30-4071-46EB-87C4-EA8A65323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ru-RU">
                <a:solidFill>
                  <a:schemeClr val="tx2">
                    <a:lumMod val="75000"/>
                  </a:schemeClr>
                </a:solidFill>
              </a:rPr>
              <a:t>Понятие культуры (Александер Томас)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42F85E-4939-431E-8B4A-EC07C8E0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7EBB3F9-D6F7-4F6A-8843-9FEBA15E4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D2B17EF-74EB-4C33-B2E2-8E727B2E7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0A5F1F8A-3206-4B86-883F-65E98BB6E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6935F8C7-CC88-4243-9786-F3CDBF04A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9AF7BAD9-71B3-40D8-A089-EFF7FE67B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6467094F-AEF0-4D3B-BB76-8B3C1F08B9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36F56AF9-DEF1-44E7-BF42-6AAC1AA9D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A43EBE71-20BA-4A40-A513-516678089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1DB39648-7B38-4D0B-93C5-048EC4A45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8DD2661F-DE5F-45EA-B30B-7C6589638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ABF0A0E5-E68E-4183-A913-228692FD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615D8F55-8ACD-4EFE-A832-06E785479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0FDF4201-8CEC-474B-A6B1-88039B704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0F60AEA4-B25F-417E-93FC-59686DFBE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5" name="Объект 4">
            <a:extLst>
              <a:ext uri="{FF2B5EF4-FFF2-40B4-BE49-F238E27FC236}">
                <a16:creationId xmlns:a16="http://schemas.microsoft.com/office/drawing/2014/main" id="{CD2AA2A1-2ECF-462C-A4F9-3BD8A4702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ru-RU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Итак, культура определяется как национальная и лингвистическая сущность, которая предоставляет своим членам осмысленную систему ориентации.</a:t>
            </a:r>
          </a:p>
        </p:txBody>
      </p:sp>
    </p:spTree>
    <p:extLst>
      <p:ext uri="{BB962C8B-B14F-4D97-AF65-F5344CB8AC3E}">
        <p14:creationId xmlns:p14="http://schemas.microsoft.com/office/powerpoint/2010/main" val="266535257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91CDC30-4071-46EB-87C4-EA8A65323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3207" y="624403"/>
            <a:ext cx="8911687" cy="1280890"/>
          </a:xfrm>
        </p:spPr>
        <p:txBody>
          <a:bodyPr/>
          <a:lstStyle/>
          <a:p>
            <a:r>
              <a:rPr lang="ru-RU" dirty="0"/>
              <a:t>Влияние культуры на решение задачи</a:t>
            </a: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id="{D9508460-EA78-4D23-AD72-DE6EC92371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Немецкая группа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CD2AA2A1-2ECF-462C-A4F9-3BD8A47027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59468" y="2548966"/>
            <a:ext cx="4776687" cy="356961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Немецкие технические эксперты, с другой стороны, всесторонне обсуждают технические детали и способы разработки почти идеального продукта в соответствии с состоянием самых современных технологий. Цель, после долгих и подробных обсуждений по этой теме, - получить четкое представление о «проблеме», прежде чем приступить к работе над производством.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20E965-10B7-4098-990B-C4B3438715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Американская группа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4A55304-1293-4E50-905E-8137F57C93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166956" y="2545737"/>
            <a:ext cx="4776687" cy="3787329"/>
          </a:xfrm>
        </p:spPr>
        <p:txBody>
          <a:bodyPr>
            <a:noAutofit/>
          </a:bodyPr>
          <a:lstStyle/>
          <a:p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этапе разработки продукта американцы, как правило, рассматривают потенциального покупателя и то, как продукт может наилучшим образом обслуживать его. Далее они определяют эффективность и преимущество клиента. После долгих обсуждений и взаимной обратной связи они приступают к работе над техническими деталями, связанными с производством.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8380864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065F8A9-9499-4A44-BDAD-F706130FD8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8132C2D-AFE4-478D-A86B-81059C205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05BFD52-DD96-4666-8D77-C636870FD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292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7AB2A103-70DC-48E8-B7DC-4E8CA90C6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2921" y="989240"/>
            <a:ext cx="3713944" cy="5141197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</a:rPr>
              <a:t>Культурные стандарты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941746C-2C12-4564-8342-A3055D836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8132921" y="3187343"/>
            <a:ext cx="1105119" cy="506624"/>
          </a:xfrm>
          <a:custGeom>
            <a:avLst/>
            <a:gdLst>
              <a:gd name="connsiteX0" fmla="*/ 0 w 1105119"/>
              <a:gd name="connsiteY0" fmla="*/ 506624 h 506624"/>
              <a:gd name="connsiteX1" fmla="*/ 759132 w 1105119"/>
              <a:gd name="connsiteY1" fmla="*/ 505572 h 506624"/>
              <a:gd name="connsiteX2" fmla="*/ 849827 w 1105119"/>
              <a:gd name="connsiteY2" fmla="*/ 505572 h 506624"/>
              <a:gd name="connsiteX3" fmla="*/ 864083 w 1105119"/>
              <a:gd name="connsiteY3" fmla="*/ 500804 h 506624"/>
              <a:gd name="connsiteX4" fmla="*/ 869065 w 1105119"/>
              <a:gd name="connsiteY4" fmla="*/ 496035 h 506624"/>
              <a:gd name="connsiteX5" fmla="*/ 1098034 w 1105119"/>
              <a:gd name="connsiteY5" fmla="*/ 267092 h 506624"/>
              <a:gd name="connsiteX6" fmla="*/ 1098034 w 1105119"/>
              <a:gd name="connsiteY6" fmla="*/ 238480 h 506624"/>
              <a:gd name="connsiteX7" fmla="*/ 869065 w 1105119"/>
              <a:gd name="connsiteY7" fmla="*/ 9537 h 506624"/>
              <a:gd name="connsiteX8" fmla="*/ 864083 w 1105119"/>
              <a:gd name="connsiteY8" fmla="*/ 4769 h 506624"/>
              <a:gd name="connsiteX9" fmla="*/ 849827 w 1105119"/>
              <a:gd name="connsiteY9" fmla="*/ 0 h 506624"/>
              <a:gd name="connsiteX10" fmla="*/ 759132 w 1105119"/>
              <a:gd name="connsiteY10" fmla="*/ 0 h 506624"/>
              <a:gd name="connsiteX11" fmla="*/ 0 w 1105119"/>
              <a:gd name="connsiteY11" fmla="*/ 2157 h 506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05119" h="506624">
                <a:moveTo>
                  <a:pt x="0" y="506624"/>
                </a:moveTo>
                <a:lnTo>
                  <a:pt x="759132" y="505572"/>
                </a:lnTo>
                <a:lnTo>
                  <a:pt x="849827" y="505572"/>
                </a:lnTo>
                <a:cubicBezTo>
                  <a:pt x="854636" y="505572"/>
                  <a:pt x="859446" y="500804"/>
                  <a:pt x="864083" y="500804"/>
                </a:cubicBezTo>
                <a:cubicBezTo>
                  <a:pt x="864083" y="496035"/>
                  <a:pt x="869065" y="496035"/>
                  <a:pt x="869065" y="496035"/>
                </a:cubicBezTo>
                <a:lnTo>
                  <a:pt x="1098034" y="267092"/>
                </a:lnTo>
                <a:cubicBezTo>
                  <a:pt x="1107481" y="257555"/>
                  <a:pt x="1107481" y="248018"/>
                  <a:pt x="1098034" y="238480"/>
                </a:cubicBezTo>
                <a:lnTo>
                  <a:pt x="869065" y="9537"/>
                </a:lnTo>
                <a:cubicBezTo>
                  <a:pt x="867519" y="7914"/>
                  <a:pt x="865629" y="6392"/>
                  <a:pt x="864083" y="4769"/>
                </a:cubicBezTo>
                <a:cubicBezTo>
                  <a:pt x="859446" y="0"/>
                  <a:pt x="854636" y="0"/>
                  <a:pt x="849827" y="0"/>
                </a:cubicBezTo>
                <a:lnTo>
                  <a:pt x="759132" y="0"/>
                </a:lnTo>
                <a:lnTo>
                  <a:pt x="0" y="215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aphicFrame>
        <p:nvGraphicFramePr>
          <p:cNvPr id="9" name="Объект 8">
            <a:extLst>
              <a:ext uri="{FF2B5EF4-FFF2-40B4-BE49-F238E27FC236}">
                <a16:creationId xmlns:a16="http://schemas.microsoft.com/office/drawing/2014/main" id="{7B1DD8A5-4858-42C9-8E41-ADA2478C29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7026806"/>
              </p:ext>
            </p:extLst>
          </p:nvPr>
        </p:nvGraphicFramePr>
        <p:xfrm>
          <a:off x="391522" y="777921"/>
          <a:ext cx="7396263" cy="5657176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509722">
                  <a:extLst>
                    <a:ext uri="{9D8B030D-6E8A-4147-A177-3AD203B41FA5}">
                      <a16:colId xmlns:a16="http://schemas.microsoft.com/office/drawing/2014/main" val="1823500655"/>
                    </a:ext>
                  </a:extLst>
                </a:gridCol>
                <a:gridCol w="2388108">
                  <a:extLst>
                    <a:ext uri="{9D8B030D-6E8A-4147-A177-3AD203B41FA5}">
                      <a16:colId xmlns:a16="http://schemas.microsoft.com/office/drawing/2014/main" val="1190482616"/>
                    </a:ext>
                  </a:extLst>
                </a:gridCol>
                <a:gridCol w="2498433">
                  <a:extLst>
                    <a:ext uri="{9D8B030D-6E8A-4147-A177-3AD203B41FA5}">
                      <a16:colId xmlns:a16="http://schemas.microsoft.com/office/drawing/2014/main" val="331403976"/>
                    </a:ext>
                  </a:extLst>
                </a:gridCol>
              </a:tblGrid>
              <a:tr h="50561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>
                          <a:effectLst/>
                        </a:rPr>
                        <a:t>Германия с точки зрения нескольких стран</a:t>
                      </a:r>
                      <a:endParaRPr lang="ru-RU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3831" marR="838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>
                          <a:effectLst/>
                        </a:rPr>
                        <a:t>Франция с немецкой точки зрения</a:t>
                      </a:r>
                      <a:endParaRPr lang="ru-RU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3831" marR="838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>
                          <a:effectLst/>
                        </a:rPr>
                        <a:t>Китай с немецкой точки зрения</a:t>
                      </a:r>
                      <a:endParaRPr lang="ru-RU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3831" marR="83831" marT="0" marB="0"/>
                </a:tc>
                <a:extLst>
                  <a:ext uri="{0D108BD9-81ED-4DB2-BD59-A6C34878D82A}">
                    <a16:rowId xmlns:a16="http://schemas.microsoft.com/office/drawing/2014/main" val="60648979"/>
                  </a:ext>
                </a:extLst>
              </a:tr>
              <a:tr h="448947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effectLst/>
                        </a:rPr>
                        <a:t>1. Правила, соблюдение законности важнее личности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effectLst/>
                        </a:rPr>
                        <a:t>2. Чрезвычайная важность организованности, самоконтроля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effectLst/>
                        </a:rPr>
                        <a:t>3. Обязательность планирования времени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effectLst/>
                        </a:rPr>
                        <a:t>4. Разделение личной и деловой жизни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effectLst/>
                        </a:rPr>
                        <a:t>5. Низкий контекст  общения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effectLst/>
                        </a:rPr>
                        <a:t>6. Индивидуализм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effectLst/>
                        </a:rPr>
                        <a:t>7. Объективизм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effectLst/>
                        </a:rPr>
                        <a:t>8. Фактор связей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3831" marR="838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1. Высокий контекст общения.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2. Ориентация на человека, а не на задачу.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3. Авторитаризм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4. Динамичный процесс принятия решений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5. Гибкость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6. </a:t>
                      </a:r>
                      <a:r>
                        <a:rPr lang="ru-RU" sz="1300" b="1" dirty="0" err="1">
                          <a:effectLst/>
                        </a:rPr>
                        <a:t>Полихронное</a:t>
                      </a:r>
                      <a:r>
                        <a:rPr lang="ru-RU" sz="1300" b="1" dirty="0">
                          <a:effectLst/>
                        </a:rPr>
                        <a:t> понимание времени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7. Национальная гордость</a:t>
                      </a:r>
                      <a:endParaRPr lang="ru-RU" sz="13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3831" marR="838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1. Иерархия занимает важное место в коммуникации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2. Стратегия и тактика важнее достижения сиюминутного результата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3. Сохранение лица – важнейшая ценность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4. Социальная гармония – нежелательность создания неудобств другому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5. Концепция «Гуанси» (коррумпированность в глазах немцев)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6. Бюрократия, важность соблюдения всех процедур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b="1" dirty="0">
                          <a:effectLst/>
                        </a:rPr>
                        <a:t>7. Относительность других ценностей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3831" marR="83831" marT="0" marB="0"/>
                </a:tc>
                <a:extLst>
                  <a:ext uri="{0D108BD9-81ED-4DB2-BD59-A6C34878D82A}">
                    <a16:rowId xmlns:a16="http://schemas.microsoft.com/office/drawing/2014/main" val="3062612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444777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1255</TotalTime>
  <Words>3102</Words>
  <Application>Microsoft Office PowerPoint</Application>
  <PresentationFormat>Широкоэкранный</PresentationFormat>
  <Paragraphs>274</Paragraphs>
  <Slides>56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61" baseType="lpstr">
      <vt:lpstr>Arial</vt:lpstr>
      <vt:lpstr>Calibri</vt:lpstr>
      <vt:lpstr>Century Gothic</vt:lpstr>
      <vt:lpstr>Wingdings 3</vt:lpstr>
      <vt:lpstr>Легкий дым</vt:lpstr>
      <vt:lpstr>Психологические особенности профессиональных и межкультурных коммуникаций в образовании</vt:lpstr>
      <vt:lpstr>Понятие общения</vt:lpstr>
      <vt:lpstr>Профессиональная коммуникация </vt:lpstr>
      <vt:lpstr>Барьеры в коммуникации</vt:lpstr>
      <vt:lpstr>Барьеры в педагогической коммуникации</vt:lpstr>
      <vt:lpstr>Основа построения коммуникации</vt:lpstr>
      <vt:lpstr>Особенности коммуникации в образовательных средах</vt:lpstr>
      <vt:lpstr>Отношение к субъекту труда </vt:lpstr>
      <vt:lpstr>Отношение к человеку как механизму</vt:lpstr>
      <vt:lpstr>Отношение к человеку как к механизму: проблемы</vt:lpstr>
      <vt:lpstr>Конкретные приложения взгляда на человека как на механизм</vt:lpstr>
      <vt:lpstr>Механистический взгляд на человека: модель коммуникации</vt:lpstr>
      <vt:lpstr>Теория самоопределения в учебной деятельности</vt:lpstr>
      <vt:lpstr>Теория трудовой мотивации Макгрегора Х и У</vt:lpstr>
      <vt:lpstr>Теория Х</vt:lpstr>
      <vt:lpstr>Теория Х</vt:lpstr>
      <vt:lpstr>Теория Х</vt:lpstr>
      <vt:lpstr>Теория Х</vt:lpstr>
      <vt:lpstr>Теория Х</vt:lpstr>
      <vt:lpstr>Теория Х</vt:lpstr>
      <vt:lpstr>Теория Х</vt:lpstr>
      <vt:lpstr>Теория Y</vt:lpstr>
      <vt:lpstr>Теория Y</vt:lpstr>
      <vt:lpstr>Теория Y</vt:lpstr>
      <vt:lpstr>Теория Y</vt:lpstr>
      <vt:lpstr>Теория Y</vt:lpstr>
      <vt:lpstr>Теория Y</vt:lpstr>
      <vt:lpstr>Теория Y</vt:lpstr>
      <vt:lpstr>Теория Z</vt:lpstr>
      <vt:lpstr>Основные положения теории Оучи (Теория Z)</vt:lpstr>
      <vt:lpstr>Основные положения теории Оучи (Теория Z)</vt:lpstr>
      <vt:lpstr>Основные положения теории Оучи (Теория Z)</vt:lpstr>
      <vt:lpstr>Основные положения теории Оучи (Теория Z)</vt:lpstr>
      <vt:lpstr>Отношение к человеку как к живому организму</vt:lpstr>
      <vt:lpstr>Специфика коммуникации в контексте «протестантской» трудовой этики</vt:lpstr>
      <vt:lpstr>Гуманистическое понимание человека: гуманистическая культура</vt:lpstr>
      <vt:lpstr>Гуманистическое понимание человека</vt:lpstr>
      <vt:lpstr>Культурные измерения как детерминанты образовательной коммуникации</vt:lpstr>
      <vt:lpstr>Система культурных дилемм Ф. Тромпенаарса</vt:lpstr>
      <vt:lpstr>Система культурных дилемм Ф. Тромпенаарса</vt:lpstr>
      <vt:lpstr>Система культурных дилемм Ф. Тромпенаарса</vt:lpstr>
      <vt:lpstr>Система культурных дилемм Ф. Тромпенаарса</vt:lpstr>
      <vt:lpstr>Система культурных дилемм Ф. Тромпенаарса</vt:lpstr>
      <vt:lpstr>Система культурных дилемм Ф. Тромпенаарса</vt:lpstr>
      <vt:lpstr>Система культурных дилемм Ф. Тромпенаарса</vt:lpstr>
      <vt:lpstr>«Деловые культуры» Р. Льюиса (1996)</vt:lpstr>
      <vt:lpstr>«Деловые культуры» Р. Льюиса (1996)</vt:lpstr>
      <vt:lpstr>«Деловые культуры» Р. Льюиса (1996)</vt:lpstr>
      <vt:lpstr>Концепция культурных стандартов</vt:lpstr>
      <vt:lpstr>Понятие культуры (Александер Томас)</vt:lpstr>
      <vt:lpstr>Понятие культуры (Александер Томас)</vt:lpstr>
      <vt:lpstr>Понятие культуры (Александер Томас)</vt:lpstr>
      <vt:lpstr>Понятие культуры (Александер Томас)</vt:lpstr>
      <vt:lpstr>Понятие культуры (Александер Томас)</vt:lpstr>
      <vt:lpstr>Влияние культуры на решение задачи</vt:lpstr>
      <vt:lpstr>Культурные стандарты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Психологические особенности профессиональных и межкультурных коммуникаций в образовании</dc:title>
  <dc:creator>Михаил Тихомиров</dc:creator>
  <cp:lastModifiedBy>Михаил Тихомиров</cp:lastModifiedBy>
  <cp:revision>4</cp:revision>
  <dcterms:created xsi:type="dcterms:W3CDTF">2020-09-29T20:24:18Z</dcterms:created>
  <dcterms:modified xsi:type="dcterms:W3CDTF">2020-10-12T05:10:44Z</dcterms:modified>
</cp:coreProperties>
</file>