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E2A51A-C6A8-4BFB-9C8C-7F496974E23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84ED3D-E059-4F36-A05C-271516CDE6BD}">
      <dgm:prSet phldrT="[Text]"/>
      <dgm:spPr/>
      <dgm:t>
        <a:bodyPr/>
        <a:lstStyle/>
        <a:p>
          <a:r>
            <a:rPr lang="ru-RU" dirty="0"/>
            <a:t>Человек как природное существо</a:t>
          </a:r>
        </a:p>
        <a:p>
          <a:r>
            <a:rPr lang="ru-RU" dirty="0"/>
            <a:t>Тело, потребности организма, конечность жизни</a:t>
          </a:r>
        </a:p>
      </dgm:t>
    </dgm:pt>
    <dgm:pt modelId="{E5FC1F84-D6A4-4910-9A50-4A63B4002CDE}" type="parTrans" cxnId="{9B64361D-3AA1-46D8-ADEB-225B0249965A}">
      <dgm:prSet/>
      <dgm:spPr/>
      <dgm:t>
        <a:bodyPr/>
        <a:lstStyle/>
        <a:p>
          <a:endParaRPr lang="ru-RU"/>
        </a:p>
      </dgm:t>
    </dgm:pt>
    <dgm:pt modelId="{EB5F7BF4-F33C-48E2-BE7E-2EB69ECBB1C7}" type="sibTrans" cxnId="{9B64361D-3AA1-46D8-ADEB-225B0249965A}">
      <dgm:prSet/>
      <dgm:spPr/>
      <dgm:t>
        <a:bodyPr/>
        <a:lstStyle/>
        <a:p>
          <a:endParaRPr lang="ru-RU"/>
        </a:p>
      </dgm:t>
    </dgm:pt>
    <dgm:pt modelId="{443D4860-37A0-47CD-A658-924B705EC670}">
      <dgm:prSet phldrT="[Text]"/>
      <dgm:spPr/>
      <dgm:t>
        <a:bodyPr/>
        <a:lstStyle/>
        <a:p>
          <a:r>
            <a:rPr lang="ru-RU" dirty="0"/>
            <a:t>Человек как социальное существо</a:t>
          </a:r>
        </a:p>
        <a:p>
          <a:r>
            <a:rPr lang="ru-RU" dirty="0"/>
            <a:t>Социальный образ жизни, зависимость от других</a:t>
          </a:r>
        </a:p>
      </dgm:t>
    </dgm:pt>
    <dgm:pt modelId="{8A89902F-AD38-44D6-ABB4-E67EAE1BEFAC}" type="parTrans" cxnId="{C83ED878-58CA-4BA5-B470-5E2864363A86}">
      <dgm:prSet/>
      <dgm:spPr/>
      <dgm:t>
        <a:bodyPr/>
        <a:lstStyle/>
        <a:p>
          <a:endParaRPr lang="ru-RU"/>
        </a:p>
      </dgm:t>
    </dgm:pt>
    <dgm:pt modelId="{7F479B0D-E944-4F00-AD32-D1747E4E24B1}" type="sibTrans" cxnId="{C83ED878-58CA-4BA5-B470-5E2864363A86}">
      <dgm:prSet/>
      <dgm:spPr/>
      <dgm:t>
        <a:bodyPr/>
        <a:lstStyle/>
        <a:p>
          <a:endParaRPr lang="ru-RU"/>
        </a:p>
      </dgm:t>
    </dgm:pt>
    <dgm:pt modelId="{B7300FFA-8042-4B10-A1E0-9C3698E5B215}">
      <dgm:prSet phldrT="[Text]"/>
      <dgm:spPr/>
      <dgm:t>
        <a:bodyPr/>
        <a:lstStyle/>
        <a:p>
          <a:r>
            <a:rPr lang="ru-RU" dirty="0"/>
            <a:t>Человек как духовное существо</a:t>
          </a:r>
        </a:p>
        <a:p>
          <a:r>
            <a:rPr lang="ru-RU" dirty="0"/>
            <a:t>Совесть, духовные потребности, вера</a:t>
          </a:r>
        </a:p>
      </dgm:t>
    </dgm:pt>
    <dgm:pt modelId="{D654D263-AEF4-484C-920B-92EA8EC8EC98}" type="parTrans" cxnId="{ECE27708-587D-4730-8210-DCB1F9676DF4}">
      <dgm:prSet/>
      <dgm:spPr/>
      <dgm:t>
        <a:bodyPr/>
        <a:lstStyle/>
        <a:p>
          <a:endParaRPr lang="ru-RU"/>
        </a:p>
      </dgm:t>
    </dgm:pt>
    <dgm:pt modelId="{E0A6580C-295B-4529-9118-70DDE40B98F3}" type="sibTrans" cxnId="{ECE27708-587D-4730-8210-DCB1F9676DF4}">
      <dgm:prSet/>
      <dgm:spPr/>
      <dgm:t>
        <a:bodyPr/>
        <a:lstStyle/>
        <a:p>
          <a:endParaRPr lang="ru-RU"/>
        </a:p>
      </dgm:t>
    </dgm:pt>
    <dgm:pt modelId="{C7F923BE-BED7-4C29-A77C-B3821CAC9B76}" type="pres">
      <dgm:prSet presAssocID="{92E2A51A-C6A8-4BFB-9C8C-7F496974E23C}" presName="linear" presStyleCnt="0">
        <dgm:presLayoutVars>
          <dgm:dir/>
          <dgm:resizeHandles val="exact"/>
        </dgm:presLayoutVars>
      </dgm:prSet>
      <dgm:spPr/>
    </dgm:pt>
    <dgm:pt modelId="{5517E676-2303-478C-8204-E542E6B5DAAF}" type="pres">
      <dgm:prSet presAssocID="{8B84ED3D-E059-4F36-A05C-271516CDE6BD}" presName="comp" presStyleCnt="0"/>
      <dgm:spPr/>
    </dgm:pt>
    <dgm:pt modelId="{EF54A86C-D105-41B8-84EF-6B98AFC1FE26}" type="pres">
      <dgm:prSet presAssocID="{8B84ED3D-E059-4F36-A05C-271516CDE6BD}" presName="box" presStyleLbl="node1" presStyleIdx="0" presStyleCnt="3"/>
      <dgm:spPr/>
    </dgm:pt>
    <dgm:pt modelId="{8E33B12C-1B69-4172-B3E7-8F862D807CCA}" type="pres">
      <dgm:prSet presAssocID="{8B84ED3D-E059-4F36-A05C-271516CDE6BD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D298AC6-A35D-43ED-ADD2-234FEBD7C350}" type="pres">
      <dgm:prSet presAssocID="{8B84ED3D-E059-4F36-A05C-271516CDE6BD}" presName="text" presStyleLbl="node1" presStyleIdx="0" presStyleCnt="3">
        <dgm:presLayoutVars>
          <dgm:bulletEnabled val="1"/>
        </dgm:presLayoutVars>
      </dgm:prSet>
      <dgm:spPr/>
    </dgm:pt>
    <dgm:pt modelId="{2819517C-6872-41D5-A759-6101151978D0}" type="pres">
      <dgm:prSet presAssocID="{EB5F7BF4-F33C-48E2-BE7E-2EB69ECBB1C7}" presName="spacer" presStyleCnt="0"/>
      <dgm:spPr/>
    </dgm:pt>
    <dgm:pt modelId="{A6C1AA59-784B-4CB3-AD33-0BB639B0D53D}" type="pres">
      <dgm:prSet presAssocID="{443D4860-37A0-47CD-A658-924B705EC670}" presName="comp" presStyleCnt="0"/>
      <dgm:spPr/>
    </dgm:pt>
    <dgm:pt modelId="{4EF0091C-5B61-41A7-B6B2-589F8EE584DA}" type="pres">
      <dgm:prSet presAssocID="{443D4860-37A0-47CD-A658-924B705EC670}" presName="box" presStyleLbl="node1" presStyleIdx="1" presStyleCnt="3"/>
      <dgm:spPr/>
    </dgm:pt>
    <dgm:pt modelId="{0D914C86-0069-452B-BF89-52C1169016BC}" type="pres">
      <dgm:prSet presAssocID="{443D4860-37A0-47CD-A658-924B705EC670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7F59BF5-75A8-4739-843F-06F6CAD5C9D6}" type="pres">
      <dgm:prSet presAssocID="{443D4860-37A0-47CD-A658-924B705EC670}" presName="text" presStyleLbl="node1" presStyleIdx="1" presStyleCnt="3">
        <dgm:presLayoutVars>
          <dgm:bulletEnabled val="1"/>
        </dgm:presLayoutVars>
      </dgm:prSet>
      <dgm:spPr/>
    </dgm:pt>
    <dgm:pt modelId="{5D5D2CC3-9106-4CCB-9F6E-A4B808EFAE68}" type="pres">
      <dgm:prSet presAssocID="{7F479B0D-E944-4F00-AD32-D1747E4E24B1}" presName="spacer" presStyleCnt="0"/>
      <dgm:spPr/>
    </dgm:pt>
    <dgm:pt modelId="{4CD3EC98-F268-4CBC-8790-718684CFC4B2}" type="pres">
      <dgm:prSet presAssocID="{B7300FFA-8042-4B10-A1E0-9C3698E5B215}" presName="comp" presStyleCnt="0"/>
      <dgm:spPr/>
    </dgm:pt>
    <dgm:pt modelId="{84B630CF-38B6-4154-802A-B9464C6DA8C9}" type="pres">
      <dgm:prSet presAssocID="{B7300FFA-8042-4B10-A1E0-9C3698E5B215}" presName="box" presStyleLbl="node1" presStyleIdx="2" presStyleCnt="3"/>
      <dgm:spPr/>
    </dgm:pt>
    <dgm:pt modelId="{55CB8BC8-BC86-48C5-B58D-599F887642FA}" type="pres">
      <dgm:prSet presAssocID="{B7300FFA-8042-4B10-A1E0-9C3698E5B215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FF55A9E-A2E0-4A9D-A0B8-0255A9DA0FE6}" type="pres">
      <dgm:prSet presAssocID="{B7300FFA-8042-4B10-A1E0-9C3698E5B215}" presName="text" presStyleLbl="node1" presStyleIdx="2" presStyleCnt="3">
        <dgm:presLayoutVars>
          <dgm:bulletEnabled val="1"/>
        </dgm:presLayoutVars>
      </dgm:prSet>
      <dgm:spPr/>
    </dgm:pt>
  </dgm:ptLst>
  <dgm:cxnLst>
    <dgm:cxn modelId="{ECE27708-587D-4730-8210-DCB1F9676DF4}" srcId="{92E2A51A-C6A8-4BFB-9C8C-7F496974E23C}" destId="{B7300FFA-8042-4B10-A1E0-9C3698E5B215}" srcOrd="2" destOrd="0" parTransId="{D654D263-AEF4-484C-920B-92EA8EC8EC98}" sibTransId="{E0A6580C-295B-4529-9118-70DDE40B98F3}"/>
    <dgm:cxn modelId="{9B64361D-3AA1-46D8-ADEB-225B0249965A}" srcId="{92E2A51A-C6A8-4BFB-9C8C-7F496974E23C}" destId="{8B84ED3D-E059-4F36-A05C-271516CDE6BD}" srcOrd="0" destOrd="0" parTransId="{E5FC1F84-D6A4-4910-9A50-4A63B4002CDE}" sibTransId="{EB5F7BF4-F33C-48E2-BE7E-2EB69ECBB1C7}"/>
    <dgm:cxn modelId="{5A1AD837-3AA4-408C-8AD3-1A0205FEA977}" type="presOf" srcId="{443D4860-37A0-47CD-A658-924B705EC670}" destId="{4EF0091C-5B61-41A7-B6B2-589F8EE584DA}" srcOrd="0" destOrd="0" presId="urn:microsoft.com/office/officeart/2005/8/layout/vList4"/>
    <dgm:cxn modelId="{B8F03768-C090-4FAA-BB13-7702F22ECA81}" type="presOf" srcId="{B7300FFA-8042-4B10-A1E0-9C3698E5B215}" destId="{9FF55A9E-A2E0-4A9D-A0B8-0255A9DA0FE6}" srcOrd="1" destOrd="0" presId="urn:microsoft.com/office/officeart/2005/8/layout/vList4"/>
    <dgm:cxn modelId="{88F4C556-4019-49B6-907F-1D60FB701D5B}" type="presOf" srcId="{443D4860-37A0-47CD-A658-924B705EC670}" destId="{27F59BF5-75A8-4739-843F-06F6CAD5C9D6}" srcOrd="1" destOrd="0" presId="urn:microsoft.com/office/officeart/2005/8/layout/vList4"/>
    <dgm:cxn modelId="{5806BD58-E7E7-4BE6-A642-116AE78012D8}" type="presOf" srcId="{92E2A51A-C6A8-4BFB-9C8C-7F496974E23C}" destId="{C7F923BE-BED7-4C29-A77C-B3821CAC9B76}" srcOrd="0" destOrd="0" presId="urn:microsoft.com/office/officeart/2005/8/layout/vList4"/>
    <dgm:cxn modelId="{C83ED878-58CA-4BA5-B470-5E2864363A86}" srcId="{92E2A51A-C6A8-4BFB-9C8C-7F496974E23C}" destId="{443D4860-37A0-47CD-A658-924B705EC670}" srcOrd="1" destOrd="0" parTransId="{8A89902F-AD38-44D6-ABB4-E67EAE1BEFAC}" sibTransId="{7F479B0D-E944-4F00-AD32-D1747E4E24B1}"/>
    <dgm:cxn modelId="{18C00C82-69B7-40E4-A8E9-21FF0B9D7630}" type="presOf" srcId="{8B84ED3D-E059-4F36-A05C-271516CDE6BD}" destId="{EF54A86C-D105-41B8-84EF-6B98AFC1FE26}" srcOrd="0" destOrd="0" presId="urn:microsoft.com/office/officeart/2005/8/layout/vList4"/>
    <dgm:cxn modelId="{9912AF9A-29C1-4F3D-8FC9-3C96B6EFF71E}" type="presOf" srcId="{8B84ED3D-E059-4F36-A05C-271516CDE6BD}" destId="{8D298AC6-A35D-43ED-ADD2-234FEBD7C350}" srcOrd="1" destOrd="0" presId="urn:microsoft.com/office/officeart/2005/8/layout/vList4"/>
    <dgm:cxn modelId="{1ECE31AC-EC6B-4432-A18C-9DD65C5FAA52}" type="presOf" srcId="{B7300FFA-8042-4B10-A1E0-9C3698E5B215}" destId="{84B630CF-38B6-4154-802A-B9464C6DA8C9}" srcOrd="0" destOrd="0" presId="urn:microsoft.com/office/officeart/2005/8/layout/vList4"/>
    <dgm:cxn modelId="{4DD2045B-94A9-45D7-B23A-02469212E973}" type="presParOf" srcId="{C7F923BE-BED7-4C29-A77C-B3821CAC9B76}" destId="{5517E676-2303-478C-8204-E542E6B5DAAF}" srcOrd="0" destOrd="0" presId="urn:microsoft.com/office/officeart/2005/8/layout/vList4"/>
    <dgm:cxn modelId="{61F80C1A-BB8E-41AC-8C6A-1824F3BE9343}" type="presParOf" srcId="{5517E676-2303-478C-8204-E542E6B5DAAF}" destId="{EF54A86C-D105-41B8-84EF-6B98AFC1FE26}" srcOrd="0" destOrd="0" presId="urn:microsoft.com/office/officeart/2005/8/layout/vList4"/>
    <dgm:cxn modelId="{D8AF254A-DC99-462A-A940-C830E323ED54}" type="presParOf" srcId="{5517E676-2303-478C-8204-E542E6B5DAAF}" destId="{8E33B12C-1B69-4172-B3E7-8F862D807CCA}" srcOrd="1" destOrd="0" presId="urn:microsoft.com/office/officeart/2005/8/layout/vList4"/>
    <dgm:cxn modelId="{61E33611-5B22-48B2-873E-700A143BE942}" type="presParOf" srcId="{5517E676-2303-478C-8204-E542E6B5DAAF}" destId="{8D298AC6-A35D-43ED-ADD2-234FEBD7C350}" srcOrd="2" destOrd="0" presId="urn:microsoft.com/office/officeart/2005/8/layout/vList4"/>
    <dgm:cxn modelId="{034CD7AB-3BB9-47DE-85B5-BEDDC89E837D}" type="presParOf" srcId="{C7F923BE-BED7-4C29-A77C-B3821CAC9B76}" destId="{2819517C-6872-41D5-A759-6101151978D0}" srcOrd="1" destOrd="0" presId="urn:microsoft.com/office/officeart/2005/8/layout/vList4"/>
    <dgm:cxn modelId="{C7C42535-CC1E-440B-839E-2FE91022A964}" type="presParOf" srcId="{C7F923BE-BED7-4C29-A77C-B3821CAC9B76}" destId="{A6C1AA59-784B-4CB3-AD33-0BB639B0D53D}" srcOrd="2" destOrd="0" presId="urn:microsoft.com/office/officeart/2005/8/layout/vList4"/>
    <dgm:cxn modelId="{516BA601-F00E-494D-BF72-7DF9F7101EA1}" type="presParOf" srcId="{A6C1AA59-784B-4CB3-AD33-0BB639B0D53D}" destId="{4EF0091C-5B61-41A7-B6B2-589F8EE584DA}" srcOrd="0" destOrd="0" presId="urn:microsoft.com/office/officeart/2005/8/layout/vList4"/>
    <dgm:cxn modelId="{B7CC465D-ECEB-4D48-B857-BF79CEBA1CFF}" type="presParOf" srcId="{A6C1AA59-784B-4CB3-AD33-0BB639B0D53D}" destId="{0D914C86-0069-452B-BF89-52C1169016BC}" srcOrd="1" destOrd="0" presId="urn:microsoft.com/office/officeart/2005/8/layout/vList4"/>
    <dgm:cxn modelId="{989B829F-21FF-41F1-854A-1FEB4AB57566}" type="presParOf" srcId="{A6C1AA59-784B-4CB3-AD33-0BB639B0D53D}" destId="{27F59BF5-75A8-4739-843F-06F6CAD5C9D6}" srcOrd="2" destOrd="0" presId="urn:microsoft.com/office/officeart/2005/8/layout/vList4"/>
    <dgm:cxn modelId="{ACC80BCC-94CC-474D-9B6B-6C452E4C4B8F}" type="presParOf" srcId="{C7F923BE-BED7-4C29-A77C-B3821CAC9B76}" destId="{5D5D2CC3-9106-4CCB-9F6E-A4B808EFAE68}" srcOrd="3" destOrd="0" presId="urn:microsoft.com/office/officeart/2005/8/layout/vList4"/>
    <dgm:cxn modelId="{FE93EEF8-473A-4B6F-A8F4-707061431BAC}" type="presParOf" srcId="{C7F923BE-BED7-4C29-A77C-B3821CAC9B76}" destId="{4CD3EC98-F268-4CBC-8790-718684CFC4B2}" srcOrd="4" destOrd="0" presId="urn:microsoft.com/office/officeart/2005/8/layout/vList4"/>
    <dgm:cxn modelId="{CA94AEF7-8217-4BF5-AAD1-42E0BAE9EF08}" type="presParOf" srcId="{4CD3EC98-F268-4CBC-8790-718684CFC4B2}" destId="{84B630CF-38B6-4154-802A-B9464C6DA8C9}" srcOrd="0" destOrd="0" presId="urn:microsoft.com/office/officeart/2005/8/layout/vList4"/>
    <dgm:cxn modelId="{677FA995-2E89-4D38-9FA3-AD27485850A4}" type="presParOf" srcId="{4CD3EC98-F268-4CBC-8790-718684CFC4B2}" destId="{55CB8BC8-BC86-48C5-B58D-599F887642FA}" srcOrd="1" destOrd="0" presId="urn:microsoft.com/office/officeart/2005/8/layout/vList4"/>
    <dgm:cxn modelId="{B5AB5B17-F0BF-424D-BCDD-DAC1ED412F64}" type="presParOf" srcId="{4CD3EC98-F268-4CBC-8790-718684CFC4B2}" destId="{9FF55A9E-A2E0-4A9D-A0B8-0255A9DA0FE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4A86C-D105-41B8-84EF-6B98AFC1FE26}">
      <dsp:nvSpPr>
        <dsp:cNvPr id="0" name=""/>
        <dsp:cNvSpPr/>
      </dsp:nvSpPr>
      <dsp:spPr>
        <a:xfrm>
          <a:off x="0" y="0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Человек как природное существо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Тело, потребности организма, конечность жизни</a:t>
          </a:r>
        </a:p>
      </dsp:txBody>
      <dsp:txXfrm>
        <a:off x="1697355" y="0"/>
        <a:ext cx="6075045" cy="1428749"/>
      </dsp:txXfrm>
    </dsp:sp>
    <dsp:sp modelId="{8E33B12C-1B69-4172-B3E7-8F862D807CCA}">
      <dsp:nvSpPr>
        <dsp:cNvPr id="0" name=""/>
        <dsp:cNvSpPr/>
      </dsp:nvSpPr>
      <dsp:spPr>
        <a:xfrm>
          <a:off x="142875" y="142875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0091C-5B61-41A7-B6B2-589F8EE584DA}">
      <dsp:nvSpPr>
        <dsp:cNvPr id="0" name=""/>
        <dsp:cNvSpPr/>
      </dsp:nvSpPr>
      <dsp:spPr>
        <a:xfrm>
          <a:off x="0" y="1571624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Человек как социальное существо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Социальный образ жизни, зависимость от других</a:t>
          </a:r>
        </a:p>
      </dsp:txBody>
      <dsp:txXfrm>
        <a:off x="1697355" y="1571624"/>
        <a:ext cx="6075045" cy="1428749"/>
      </dsp:txXfrm>
    </dsp:sp>
    <dsp:sp modelId="{0D914C86-0069-452B-BF89-52C1169016BC}">
      <dsp:nvSpPr>
        <dsp:cNvPr id="0" name=""/>
        <dsp:cNvSpPr/>
      </dsp:nvSpPr>
      <dsp:spPr>
        <a:xfrm>
          <a:off x="142875" y="1714499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B630CF-38B6-4154-802A-B9464C6DA8C9}">
      <dsp:nvSpPr>
        <dsp:cNvPr id="0" name=""/>
        <dsp:cNvSpPr/>
      </dsp:nvSpPr>
      <dsp:spPr>
        <a:xfrm>
          <a:off x="0" y="3143249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Человек как духовное существо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Совесть, духовные потребности, вера</a:t>
          </a:r>
        </a:p>
      </dsp:txBody>
      <dsp:txXfrm>
        <a:off x="1697355" y="3143249"/>
        <a:ext cx="6075045" cy="1428749"/>
      </dsp:txXfrm>
    </dsp:sp>
    <dsp:sp modelId="{55CB8BC8-BC86-48C5-B58D-599F887642FA}">
      <dsp:nvSpPr>
        <dsp:cNvPr id="0" name=""/>
        <dsp:cNvSpPr/>
      </dsp:nvSpPr>
      <dsp:spPr>
        <a:xfrm>
          <a:off x="142875" y="3286124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1703C9-5F19-4CA8-988A-5E9A5760D652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Феномен человека в психологии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Психология человека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Значение знания о человеке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Для педагога очень важно понимать: кто такой человек, что это за явление.</a:t>
            </a:r>
          </a:p>
          <a:p>
            <a:pPr>
              <a:buNone/>
            </a:pPr>
            <a:r>
              <a:rPr lang="ru-RU" dirty="0"/>
              <a:t>Во-первых, человек – не является предметом - , объектом, это – живое существо </a:t>
            </a:r>
            <a:r>
              <a:rPr lang="ja-JP" altLang="en-US" dirty="0"/>
              <a:t> </a:t>
            </a:r>
            <a:r>
              <a:rPr lang="ru-RU" dirty="0"/>
              <a:t>, которое живет и развивается по своим законам.</a:t>
            </a:r>
          </a:p>
          <a:p>
            <a:pPr>
              <a:buNone/>
            </a:pPr>
            <a:r>
              <a:rPr lang="ru-RU" dirty="0"/>
              <a:t>Во-вторых, познать конкретного человека можно только при непосредственной встрече с ним.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Феномен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Явление, которое можно познать только на своем опыте, </a:t>
            </a:r>
            <a:r>
              <a:rPr lang="ja-JP" altLang="en-US" dirty="0"/>
              <a:t> </a:t>
            </a:r>
            <a:r>
              <a:rPr lang="ru-RU" dirty="0"/>
              <a:t>переживая его.</a:t>
            </a:r>
          </a:p>
          <a:p>
            <a:pPr>
              <a:buNone/>
            </a:pPr>
            <a:r>
              <a:rPr lang="ru-RU" dirty="0"/>
              <a:t>Например, к таким явлениям можно отнести:</a:t>
            </a:r>
          </a:p>
          <a:p>
            <a:r>
              <a:rPr lang="ru-RU" dirty="0"/>
              <a:t>Любовь</a:t>
            </a:r>
          </a:p>
          <a:p>
            <a:r>
              <a:rPr lang="ru-RU" dirty="0"/>
              <a:t>«Культурный шок»</a:t>
            </a:r>
          </a:p>
          <a:p>
            <a:r>
              <a:rPr lang="ru-RU" dirty="0"/>
              <a:t>Честность</a:t>
            </a:r>
          </a:p>
          <a:p>
            <a:r>
              <a:rPr lang="ru-RU" dirty="0"/>
              <a:t>Успех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Феномен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Явление, которое </a:t>
            </a:r>
          </a:p>
          <a:p>
            <a:pPr marL="514350" indent="-514350">
              <a:buAutoNum type="arabicParenR"/>
            </a:pPr>
            <a:r>
              <a:rPr lang="ru-RU" dirty="0"/>
              <a:t>Нельзя </a:t>
            </a:r>
            <a:r>
              <a:rPr lang="ja-JP" altLang="en-US" dirty="0"/>
              <a:t> </a:t>
            </a:r>
            <a:r>
              <a:rPr lang="ru-RU" dirty="0"/>
              <a:t> полностью описать </a:t>
            </a:r>
            <a:r>
              <a:rPr lang="ja-JP" altLang="en-US" dirty="0"/>
              <a:t>  </a:t>
            </a:r>
            <a:r>
              <a:rPr lang="ru-RU" altLang="ja-JP" dirty="0"/>
              <a:t> </a:t>
            </a:r>
            <a:r>
              <a:rPr lang="ru-RU" dirty="0"/>
              <a:t>– любое описание будет неполным </a:t>
            </a:r>
            <a:r>
              <a:rPr lang="ja-JP" altLang="en-US" dirty="0"/>
              <a:t>不详尽的</a:t>
            </a:r>
            <a:r>
              <a:rPr lang="ru-RU" dirty="0"/>
              <a:t>.</a:t>
            </a:r>
          </a:p>
          <a:p>
            <a:pPr marL="514350" indent="-514350">
              <a:buAutoNum type="arabicParenR"/>
            </a:pPr>
            <a:r>
              <a:rPr lang="ru-RU" dirty="0"/>
              <a:t>Нельзя </a:t>
            </a:r>
            <a:r>
              <a:rPr lang="ja-JP" altLang="en-US" dirty="0"/>
              <a:t> </a:t>
            </a:r>
            <a:r>
              <a:rPr lang="ru-RU" dirty="0"/>
              <a:t>составить формулу </a:t>
            </a:r>
            <a:r>
              <a:rPr lang="ja-JP" altLang="en-US" dirty="0"/>
              <a:t> </a:t>
            </a:r>
            <a:r>
              <a:rPr lang="ru-RU" dirty="0"/>
              <a:t>, рецепт его содержания, получения.</a:t>
            </a:r>
          </a:p>
          <a:p>
            <a:pPr marL="514350" indent="-514350">
              <a:buAutoNum type="arabicParenR"/>
            </a:pPr>
            <a:r>
              <a:rPr lang="ru-RU" dirty="0"/>
              <a:t>Но можно выделить отдельные стороны этого явления.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Трудности изучения феномена</a:t>
            </a:r>
          </a:p>
        </p:txBody>
      </p:sp>
      <p:pic>
        <p:nvPicPr>
          <p:cNvPr id="4" name="Content Placeholder 3" descr="i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04818"/>
            <a:ext cx="6546940" cy="490450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796950"/>
          </a:xfrm>
        </p:spPr>
        <p:txBody>
          <a:bodyPr/>
          <a:lstStyle/>
          <a:p>
            <a:r>
              <a:rPr lang="ru-RU" dirty="0"/>
              <a:t>Трудности изучения феномена</a:t>
            </a:r>
          </a:p>
        </p:txBody>
      </p:sp>
      <p:pic>
        <p:nvPicPr>
          <p:cNvPr id="6" name="Content Placeholder 5" descr="img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1611" y="1186086"/>
            <a:ext cx="7250789" cy="543809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Стороны изучения человека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явление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>
              <a:buNone/>
            </a:pPr>
            <a:r>
              <a:rPr lang="ru-RU" dirty="0"/>
              <a:t>Люди долгое время пытались (и пытаются) объяснить человека посредством внешних наблюдаемых признаков. Например, </a:t>
            </a:r>
            <a:r>
              <a:rPr lang="ru-RU" dirty="0" err="1"/>
              <a:t>псевдонаука</a:t>
            </a:r>
            <a:r>
              <a:rPr lang="ru-RU" dirty="0"/>
              <a:t> френология объясняет психологические особенности строением костей черепа.</a:t>
            </a:r>
          </a:p>
        </p:txBody>
      </p:sp>
      <p:pic>
        <p:nvPicPr>
          <p:cNvPr id="6" name="Content Placeholder 5" descr="727ed359b10d1a70176e56e1a6f1580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33950" y="1905833"/>
            <a:ext cx="3749675" cy="365593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явление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>
              <a:buNone/>
            </a:pPr>
            <a:r>
              <a:rPr lang="ru-RU" dirty="0"/>
              <a:t>Гипотеза о том, что тело человека соответствует</a:t>
            </a:r>
          </a:p>
          <a:p>
            <a:pPr>
              <a:buNone/>
            </a:pPr>
            <a:r>
              <a:rPr lang="ru-RU" dirty="0"/>
              <a:t>    его психике, разрабатывалась психиатрами Эрнстом </a:t>
            </a:r>
            <a:r>
              <a:rPr lang="ru-RU" dirty="0" err="1"/>
              <a:t>Кречмером</a:t>
            </a:r>
            <a:r>
              <a:rPr lang="ru-RU" dirty="0"/>
              <a:t> и Уильямом </a:t>
            </a:r>
            <a:r>
              <a:rPr lang="ru-RU" dirty="0" err="1"/>
              <a:t>Шелдоном</a:t>
            </a:r>
            <a:endParaRPr lang="ru-RU" dirty="0"/>
          </a:p>
        </p:txBody>
      </p:sp>
      <p:pic>
        <p:nvPicPr>
          <p:cNvPr id="7" name="Content Placeholder 6" descr="Krechmerern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516215" y="1447800"/>
            <a:ext cx="2165351" cy="2643125"/>
          </a:xfrm>
        </p:spPr>
      </p:pic>
      <p:pic>
        <p:nvPicPr>
          <p:cNvPr id="3074" name="Picture 2" descr="http://naylandpsych.weebly.com/uploads/1/3/6/9/13692767/952973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149080"/>
            <a:ext cx="1714500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Типы тела и психики по </a:t>
            </a:r>
            <a:r>
              <a:rPr lang="ru-RU" dirty="0" err="1"/>
              <a:t>Э.Кречмеру</a:t>
            </a:r>
            <a:endParaRPr lang="ru-RU" dirty="0"/>
          </a:p>
        </p:txBody>
      </p:sp>
      <p:pic>
        <p:nvPicPr>
          <p:cNvPr id="6" name="Content Placeholder 5" descr="Krechmerer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6457" y="1447800"/>
            <a:ext cx="2802911" cy="3421360"/>
          </a:xfrm>
        </p:spPr>
      </p:pic>
      <p:pic>
        <p:nvPicPr>
          <p:cNvPr id="5" name="Content Placeholder 4" descr="m39843371.pn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621322" y="1484784"/>
            <a:ext cx="5062304" cy="417646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Типы тела и характера по У. </a:t>
            </a:r>
            <a:r>
              <a:rPr lang="ru-RU" dirty="0" err="1"/>
              <a:t>Шелдону</a:t>
            </a:r>
            <a:endParaRPr lang="ru-RU" dirty="0"/>
          </a:p>
        </p:txBody>
      </p:sp>
      <p:pic>
        <p:nvPicPr>
          <p:cNvPr id="6" name="Content Placeholder 5" descr="32962_html_665a1d2a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844824"/>
            <a:ext cx="5524204" cy="4464496"/>
          </a:xfrm>
        </p:spPr>
      </p:pic>
      <p:pic>
        <p:nvPicPr>
          <p:cNvPr id="2052" name="Picture 4" descr="http://naylandpsych.weebly.com/uploads/1/3/6/9/13692767/952973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1714500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явление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/>
              <a:t>Человек имеет организм, тело.</a:t>
            </a:r>
          </a:p>
          <a:p>
            <a:pPr marL="514350" indent="-514350">
              <a:buAutoNum type="arabicParenR"/>
            </a:pPr>
            <a:r>
              <a:rPr lang="ru-RU" dirty="0"/>
              <a:t>Состояние человека зависит от метеоусловий, активности солнца, широты местности, в которой живет человек</a:t>
            </a:r>
          </a:p>
        </p:txBody>
      </p:sp>
      <p:pic>
        <p:nvPicPr>
          <p:cNvPr id="7" name="Content Placeholder 6" descr="mag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33950" y="2327672"/>
            <a:ext cx="3749675" cy="281225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Потребности человека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Потребность – нужда человека во внешнем благе. </a:t>
            </a:r>
            <a:endParaRPr lang="ru-RU" altLang="ja-JP" dirty="0"/>
          </a:p>
          <a:p>
            <a:pPr>
              <a:buNone/>
            </a:pPr>
            <a:r>
              <a:rPr lang="ru-RU" dirty="0"/>
              <a:t>Важнейшие потребности человека </a:t>
            </a:r>
          </a:p>
          <a:p>
            <a:r>
              <a:rPr lang="ru-RU" dirty="0"/>
              <a:t>В воздухе</a:t>
            </a:r>
          </a:p>
          <a:p>
            <a:r>
              <a:rPr lang="ru-RU" dirty="0"/>
              <a:t>В воде</a:t>
            </a:r>
          </a:p>
          <a:p>
            <a:r>
              <a:rPr lang="ru-RU" dirty="0"/>
              <a:t>В пище</a:t>
            </a:r>
          </a:p>
          <a:p>
            <a:r>
              <a:rPr lang="ru-RU" dirty="0"/>
              <a:t>В тепле</a:t>
            </a:r>
          </a:p>
          <a:p>
            <a:r>
              <a:rPr lang="ru-RU" dirty="0"/>
              <a:t>В сне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Потребности человека</a:t>
            </a:r>
          </a:p>
        </p:txBody>
      </p:sp>
      <p:pic>
        <p:nvPicPr>
          <p:cNvPr id="5" name="Content Placeholder 4" descr="economy 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6533" t="17049" r="1067" b="6798"/>
          <a:stretch>
            <a:fillRect/>
          </a:stretch>
        </p:blipFill>
        <p:spPr>
          <a:xfrm>
            <a:off x="1115616" y="1916832"/>
            <a:ext cx="7488832" cy="432048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4.jpg"/>
          <p:cNvPicPr>
            <a:picLocks noChangeAspect="1"/>
          </p:cNvPicPr>
          <p:nvPr/>
        </p:nvPicPr>
        <p:blipFill>
          <a:blip r:embed="rId2" cstate="print"/>
          <a:srcRect l="861" t="13461"/>
          <a:stretch>
            <a:fillRect/>
          </a:stretch>
        </p:blipFill>
        <p:spPr>
          <a:xfrm>
            <a:off x="827584" y="1340768"/>
            <a:ext cx="7554416" cy="494573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существо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/>
              <a:t>Ханты едят сырое мясо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3733800" cy="3886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/>
              <a:t>1) Потребности человека обусловлены (детерминированы) культурной средой.</a:t>
            </a:r>
          </a:p>
        </p:txBody>
      </p:sp>
      <p:pic>
        <p:nvPicPr>
          <p:cNvPr id="10" name="Content Placeholder 9" descr="nguoi-nenets-quocte-giaoduc.net_.vn2_.jpg"/>
          <p:cNvPicPr>
            <a:picLocks noGrp="1" noChangeAspect="1"/>
          </p:cNvPicPr>
          <p:nvPr>
            <p:ph sz="half" idx="4"/>
          </p:nvPr>
        </p:nvPicPr>
        <p:blipFill>
          <a:blip r:embed="rId2" cstate="print"/>
          <a:stretch>
            <a:fillRect/>
          </a:stretch>
        </p:blipFill>
        <p:spPr>
          <a:xfrm>
            <a:off x="3652059" y="2348880"/>
            <a:ext cx="5096405" cy="3384376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существо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/>
              <a:t>Ханты едят сырое мясо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3312368" cy="3886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/>
              <a:t>2) Человек использует культурные средства.</a:t>
            </a:r>
          </a:p>
        </p:txBody>
      </p:sp>
      <p:pic>
        <p:nvPicPr>
          <p:cNvPr id="10" name="Content Placeholder 9" descr="nguoi-nenets-quocte-giaoduc.net_.vn2_.jpg"/>
          <p:cNvPicPr>
            <a:picLocks noGrp="1" noChangeAspect="1"/>
          </p:cNvPicPr>
          <p:nvPr>
            <p:ph sz="half" idx="4"/>
          </p:nvPr>
        </p:nvPicPr>
        <p:blipFill>
          <a:blip r:embed="rId2" cstate="print"/>
          <a:stretch>
            <a:fillRect/>
          </a:stretch>
        </p:blipFill>
        <p:spPr>
          <a:xfrm>
            <a:off x="3652059" y="2348880"/>
            <a:ext cx="5096405" cy="3384376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существо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8064896" cy="172819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/>
              <a:t>3) Человек может контролировать свои потребности (игнорировать, подавлять, блокировать)</a:t>
            </a:r>
          </a:p>
        </p:txBody>
      </p:sp>
      <p:pic>
        <p:nvPicPr>
          <p:cNvPr id="25602" name="Picture 2" descr="http://iosk.in/wp-content/uploads/2014/11/maxresdefault-1500x500.jpg"/>
          <p:cNvPicPr>
            <a:picLocks noGrp="1" noChangeAspect="1" noChangeArrowheads="1"/>
          </p:cNvPicPr>
          <p:nvPr>
            <p:ph sz="half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3056"/>
            <a:ext cx="7616155" cy="2538718"/>
          </a:xfrm>
          <a:prstGeom prst="rect">
            <a:avLst/>
          </a:prstGeom>
          <a:noFill/>
        </p:spPr>
      </p:pic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природное существо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8064896" cy="17281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/>
              <a:t>4) Человек может произвольно  изменять состояние  своего организма</a:t>
            </a:r>
          </a:p>
        </p:txBody>
      </p:sp>
      <p:pic>
        <p:nvPicPr>
          <p:cNvPr id="25602" name="Picture 2" descr="http://iosk.in/wp-content/uploads/2014/11/maxresdefault-1500x500.jpg"/>
          <p:cNvPicPr>
            <a:picLocks noGrp="1" noChangeAspect="1" noChangeArrowheads="1"/>
          </p:cNvPicPr>
          <p:nvPr>
            <p:ph sz="half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3056"/>
            <a:ext cx="7616155" cy="2538718"/>
          </a:xfrm>
          <a:prstGeom prst="rect">
            <a:avLst/>
          </a:prstGeom>
          <a:noFill/>
        </p:spPr>
      </p:pic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как социальное существо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7632848" cy="1296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Сходство человека с животными состоит в наличии социальной жизни: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22692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Content Placeholder 7" descr="i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88538"/>
            <a:ext cx="4104456" cy="2723636"/>
          </a:xfrm>
          <a:prstGeom prst="rect">
            <a:avLst/>
          </a:prstGeom>
        </p:spPr>
      </p:pic>
      <p:pic>
        <p:nvPicPr>
          <p:cNvPr id="11" name="Content Placeholder 10" descr="i (5).jpg"/>
          <p:cNvPicPr>
            <a:picLocks noGrp="1" noChangeAspect="1"/>
          </p:cNvPicPr>
          <p:nvPr>
            <p:ph sz="half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383065"/>
            <a:ext cx="4032448" cy="2684137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Социальная жизнь человека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Уже до рождения человек включен в систему социальных связей.</a:t>
            </a:r>
          </a:p>
          <a:p>
            <a:r>
              <a:rPr lang="ru-RU" dirty="0"/>
              <a:t>В обществе человек занимает определенный статус (позицию)</a:t>
            </a:r>
          </a:p>
          <a:p>
            <a:r>
              <a:rPr lang="ru-RU" dirty="0"/>
              <a:t>В обществе человек играет предписанную ему социальную роль</a:t>
            </a:r>
          </a:p>
          <a:p>
            <a:r>
              <a:rPr lang="ru-RU" dirty="0"/>
              <a:t>В обществе находятся знания, которые необходимы человеку для жизни.</a:t>
            </a:r>
          </a:p>
          <a:p>
            <a:r>
              <a:rPr lang="ru-RU" dirty="0"/>
              <a:t>В обществе человек может реализовать свои способности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Социальная жизнь человека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Только в обществе человек становится личностью</a:t>
            </a:r>
          </a:p>
          <a:p>
            <a:r>
              <a:rPr lang="ru-RU" dirty="0"/>
              <a:t>Только в обществе человек может совершить поступок  </a:t>
            </a:r>
          </a:p>
          <a:p>
            <a:r>
              <a:rPr lang="ru-RU" dirty="0"/>
              <a:t>Только в обществе человек приобретает ответственность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Духовная жизнь человека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Специфическая особенность человека – наличие двойной жизни – внешней и внутренней</a:t>
            </a:r>
            <a:endParaRPr lang="ru-RU" altLang="ja-JP" dirty="0"/>
          </a:p>
          <a:p>
            <a:r>
              <a:rPr lang="ru-RU" dirty="0"/>
              <a:t>Мысли человека нельзя увидеть.</a:t>
            </a:r>
          </a:p>
          <a:p>
            <a:r>
              <a:rPr lang="ru-RU" dirty="0"/>
              <a:t>Прежде чем что-то сделать, человек часто планирует  свою деятельность.</a:t>
            </a:r>
          </a:p>
          <a:p>
            <a:r>
              <a:rPr lang="ru-RU" dirty="0"/>
              <a:t>Человек почти постоянно ведет внутренний диалог сам с собой.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Духовная жизнь человека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У человека существует огромный внутренний мир</a:t>
            </a:r>
          </a:p>
          <a:p>
            <a:endParaRPr lang="ru-RU" dirty="0"/>
          </a:p>
          <a:p>
            <a:endParaRPr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103</TotalTime>
  <Words>513</Words>
  <Application>Microsoft Office PowerPoint</Application>
  <PresentationFormat>Экран (4:3)</PresentationFormat>
  <Paragraphs>79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Calibri</vt:lpstr>
      <vt:lpstr>Cambria</vt:lpstr>
      <vt:lpstr>Franklin Gothic Book</vt:lpstr>
      <vt:lpstr>Perpetua</vt:lpstr>
      <vt:lpstr>Wingdings 2</vt:lpstr>
      <vt:lpstr>Equity</vt:lpstr>
      <vt:lpstr>Психология человека</vt:lpstr>
      <vt:lpstr>Значение знания о человеке</vt:lpstr>
      <vt:lpstr>Феномен</vt:lpstr>
      <vt:lpstr>Феномен</vt:lpstr>
      <vt:lpstr>Трудности изучения феномена</vt:lpstr>
      <vt:lpstr>Трудности изучения феномена</vt:lpstr>
      <vt:lpstr>Стороны изучения человека</vt:lpstr>
      <vt:lpstr>Человек как природное явление</vt:lpstr>
      <vt:lpstr>Человек как природное явление</vt:lpstr>
      <vt:lpstr>Типы тела и психики по Э.Кречмеру</vt:lpstr>
      <vt:lpstr>Типы тела и характера по У. Шелдону</vt:lpstr>
      <vt:lpstr>Человек как природное явление</vt:lpstr>
      <vt:lpstr>Потребности человека</vt:lpstr>
      <vt:lpstr>Потребности человека</vt:lpstr>
      <vt:lpstr>Презентация PowerPoint</vt:lpstr>
      <vt:lpstr>Человек как природное существо</vt:lpstr>
      <vt:lpstr>Человек как природное существо</vt:lpstr>
      <vt:lpstr>Человек как природное существо</vt:lpstr>
      <vt:lpstr>Человек как природное существо</vt:lpstr>
      <vt:lpstr>Человек как социальное существо</vt:lpstr>
      <vt:lpstr>Социальная жизнь человека</vt:lpstr>
      <vt:lpstr>Социальная жизнь человека</vt:lpstr>
      <vt:lpstr>Духовная жизнь человека</vt:lpstr>
      <vt:lpstr>Духовная жизнь человека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Михаил Тихомиров</cp:lastModifiedBy>
  <cp:revision>17</cp:revision>
  <dcterms:created xsi:type="dcterms:W3CDTF">2016-03-11T04:10:40Z</dcterms:created>
  <dcterms:modified xsi:type="dcterms:W3CDTF">2022-01-22T05:41:21Z</dcterms:modified>
</cp:coreProperties>
</file>