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45"/>
  </p:notesMasterIdLst>
  <p:handoutMasterIdLst>
    <p:handoutMasterId r:id="rId46"/>
  </p:handoutMasterIdLst>
  <p:sldIdLst>
    <p:sldId id="256" r:id="rId2"/>
    <p:sldId id="257" r:id="rId3"/>
    <p:sldId id="258" r:id="rId4"/>
    <p:sldId id="294" r:id="rId5"/>
    <p:sldId id="261" r:id="rId6"/>
    <p:sldId id="265" r:id="rId7"/>
    <p:sldId id="266" r:id="rId8"/>
    <p:sldId id="271" r:id="rId9"/>
    <p:sldId id="284" r:id="rId10"/>
    <p:sldId id="273" r:id="rId11"/>
    <p:sldId id="267" r:id="rId12"/>
    <p:sldId id="270" r:id="rId13"/>
    <p:sldId id="269" r:id="rId14"/>
    <p:sldId id="268" r:id="rId15"/>
    <p:sldId id="297" r:id="rId16"/>
    <p:sldId id="277" r:id="rId17"/>
    <p:sldId id="296" r:id="rId18"/>
    <p:sldId id="274" r:id="rId19"/>
    <p:sldId id="275" r:id="rId20"/>
    <p:sldId id="276" r:id="rId21"/>
    <p:sldId id="298" r:id="rId22"/>
    <p:sldId id="262" r:id="rId23"/>
    <p:sldId id="263" r:id="rId24"/>
    <p:sldId id="278" r:id="rId25"/>
    <p:sldId id="279" r:id="rId26"/>
    <p:sldId id="280" r:id="rId27"/>
    <p:sldId id="299" r:id="rId28"/>
    <p:sldId id="289" r:id="rId29"/>
    <p:sldId id="288" r:id="rId30"/>
    <p:sldId id="291" r:id="rId31"/>
    <p:sldId id="293" r:id="rId32"/>
    <p:sldId id="292" r:id="rId33"/>
    <p:sldId id="264" r:id="rId34"/>
    <p:sldId id="290" r:id="rId35"/>
    <p:sldId id="285" r:id="rId36"/>
    <p:sldId id="286" r:id="rId37"/>
    <p:sldId id="287" r:id="rId38"/>
    <p:sldId id="300" r:id="rId39"/>
    <p:sldId id="281" r:id="rId40"/>
    <p:sldId id="282" r:id="rId41"/>
    <p:sldId id="301" r:id="rId42"/>
    <p:sldId id="283" r:id="rId43"/>
    <p:sldId id="302" r:id="rId4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FFFF66"/>
    <a:srgbClr val="FFCC00"/>
    <a:srgbClr val="00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 autoAdjust="0"/>
    <p:restoredTop sz="94600" autoAdjust="0"/>
  </p:normalViewPr>
  <p:slideViewPr>
    <p:cSldViewPr>
      <p:cViewPr varScale="1">
        <p:scale>
          <a:sx n="78" d="100"/>
          <a:sy n="78" d="100"/>
        </p:scale>
        <p:origin x="-9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FCF25808-8351-4384-BC70-16C87CA10BFB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D6CDDD32-6F5F-445C-AD23-BCEC4CC7A78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40</a:t>
            </a:fld>
            <a:endParaRPr lang="ru-RU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41</a:t>
            </a:fld>
            <a:endParaRPr lang="ru-RU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7700" y="1447800"/>
            <a:ext cx="7848600" cy="129540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048000"/>
            <a:ext cx="8077200" cy="635000"/>
          </a:xfrm>
        </p:spPr>
        <p:txBody>
          <a:bodyPr/>
          <a:lstStyle>
            <a:lvl1pPr marL="0" indent="0" algn="ctr">
              <a:buFontTx/>
              <a:buNone/>
              <a:defRPr sz="36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957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 b="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95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 b="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95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 b="0">
                <a:latin typeface="+mn-lt"/>
              </a:defRPr>
            </a:lvl1pPr>
          </a:lstStyle>
          <a:p>
            <a:fld id="{222222AF-C941-496B-918C-1A9DC678398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931FA-B03A-4953-9726-9CB9BE37E03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881F7-BA3F-405C-9F70-672EB9AC8EB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39624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905000"/>
            <a:ext cx="39624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3B6215-6870-4E37-B87E-686D0DCF59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2C27F3-10AA-4661-93DA-7A662521E44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A44808-E140-42E7-A571-0562C52A2FA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70DE0-36D5-4F8B-811A-343511DEB1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DBE1E5-E6D4-4F4E-8A88-3EB987B9236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15C489-E27C-48A9-AE3B-70ECFC50138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A3D1D-0BB2-4076-B54C-09277DCCB87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85800"/>
            <a:ext cx="20193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85800"/>
            <a:ext cx="59055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D7709-2D3D-4766-BBBE-9448F40544C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0772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Текст второго уровня</a:t>
            </a:r>
          </a:p>
          <a:p>
            <a:pPr lvl="2"/>
            <a:r>
              <a:rPr lang="ru-RU" smtClean="0"/>
              <a:t>Текст третьего уровня</a:t>
            </a:r>
          </a:p>
          <a:p>
            <a:pPr lvl="3"/>
            <a:r>
              <a:rPr lang="ru-RU" smtClean="0"/>
              <a:t> Текст четвертого уровня</a:t>
            </a:r>
          </a:p>
          <a:p>
            <a:pPr lvl="4"/>
            <a:r>
              <a:rPr lang="ru-RU" smtClean="0"/>
              <a:t>Текст пятого уровня</a:t>
            </a:r>
          </a:p>
          <a:p>
            <a:pPr lvl="1"/>
            <a:endParaRPr lang="ru-RU" smtClean="0"/>
          </a:p>
          <a:p>
            <a:pPr lvl="2"/>
            <a:endParaRPr lang="ru-RU" smtClean="0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85800"/>
            <a:ext cx="8077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85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294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/>
            </a:lvl1pPr>
          </a:lstStyle>
          <a:p>
            <a:endParaRPr lang="ru-RU"/>
          </a:p>
        </p:txBody>
      </p:sp>
      <p:sp>
        <p:nvSpPr>
          <p:cNvPr id="1085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6294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/>
            </a:lvl1pPr>
          </a:lstStyle>
          <a:p>
            <a:endParaRPr lang="ru-RU"/>
          </a:p>
        </p:txBody>
      </p:sp>
      <p:sp>
        <p:nvSpPr>
          <p:cNvPr id="1085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6294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/>
            </a:lvl1pPr>
          </a:lstStyle>
          <a:p>
            <a:fld id="{A2D46BE4-B89F-42C7-876D-06D34EE0D85B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ransition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lnSpc>
          <a:spcPct val="125000"/>
        </a:lnSpc>
        <a:spcBef>
          <a:spcPct val="20000"/>
        </a:spcBef>
        <a:spcAft>
          <a:spcPct val="0"/>
        </a:spcAft>
        <a:buClr>
          <a:schemeClr val="bg2"/>
        </a:buClr>
        <a:buChar char="•"/>
        <a:defRPr sz="3200">
          <a:solidFill>
            <a:srgbClr val="284C6A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Trebuchet MS" pitchFamily="34" charset="0"/>
        <a:buChar char="−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Trebuchet MS" pitchFamily="34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Психология экстремальной ситуации</a:t>
            </a:r>
            <a:endParaRPr lang="ru-RU" dirty="0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048000"/>
            <a:ext cx="8077200" cy="2109192"/>
          </a:xfrm>
        </p:spPr>
        <p:txBody>
          <a:bodyPr/>
          <a:lstStyle/>
          <a:p>
            <a:r>
              <a:rPr lang="ru-RU" dirty="0" smtClean="0"/>
              <a:t>Лекция 3. Переживание экстремальной ситуации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260648"/>
            <a:ext cx="8002587" cy="571500"/>
          </a:xfrm>
        </p:spPr>
        <p:txBody>
          <a:bodyPr/>
          <a:lstStyle/>
          <a:p>
            <a:r>
              <a:rPr lang="ru-RU" dirty="0"/>
              <a:t>Введение 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51520" y="908720"/>
            <a:ext cx="8712968" cy="4175125"/>
          </a:xfrm>
        </p:spPr>
        <p:txBody>
          <a:bodyPr/>
          <a:lstStyle/>
          <a:p>
            <a:r>
              <a:rPr lang="ru-RU" dirty="0" smtClean="0"/>
              <a:t>В данной лекции речь пойдет о том, что происходит с человеком в ЭС.</a:t>
            </a:r>
            <a:endParaRPr lang="ru-RU" dirty="0"/>
          </a:p>
          <a:p>
            <a:r>
              <a:rPr lang="ru-RU" dirty="0" smtClean="0"/>
              <a:t>Оказывается, что человек не просто «реагирует» на ЭС по аналогии с животными, но в нем происходит сложная интеллектуальная и духовная деятельность.</a:t>
            </a:r>
            <a:endParaRPr lang="ru-RU" dirty="0"/>
          </a:p>
          <a:p>
            <a:r>
              <a:rPr lang="ru-RU" dirty="0" smtClean="0"/>
              <a:t>Чтобы понять данный материал, нужно вспомнить определения основных понятий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077200" cy="914400"/>
          </a:xfrm>
        </p:spPr>
        <p:txBody>
          <a:bodyPr/>
          <a:lstStyle/>
          <a:p>
            <a:r>
              <a:rPr lang="ru-RU" dirty="0" smtClean="0"/>
              <a:t>План лекции</a:t>
            </a:r>
            <a:endParaRPr lang="ru-RU" dirty="0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196752"/>
            <a:ext cx="8363272" cy="5472608"/>
          </a:xfrm>
        </p:spPr>
        <p:txBody>
          <a:bodyPr/>
          <a:lstStyle/>
          <a:p>
            <a:pPr marL="514350" indent="-514350">
              <a:buNone/>
            </a:pPr>
            <a:r>
              <a:rPr lang="ru-RU" sz="2400" dirty="0" smtClean="0"/>
              <a:t>1. Основные концепции переживания человеком критической и ЭС:</a:t>
            </a:r>
          </a:p>
          <a:p>
            <a:pPr marL="514350" indent="-514350">
              <a:lnSpc>
                <a:spcPct val="100000"/>
              </a:lnSpc>
              <a:buNone/>
            </a:pPr>
            <a:r>
              <a:rPr lang="ru-RU" sz="2400" dirty="0" smtClean="0"/>
              <a:t>А) защитное поведение;</a:t>
            </a:r>
          </a:p>
          <a:p>
            <a:pPr marL="514350" indent="-514350">
              <a:lnSpc>
                <a:spcPct val="100000"/>
              </a:lnSpc>
              <a:buNone/>
            </a:pPr>
            <a:r>
              <a:rPr lang="ru-RU" sz="2400" dirty="0" smtClean="0"/>
              <a:t>Б) компенсация как механизм поведения в ЭС;</a:t>
            </a:r>
          </a:p>
          <a:p>
            <a:pPr marL="514350" indent="-514350">
              <a:lnSpc>
                <a:spcPct val="100000"/>
              </a:lnSpc>
              <a:buNone/>
            </a:pPr>
            <a:r>
              <a:rPr lang="ru-RU" sz="2400" dirty="0" smtClean="0"/>
              <a:t>В) когнитивные концепции переживания ЭС.</a:t>
            </a:r>
          </a:p>
          <a:p>
            <a:pPr marL="514350" indent="-514350">
              <a:lnSpc>
                <a:spcPct val="100000"/>
              </a:lnSpc>
              <a:buNone/>
            </a:pPr>
            <a:r>
              <a:rPr lang="ru-RU" sz="2400" dirty="0" smtClean="0"/>
              <a:t>2. Техники </a:t>
            </a:r>
            <a:r>
              <a:rPr lang="ru-RU" sz="2400" dirty="0" err="1" smtClean="0"/>
              <a:t>совладающего</a:t>
            </a:r>
            <a:r>
              <a:rPr lang="ru-RU" sz="2400" dirty="0" smtClean="0"/>
              <a:t> поведения (</a:t>
            </a:r>
            <a:r>
              <a:rPr lang="ru-RU" sz="2400" dirty="0" err="1" smtClean="0"/>
              <a:t>копинг-стратегии</a:t>
            </a:r>
            <a:r>
              <a:rPr lang="ru-RU" sz="2400" dirty="0" smtClean="0"/>
              <a:t>).</a:t>
            </a:r>
          </a:p>
          <a:p>
            <a:pPr marL="514350" indent="-514350">
              <a:lnSpc>
                <a:spcPct val="100000"/>
              </a:lnSpc>
              <a:buNone/>
            </a:pPr>
            <a:r>
              <a:rPr lang="ru-RU" sz="2400" dirty="0" smtClean="0"/>
              <a:t>3. Концепция «</a:t>
            </a:r>
            <a:r>
              <a:rPr lang="ru-RU" sz="2400" dirty="0" err="1" smtClean="0"/>
              <a:t>пере-живания</a:t>
            </a:r>
            <a:r>
              <a:rPr lang="ru-RU" sz="2400" dirty="0" smtClean="0"/>
              <a:t>» (Ф.Е. </a:t>
            </a:r>
            <a:r>
              <a:rPr lang="ru-RU" sz="2400" dirty="0" err="1" smtClean="0"/>
              <a:t>Василюк</a:t>
            </a:r>
            <a:r>
              <a:rPr lang="ru-RU" sz="2400" dirty="0" smtClean="0"/>
              <a:t>).</a:t>
            </a:r>
          </a:p>
          <a:p>
            <a:pPr marL="514350" indent="-514350">
              <a:lnSpc>
                <a:spcPct val="100000"/>
              </a:lnSpc>
              <a:buNone/>
            </a:pPr>
            <a:r>
              <a:rPr lang="ru-RU" sz="2400" dirty="0"/>
              <a:t>4</a:t>
            </a:r>
            <a:r>
              <a:rPr lang="ru-RU" sz="2400" dirty="0" smtClean="0"/>
              <a:t>. Психологическая характеристика «правильного» переживания ЭС. </a:t>
            </a:r>
          </a:p>
          <a:p>
            <a:pPr marL="514350" indent="-514350">
              <a:lnSpc>
                <a:spcPct val="100000"/>
              </a:lnSpc>
              <a:buNone/>
            </a:pPr>
            <a:r>
              <a:rPr lang="ru-RU" sz="2400" dirty="0"/>
              <a:t>5</a:t>
            </a:r>
            <a:r>
              <a:rPr lang="ru-RU" sz="2400" dirty="0" smtClean="0"/>
              <a:t>. Динамика эмоционального переживания ЭС.</a:t>
            </a:r>
            <a:endParaRPr lang="ru-RU" sz="2400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1. Основные концепции переживания экстремальной ситуации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005064"/>
            <a:ext cx="7927032" cy="2325216"/>
          </a:xfrm>
        </p:spPr>
        <p:txBody>
          <a:bodyPr/>
          <a:lstStyle/>
          <a:p>
            <a:r>
              <a:rPr lang="ru-RU" dirty="0" smtClean="0"/>
              <a:t>1а) Защитное поведение как форма переживания экстремальной ситуации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507288" cy="1303040"/>
          </a:xfrm>
        </p:spPr>
        <p:txBody>
          <a:bodyPr/>
          <a:lstStyle/>
          <a:p>
            <a:r>
              <a:rPr lang="ru-RU" dirty="0" smtClean="0"/>
              <a:t>Основные концепции переживания ЭС: защита</a:t>
            </a:r>
            <a:endParaRPr lang="ru-RU" dirty="0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1905000"/>
            <a:ext cx="5868144" cy="4495800"/>
          </a:xfrm>
        </p:spPr>
        <p:txBody>
          <a:bodyPr/>
          <a:lstStyle/>
          <a:p>
            <a:pPr indent="0">
              <a:lnSpc>
                <a:spcPct val="100000"/>
              </a:lnSpc>
              <a:buNone/>
            </a:pPr>
            <a:r>
              <a:rPr lang="ru-RU" sz="3600" dirty="0"/>
              <a:t>Для З. Фрейда доминирующим вариантом </a:t>
            </a:r>
            <a:r>
              <a:rPr lang="ru-RU" sz="3600" dirty="0" smtClean="0"/>
              <a:t>поведения в ЭС является защитное поведение и вытеснение как прототип всех защитных механизмов. </a:t>
            </a:r>
            <a:endParaRPr lang="ru-RU" sz="3600" dirty="0"/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276872"/>
            <a:ext cx="2826788" cy="4009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507288" cy="1303040"/>
          </a:xfrm>
        </p:spPr>
        <p:txBody>
          <a:bodyPr/>
          <a:lstStyle/>
          <a:p>
            <a:r>
              <a:rPr lang="ru-RU" dirty="0" smtClean="0"/>
              <a:t>Защитное поведение как переживание ЭС</a:t>
            </a:r>
            <a:endParaRPr lang="ru-RU" dirty="0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1905000"/>
            <a:ext cx="8892480" cy="1668016"/>
          </a:xfrm>
        </p:spPr>
        <p:txBody>
          <a:bodyPr/>
          <a:lstStyle/>
          <a:p>
            <a:pPr indent="0" algn="just">
              <a:lnSpc>
                <a:spcPct val="100000"/>
              </a:lnSpc>
              <a:buNone/>
            </a:pPr>
            <a:r>
              <a:rPr lang="ru-RU" sz="2600" dirty="0" smtClean="0"/>
              <a:t>Конечной </a:t>
            </a:r>
            <a:r>
              <a:rPr lang="ru-RU" sz="2600" dirty="0"/>
              <a:t>целью защитных </a:t>
            </a:r>
            <a:r>
              <a:rPr lang="ru-RU" sz="2600" dirty="0" smtClean="0"/>
              <a:t>процессов является реализация «принципа удовольствия»: «мотив </a:t>
            </a:r>
            <a:r>
              <a:rPr lang="ru-RU" sz="2600" dirty="0"/>
              <a:t>и цель всякого вытеснения составляет не что иное, как избегание </a:t>
            </a:r>
            <a:r>
              <a:rPr lang="ru-RU" sz="2600" dirty="0" smtClean="0"/>
              <a:t>неудовольствия».</a:t>
            </a:r>
            <a:endParaRPr lang="ru-RU" sz="2600" dirty="0"/>
          </a:p>
        </p:txBody>
      </p:sp>
      <p:pic>
        <p:nvPicPr>
          <p:cNvPr id="272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3645024"/>
            <a:ext cx="5034789" cy="283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077200" cy="914400"/>
          </a:xfrm>
        </p:spPr>
        <p:txBody>
          <a:bodyPr/>
          <a:lstStyle/>
          <a:p>
            <a:r>
              <a:rPr lang="ru-RU" dirty="0" smtClean="0"/>
              <a:t>Защитное поведение: виды</a:t>
            </a:r>
            <a:endParaRPr lang="ru-RU" dirty="0"/>
          </a:p>
        </p:txBody>
      </p:sp>
      <p:pic>
        <p:nvPicPr>
          <p:cNvPr id="273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908720"/>
            <a:ext cx="6482284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077200" cy="1268760"/>
          </a:xfrm>
        </p:spPr>
        <p:txBody>
          <a:bodyPr/>
          <a:lstStyle/>
          <a:p>
            <a:pPr algn="ctr"/>
            <a:r>
              <a:rPr lang="ru-RU" dirty="0" smtClean="0"/>
              <a:t>Защитное поведение: механизм</a:t>
            </a:r>
            <a:endParaRPr lang="ru-RU" dirty="0"/>
          </a:p>
        </p:txBody>
      </p:sp>
      <p:pic>
        <p:nvPicPr>
          <p:cNvPr id="276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96752"/>
            <a:ext cx="866976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3995678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Когда желания, интересы, потребности человека не могут быть удовлетворены, несмотря на значительные усилия, возникают состояния эмоционального напряжения – стрессы и фрустрации . </a:t>
            </a:r>
          </a:p>
          <a:p>
            <a:r>
              <a:rPr lang="ru-RU" dirty="0" smtClean="0"/>
              <a:t>Нередко все предпринятые конструктивные попытки не приводят к желаемой цели. Напряжение продолжает расти и человек перестает замечать альтернативные пути. Кроме того, рост напряжения часто сопровождается эмоциональным возбуждением, препятствующим рациональным процессам выбора: человек волнуется, впадает в панику, теряет контроль над собой и появляются разнообразные деструктивные последствия. Во многих случаях снятие напряжения происходит с помощью психологических защит .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077200" cy="914400"/>
          </a:xfrm>
        </p:spPr>
        <p:txBody>
          <a:bodyPr/>
          <a:lstStyle/>
          <a:p>
            <a:pPr algn="ctr"/>
            <a:r>
              <a:rPr lang="ru-RU" dirty="0" smtClean="0"/>
              <a:t>Виды психологических защит (по З. Фрейду)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://personpsy2005.narod.ru/literature/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44" y="1700808"/>
            <a:ext cx="8014296" cy="482161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077200" cy="914400"/>
          </a:xfrm>
        </p:spPr>
        <p:txBody>
          <a:bodyPr/>
          <a:lstStyle/>
          <a:p>
            <a:r>
              <a:rPr lang="ru-RU" dirty="0" smtClean="0"/>
              <a:t>Психологическая защита в ЭС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052736"/>
            <a:ext cx="8352928" cy="561662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В экстремальных, критических, напряженных жизненных условиях обладает способностью закрепляться, приобретая форму фиксированных психологических защит. Это может "загнать в глубь" </a:t>
            </a:r>
            <a:r>
              <a:rPr lang="ru-RU" dirty="0" err="1" smtClean="0"/>
              <a:t>внутриличностный</a:t>
            </a:r>
            <a:r>
              <a:rPr lang="ru-RU" dirty="0" smtClean="0"/>
              <a:t> конфликт, превратив его в бессознательный источник недовольства собой и окружающими (см. след. табл.)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980728"/>
          </a:xfrm>
        </p:spPr>
        <p:txBody>
          <a:bodyPr/>
          <a:lstStyle/>
          <a:p>
            <a:r>
              <a:rPr lang="ru-RU" dirty="0" smtClean="0"/>
              <a:t>Защитное поведение в ЭС</a:t>
            </a:r>
            <a:endParaRPr lang="ru-RU" dirty="0"/>
          </a:p>
        </p:txBody>
      </p:sp>
      <p:pic>
        <p:nvPicPr>
          <p:cNvPr id="274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980728"/>
            <a:ext cx="8385957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1512168"/>
          </a:xfrm>
        </p:spPr>
        <p:txBody>
          <a:bodyPr/>
          <a:lstStyle/>
          <a:p>
            <a:pPr algn="ctr"/>
            <a:r>
              <a:rPr lang="ru-RU" sz="4000" dirty="0" smtClean="0"/>
              <a:t>Защитные механизмы: характеристики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628800"/>
            <a:ext cx="8282880" cy="5040560"/>
          </a:xfrm>
        </p:spPr>
        <p:txBody>
          <a:bodyPr/>
          <a:lstStyle/>
          <a:p>
            <a:pPr indent="0">
              <a:lnSpc>
                <a:spcPct val="100000"/>
              </a:lnSpc>
            </a:pPr>
            <a:r>
              <a:rPr lang="ru-RU" dirty="0" smtClean="0"/>
              <a:t>они действуют на неосознаваемом уровне и поэтому являются средствами самообмана; </a:t>
            </a:r>
          </a:p>
          <a:p>
            <a:pPr indent="0">
              <a:lnSpc>
                <a:spcPct val="100000"/>
              </a:lnSpc>
            </a:pPr>
            <a:r>
              <a:rPr lang="ru-RU" dirty="0" smtClean="0"/>
              <a:t>они искажают, отрицают, трансформируют или фальсифицируют восприятие реальности, чтобы сделать тревогу менее угрожающей для индивидуума.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712968" cy="1008112"/>
          </a:xfrm>
        </p:spPr>
        <p:txBody>
          <a:bodyPr/>
          <a:lstStyle/>
          <a:p>
            <a:pPr algn="ctr"/>
            <a:r>
              <a:rPr lang="ru-RU" sz="4000" dirty="0" smtClean="0"/>
              <a:t>Психологическая защита: выводы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556792"/>
            <a:ext cx="8365232" cy="5040560"/>
          </a:xfrm>
        </p:spPr>
        <p:txBody>
          <a:bodyPr/>
          <a:lstStyle/>
          <a:p>
            <a:pPr marL="51435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smtClean="0"/>
              <a:t> – это естественное противостояние человека окружающей среде. Она бессознательно предохраняет его от эмоционально-негативной перегрузки. Все кажущиеся разнообразными техники можно свести, в принципе, к единой функции: "Что бы ни делать, как бы ни делать, лишь бы достичь комфортного состояния, безопасности".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077200" cy="1447056"/>
          </a:xfrm>
        </p:spPr>
        <p:txBody>
          <a:bodyPr/>
          <a:lstStyle/>
          <a:p>
            <a:r>
              <a:rPr lang="ru-RU" dirty="0" smtClean="0"/>
              <a:t>Литература по защитным механизмам</a:t>
            </a:r>
            <a:endParaRPr lang="ru-RU" dirty="0"/>
          </a:p>
        </p:txBody>
      </p:sp>
      <p:pic>
        <p:nvPicPr>
          <p:cNvPr id="275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780928"/>
            <a:ext cx="19050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545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2780928"/>
            <a:ext cx="195701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546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8263" y="2780928"/>
            <a:ext cx="1970745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546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2780928"/>
            <a:ext cx="1977008" cy="2807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1. Основные концепции переживания экстремальной ситуации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005064"/>
            <a:ext cx="7927032" cy="2325216"/>
          </a:xfrm>
        </p:spPr>
        <p:txBody>
          <a:bodyPr/>
          <a:lstStyle/>
          <a:p>
            <a:r>
              <a:rPr lang="ru-RU" dirty="0" smtClean="0"/>
              <a:t>1б) Компенсация как форма переживания экстремальной ситуации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77200" cy="914400"/>
          </a:xfrm>
        </p:spPr>
        <p:txBody>
          <a:bodyPr/>
          <a:lstStyle/>
          <a:p>
            <a:r>
              <a:rPr lang="ru-RU" dirty="0" smtClean="0"/>
              <a:t>Виды компенсации (А.Адлер)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040560"/>
          </a:xfrm>
        </p:spPr>
        <p:txBody>
          <a:bodyPr/>
          <a:lstStyle/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800" dirty="0" smtClean="0"/>
              <a:t>1. успешная компенсация чувства неполноценности в результате совпадения стремления к превосходству с социальным интересом;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800" dirty="0" smtClean="0"/>
              <a:t>2. </a:t>
            </a:r>
            <a:r>
              <a:rPr lang="ru-RU" sz="2800" dirty="0" err="1" smtClean="0"/>
              <a:t>сверхкомпенсация</a:t>
            </a:r>
            <a:r>
              <a:rPr lang="ru-RU" sz="2800" dirty="0" smtClean="0"/>
              <a:t>, которая означает одностороннее приспособление к жизни, в результате чрезмерного развития какой-то одной черты или способности;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800" dirty="0" smtClean="0"/>
              <a:t>3. уход в болезнь, в этом случае человек не может освободиться от чувства неполноценности, не может прийти к компенсации нормальными способами, он вырабатывает симптомы болезни, чтобы оправдать свою неудачу - возникает невроз.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1. Основные концепции переживания экстремальной ситуации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005064"/>
            <a:ext cx="7927032" cy="2325216"/>
          </a:xfrm>
        </p:spPr>
        <p:txBody>
          <a:bodyPr/>
          <a:lstStyle/>
          <a:p>
            <a:r>
              <a:rPr lang="ru-RU" dirty="0" smtClean="0"/>
              <a:t>1в) Когнитивные концепции переживания экстремальной ситуации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9289032" cy="1872208"/>
          </a:xfrm>
        </p:spPr>
        <p:txBody>
          <a:bodyPr/>
          <a:lstStyle/>
          <a:p>
            <a:r>
              <a:rPr lang="ru-RU" sz="3600" dirty="0" smtClean="0"/>
              <a:t>Когнитивные концепции переживания: когнитивный диссонанс (</a:t>
            </a:r>
            <a:r>
              <a:rPr lang="ru-RU" sz="3600" dirty="0" err="1" smtClean="0"/>
              <a:t>Л.Фестингер</a:t>
            </a:r>
            <a:r>
              <a:rPr lang="ru-RU" sz="3600" dirty="0" smtClean="0"/>
              <a:t>)</a:t>
            </a:r>
            <a:endParaRPr lang="ru-RU" sz="3600" dirty="0"/>
          </a:p>
        </p:txBody>
      </p:sp>
      <p:pic>
        <p:nvPicPr>
          <p:cNvPr id="277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772816"/>
            <a:ext cx="6521400" cy="48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9289032" cy="1872208"/>
          </a:xfrm>
        </p:spPr>
        <p:txBody>
          <a:bodyPr/>
          <a:lstStyle/>
          <a:p>
            <a:r>
              <a:rPr lang="ru-RU" sz="3600" dirty="0" smtClean="0"/>
              <a:t>Когнитивные концепции переживания: когнитивный диссонанс (Л. </a:t>
            </a:r>
            <a:r>
              <a:rPr lang="ru-RU" sz="3600" dirty="0" err="1" smtClean="0"/>
              <a:t>Фестингер</a:t>
            </a:r>
            <a:r>
              <a:rPr lang="ru-RU" sz="3600" dirty="0" smtClean="0"/>
              <a:t>)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2025908"/>
            <a:ext cx="86409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/>
              <a:t>Когнити́вный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диссона́нс</a:t>
            </a:r>
            <a:r>
              <a:rPr lang="ru-RU" sz="2800" dirty="0" smtClean="0"/>
              <a:t> (от англ. слов: </a:t>
            </a:r>
            <a:r>
              <a:rPr lang="ru-RU" sz="2800" i="1" dirty="0" err="1" smtClean="0"/>
              <a:t>cognitive</a:t>
            </a:r>
            <a:r>
              <a:rPr lang="ru-RU" sz="2800" dirty="0" smtClean="0"/>
              <a:t> — «</a:t>
            </a:r>
            <a:r>
              <a:rPr lang="ru-RU" sz="2800" i="1" dirty="0" smtClean="0"/>
              <a:t>познавательный</a:t>
            </a:r>
            <a:r>
              <a:rPr lang="ru-RU" sz="2800" dirty="0" smtClean="0"/>
              <a:t>» и </a:t>
            </a:r>
            <a:r>
              <a:rPr lang="ru-RU" sz="2800" i="1" dirty="0" err="1" smtClean="0"/>
              <a:t>dissonance</a:t>
            </a:r>
            <a:r>
              <a:rPr lang="ru-RU" sz="2800" dirty="0" smtClean="0"/>
              <a:t> — «</a:t>
            </a:r>
            <a:r>
              <a:rPr lang="ru-RU" sz="2800" i="1" dirty="0" smtClean="0"/>
              <a:t>отсутствие гармонии</a:t>
            </a:r>
            <a:r>
              <a:rPr lang="ru-RU" sz="2800" dirty="0" smtClean="0"/>
              <a:t>») — </a:t>
            </a:r>
            <a:r>
              <a:rPr lang="ru-RU" sz="2800" dirty="0"/>
              <a:t>состояние индивида, характеризующееся </a:t>
            </a:r>
            <a:r>
              <a:rPr lang="ru-RU" sz="2800" dirty="0" smtClean="0"/>
              <a:t>столкновением противоречивых </a:t>
            </a:r>
            <a:r>
              <a:rPr lang="ru-RU" sz="2800" dirty="0"/>
              <a:t>знаний, убеждений, поведенческих установок относительно некоторого объекта или явления, при котором из существования одного элемента вытекает отрицание другого, и связанное </a:t>
            </a:r>
            <a:r>
              <a:rPr lang="ru-RU" sz="2800" dirty="0" smtClean="0"/>
              <a:t>в </a:t>
            </a:r>
            <a:r>
              <a:rPr lang="ru-RU" sz="2800" dirty="0"/>
              <a:t>его сознании с этим несоответствием ощущение психологического дискомфорта.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9289032" cy="1872208"/>
          </a:xfrm>
        </p:spPr>
        <p:txBody>
          <a:bodyPr/>
          <a:lstStyle/>
          <a:p>
            <a:r>
              <a:rPr lang="ru-RU" sz="3600" dirty="0" smtClean="0"/>
              <a:t>Когнитивные концепции переживания: когнитивный диссонанс (</a:t>
            </a:r>
            <a:r>
              <a:rPr lang="ru-RU" sz="3600" dirty="0" err="1" smtClean="0"/>
              <a:t>Л.Фестингер</a:t>
            </a:r>
            <a:r>
              <a:rPr lang="ru-RU" sz="3600" dirty="0" smtClean="0"/>
              <a:t>)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2060848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dirty="0" smtClean="0"/>
              <a:t>изменить свое поведение;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/>
              <a:t>изменить «</a:t>
            </a:r>
            <a:r>
              <a:rPr lang="ru-RU" sz="2800" dirty="0" err="1" smtClean="0"/>
              <a:t>когницию</a:t>
            </a:r>
            <a:r>
              <a:rPr lang="ru-RU" sz="2800" dirty="0" smtClean="0"/>
              <a:t>», то есть убедить себя в обратном;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/>
              <a:t>фильтровать поступающую информацию относительно данного вопроса или проблемы.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/>
              <a:t>развитие первого способа: применить критерий истины к поступившей информации, признать свои ошибки и поступить в соответствии с новым, более полным и ясным пониманием проблемы.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848600" cy="1295400"/>
          </a:xfrm>
        </p:spPr>
        <p:txBody>
          <a:bodyPr/>
          <a:lstStyle/>
          <a:p>
            <a:r>
              <a:rPr lang="ru-RU" dirty="0" smtClean="0"/>
              <a:t>2. Техники </a:t>
            </a:r>
            <a:r>
              <a:rPr lang="ru-RU" dirty="0" err="1" smtClean="0"/>
              <a:t>совладающего</a:t>
            </a:r>
            <a:r>
              <a:rPr lang="ru-RU" dirty="0" smtClean="0"/>
              <a:t> поведения </a:t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ru-RU" dirty="0" err="1" smtClean="0"/>
              <a:t>копинг</a:t>
            </a:r>
            <a:r>
              <a:rPr lang="ru-RU" dirty="0" smtClean="0"/>
              <a:t> – стратегии)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005064"/>
            <a:ext cx="7927032" cy="23252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682" name="Picture 2" descr="http://goalistics.com/wp-content/uploads/2011/04/coping-with-pai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564904"/>
            <a:ext cx="5250038" cy="385002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860032" y="6237312"/>
            <a:ext cx="150009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1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Предотвращение</a:t>
            </a:r>
            <a:endParaRPr lang="ru-RU" sz="1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Копинг</a:t>
            </a:r>
            <a:endParaRPr lang="ru-RU" dirty="0"/>
          </a:p>
        </p:txBody>
      </p:sp>
      <p:sp>
        <p:nvSpPr>
          <p:cNvPr id="271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1556792"/>
            <a:ext cx="8352928" cy="4844008"/>
          </a:xfrm>
        </p:spPr>
        <p:txBody>
          <a:bodyPr/>
          <a:lstStyle/>
          <a:p>
            <a:pPr indent="0">
              <a:lnSpc>
                <a:spcPct val="100000"/>
              </a:lnSpc>
              <a:buNone/>
            </a:pPr>
            <a:r>
              <a:rPr lang="ru-RU" b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Копинг</a:t>
            </a:r>
            <a:r>
              <a:rPr lang="ru-RU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, </a:t>
            </a:r>
            <a:r>
              <a:rPr lang="ru-RU" b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копинговые</a:t>
            </a:r>
            <a:r>
              <a:rPr lang="ru-RU" b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 стратегии</a:t>
            </a:r>
            <a:r>
              <a:rPr lang="ru-RU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 (</a:t>
            </a:r>
            <a:r>
              <a:rPr lang="ru-RU" dirty="0">
                <a:solidFill>
                  <a:schemeClr val="tx2"/>
                </a:solidFill>
              </a:rPr>
              <a:t>англ. </a:t>
            </a:r>
            <a:r>
              <a:rPr lang="ru-RU" i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coping</a:t>
            </a:r>
            <a:r>
              <a:rPr lang="ru-RU" i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, </a:t>
            </a:r>
            <a:r>
              <a:rPr lang="ru-RU" i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coping</a:t>
            </a:r>
            <a:r>
              <a:rPr lang="ru-RU" i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 </a:t>
            </a:r>
            <a:r>
              <a:rPr lang="ru-RU" i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strategy</a:t>
            </a:r>
            <a:r>
              <a:rPr lang="ru-RU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) — это то, что делает человек, чтобы справиться (англ. </a:t>
            </a:r>
            <a:r>
              <a:rPr lang="ru-RU" i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to</a:t>
            </a:r>
            <a:r>
              <a:rPr lang="ru-RU" i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 </a:t>
            </a:r>
            <a:r>
              <a:rPr lang="ru-RU" i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cope</a:t>
            </a:r>
            <a:r>
              <a:rPr lang="ru-RU" i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 </a:t>
            </a:r>
            <a:r>
              <a:rPr lang="ru-RU" i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with</a:t>
            </a:r>
            <a:r>
              <a:rPr lang="ru-RU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) со стрессом. Понятие объединяет когнитивные, эмоциональные и поведенческие стратегии, которые используются, </a:t>
            </a:r>
            <a:r>
              <a:rPr lang="ru-RU" dirty="0" smtClean="0"/>
              <a:t>чтобы справиться с запросами обыденной жизни.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</a:t>
            </a:r>
            <a:r>
              <a:rPr lang="ru-RU" dirty="0" err="1" smtClean="0"/>
              <a:t>копинга</a:t>
            </a:r>
            <a:endParaRPr lang="ru-RU" dirty="0"/>
          </a:p>
        </p:txBody>
      </p:sp>
      <p:sp>
        <p:nvSpPr>
          <p:cNvPr id="27033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1. Преодолевающий </a:t>
            </a:r>
            <a:r>
              <a:rPr lang="ru-RU" dirty="0" err="1" smtClean="0"/>
              <a:t>копинг</a:t>
            </a:r>
            <a:r>
              <a:rPr lang="ru-RU" dirty="0" smtClean="0"/>
              <a:t>:</a:t>
            </a:r>
          </a:p>
          <a:p>
            <a:r>
              <a:rPr lang="ru-RU" dirty="0" smtClean="0"/>
              <a:t>А) усиление активности (активизация усилий, поиск новых ресурсов)</a:t>
            </a:r>
          </a:p>
          <a:p>
            <a:r>
              <a:rPr lang="ru-RU" dirty="0" smtClean="0"/>
              <a:t>Б) преобразование активности (выбор новых целей, методов)</a:t>
            </a:r>
          </a:p>
          <a:p>
            <a:r>
              <a:rPr lang="ru-RU" dirty="0" smtClean="0"/>
              <a:t>В) устранение препятствий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</a:t>
            </a:r>
            <a:r>
              <a:rPr lang="ru-RU" dirty="0" err="1" smtClean="0"/>
              <a:t>копинга</a:t>
            </a:r>
            <a:endParaRPr lang="ru-RU" dirty="0"/>
          </a:p>
        </p:txBody>
      </p:sp>
      <p:sp>
        <p:nvSpPr>
          <p:cNvPr id="27033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2. Адаптивный </a:t>
            </a:r>
            <a:r>
              <a:rPr lang="ru-RU" dirty="0" err="1" smtClean="0"/>
              <a:t>копинг</a:t>
            </a:r>
            <a:r>
              <a:rPr lang="ru-RU" dirty="0" smtClean="0"/>
              <a:t>:</a:t>
            </a:r>
          </a:p>
          <a:p>
            <a:pPr>
              <a:buNone/>
            </a:pPr>
            <a:r>
              <a:rPr lang="ru-RU" dirty="0" smtClean="0"/>
              <a:t>А) снижение требовательности (понижение стандартов оценки)</a:t>
            </a:r>
          </a:p>
          <a:p>
            <a:pPr>
              <a:buNone/>
            </a:pPr>
            <a:r>
              <a:rPr lang="ru-RU" dirty="0" smtClean="0"/>
              <a:t>Б) изменение запросов </a:t>
            </a:r>
          </a:p>
          <a:p>
            <a:pPr>
              <a:buNone/>
            </a:pPr>
            <a:r>
              <a:rPr lang="ru-RU" dirty="0" smtClean="0"/>
              <a:t>В) «идущее вверх» и «идущее вниз» сравнение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</a:t>
            </a:r>
            <a:r>
              <a:rPr lang="ru-RU" dirty="0" err="1" smtClean="0"/>
              <a:t>копинга</a:t>
            </a:r>
            <a:endParaRPr lang="ru-RU" dirty="0"/>
          </a:p>
        </p:txBody>
      </p:sp>
      <p:sp>
        <p:nvSpPr>
          <p:cNvPr id="27033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3. «Психологический уход» как </a:t>
            </a:r>
            <a:r>
              <a:rPr lang="ru-RU" dirty="0" err="1" smtClean="0"/>
              <a:t>копинг</a:t>
            </a:r>
            <a:r>
              <a:rPr lang="ru-RU" dirty="0" smtClean="0"/>
              <a:t>:</a:t>
            </a:r>
          </a:p>
          <a:p>
            <a:pPr>
              <a:buNone/>
            </a:pPr>
            <a:r>
              <a:rPr lang="ru-RU" dirty="0" smtClean="0"/>
              <a:t>А) игнорирование проблемы, продолжение деятельности.</a:t>
            </a:r>
          </a:p>
          <a:p>
            <a:pPr>
              <a:buNone/>
            </a:pPr>
            <a:r>
              <a:rPr lang="ru-RU" dirty="0" smtClean="0"/>
              <a:t>Б) фантазирование, представление себя в «особых условиях» </a:t>
            </a:r>
          </a:p>
          <a:p>
            <a:pPr>
              <a:buNone/>
            </a:pPr>
            <a:r>
              <a:rPr lang="ru-RU" dirty="0" smtClean="0"/>
              <a:t>В) «разыгрывание роли» - исполнение деятельности как бы «понарошку»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</a:t>
            </a:r>
            <a:r>
              <a:rPr lang="ru-RU" dirty="0" err="1" smtClean="0"/>
              <a:t>копинга</a:t>
            </a:r>
            <a:endParaRPr lang="ru-RU" dirty="0"/>
          </a:p>
        </p:txBody>
      </p:sp>
      <p:sp>
        <p:nvSpPr>
          <p:cNvPr id="27033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4</a:t>
            </a:r>
            <a:r>
              <a:rPr lang="ru-RU" smtClean="0"/>
              <a:t>. </a:t>
            </a:r>
            <a:r>
              <a:rPr lang="ru-RU" dirty="0" err="1" smtClean="0"/>
              <a:t>Самопораженческий</a:t>
            </a:r>
            <a:r>
              <a:rPr lang="ru-RU" dirty="0" smtClean="0"/>
              <a:t> </a:t>
            </a:r>
            <a:r>
              <a:rPr lang="ru-RU" dirty="0" err="1" smtClean="0"/>
              <a:t>копинг</a:t>
            </a:r>
            <a:r>
              <a:rPr lang="ru-RU" dirty="0" smtClean="0"/>
              <a:t>:</a:t>
            </a:r>
          </a:p>
          <a:p>
            <a:pPr>
              <a:buNone/>
            </a:pPr>
            <a:r>
              <a:rPr lang="ru-RU" dirty="0" smtClean="0"/>
              <a:t>А) «уход в болезнь»</a:t>
            </a:r>
          </a:p>
          <a:p>
            <a:pPr>
              <a:buNone/>
            </a:pPr>
            <a:r>
              <a:rPr lang="ru-RU" dirty="0" smtClean="0"/>
              <a:t>Б) алкоголизация, наркотизация</a:t>
            </a:r>
          </a:p>
          <a:p>
            <a:pPr>
              <a:buNone/>
            </a:pPr>
            <a:r>
              <a:rPr lang="ru-RU" dirty="0" smtClean="0"/>
              <a:t>В) суицид</a:t>
            </a:r>
            <a:endParaRPr lang="ru-RU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0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0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0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0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0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0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0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0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0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0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0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0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0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0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0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0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339" grpId="0"/>
      <p:bldP spid="270338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052736"/>
            <a:ext cx="8352928" cy="1690464"/>
          </a:xfrm>
        </p:spPr>
        <p:txBody>
          <a:bodyPr/>
          <a:lstStyle/>
          <a:p>
            <a:r>
              <a:rPr lang="ru-RU" dirty="0" smtClean="0"/>
              <a:t>3. Концепция «</a:t>
            </a:r>
            <a:r>
              <a:rPr lang="ru-RU" dirty="0" err="1" smtClean="0"/>
              <a:t>пере-живания</a:t>
            </a:r>
            <a:r>
              <a:rPr lang="ru-RU" dirty="0" smtClean="0"/>
              <a:t>» (Ф.Е. </a:t>
            </a:r>
            <a:r>
              <a:rPr lang="ru-RU" dirty="0" err="1" smtClean="0"/>
              <a:t>Василюк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005064"/>
            <a:ext cx="7927032" cy="23252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0354" name="Picture 2" descr="http://www.nsad.ru/pic/vasilu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636912"/>
            <a:ext cx="4438650" cy="38862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077200" cy="914400"/>
          </a:xfrm>
        </p:spPr>
        <p:txBody>
          <a:bodyPr/>
          <a:lstStyle/>
          <a:p>
            <a:pPr algn="ctr"/>
            <a:r>
              <a:rPr lang="ru-RU" sz="3900" dirty="0" smtClean="0"/>
              <a:t>Пере–</a:t>
            </a:r>
            <a:r>
              <a:rPr lang="ru-RU" sz="3900" dirty="0" err="1" smtClean="0"/>
              <a:t>живание</a:t>
            </a:r>
            <a:r>
              <a:rPr lang="ru-RU" sz="3900" dirty="0" smtClean="0"/>
              <a:t> экстремальной ситуации (Ф.Е. </a:t>
            </a:r>
            <a:r>
              <a:rPr lang="ru-RU" sz="3900" dirty="0" err="1" smtClean="0"/>
              <a:t>Василюк</a:t>
            </a:r>
            <a:r>
              <a:rPr lang="ru-RU" sz="3900" dirty="0" smtClean="0"/>
              <a:t>)</a:t>
            </a:r>
            <a:endParaRPr lang="ru-RU" sz="3900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496944" cy="5256584"/>
          </a:xfrm>
        </p:spPr>
        <p:txBody>
          <a:bodyPr/>
          <a:lstStyle/>
          <a:p>
            <a:pPr marL="514350" indent="-514350" algn="ctr">
              <a:lnSpc>
                <a:spcPct val="100000"/>
              </a:lnSpc>
              <a:buNone/>
            </a:pPr>
            <a:r>
              <a:rPr lang="ru-RU" dirty="0" smtClean="0"/>
              <a:t>Типы переживаний</a:t>
            </a:r>
          </a:p>
          <a:p>
            <a:pPr marL="514350" indent="-514350">
              <a:lnSpc>
                <a:spcPct val="100000"/>
              </a:lnSpc>
              <a:buNone/>
            </a:pPr>
            <a:endParaRPr lang="ru-RU" dirty="0" smtClean="0"/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ru-RU" dirty="0" smtClean="0"/>
              <a:t>Гедонистическое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ru-RU" dirty="0" smtClean="0"/>
              <a:t>Реалистическое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ru-RU" dirty="0" smtClean="0"/>
              <a:t>Ценностное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ru-RU" dirty="0" smtClean="0"/>
              <a:t>Творческое</a:t>
            </a:r>
          </a:p>
          <a:p>
            <a:pPr marL="514350" indent="-514350">
              <a:buNone/>
            </a:pPr>
            <a:endParaRPr lang="ru-RU" dirty="0"/>
          </a:p>
        </p:txBody>
      </p:sp>
      <p:pic>
        <p:nvPicPr>
          <p:cNvPr id="90114" name="Picture 2" descr="http://bookap.info/genpsy/vasilyuk/cover-lar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276872"/>
            <a:ext cx="2319139" cy="304149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077200" cy="914400"/>
          </a:xfrm>
        </p:spPr>
        <p:txBody>
          <a:bodyPr/>
          <a:lstStyle/>
          <a:p>
            <a:pPr algn="ctr"/>
            <a:r>
              <a:rPr lang="ru-RU" sz="3900" dirty="0" smtClean="0"/>
              <a:t>Типы переживаний </a:t>
            </a:r>
            <a:br>
              <a:rPr lang="ru-RU" sz="3900" dirty="0" smtClean="0"/>
            </a:br>
            <a:r>
              <a:rPr lang="ru-RU" sz="3900" dirty="0" smtClean="0"/>
              <a:t>(Ф.Е. </a:t>
            </a:r>
            <a:r>
              <a:rPr lang="ru-RU" sz="3900" dirty="0" err="1" smtClean="0"/>
              <a:t>Василюк</a:t>
            </a:r>
            <a:r>
              <a:rPr lang="ru-RU" sz="3900" dirty="0" smtClean="0"/>
              <a:t>)</a:t>
            </a:r>
            <a:endParaRPr lang="ru-RU" sz="3900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496944" cy="5256584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1. Гедонистическое переживание </a:t>
            </a:r>
          </a:p>
          <a:p>
            <a:pPr marL="514350" indent="-514350">
              <a:lnSpc>
                <a:spcPct val="100000"/>
              </a:lnSpc>
              <a:buAutoNum type="arabicPeriod"/>
            </a:pPr>
            <a:endParaRPr lang="ru-RU" dirty="0" smtClean="0"/>
          </a:p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Игнорирует реальность, искажает и отрицает ее, формируя иллюзию удовлетворения и вообще сохранности нарушенного содержания жизни.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077200" cy="914400"/>
          </a:xfrm>
        </p:spPr>
        <p:txBody>
          <a:bodyPr/>
          <a:lstStyle/>
          <a:p>
            <a:pPr algn="ctr"/>
            <a:r>
              <a:rPr lang="ru-RU" sz="3900" dirty="0" smtClean="0"/>
              <a:t>Типы переживаний </a:t>
            </a:r>
            <a:br>
              <a:rPr lang="ru-RU" sz="3900" dirty="0" smtClean="0"/>
            </a:br>
            <a:r>
              <a:rPr lang="ru-RU" sz="3900" dirty="0" smtClean="0"/>
              <a:t>(Ф.Е. </a:t>
            </a:r>
            <a:r>
              <a:rPr lang="ru-RU" sz="3900" dirty="0" err="1" smtClean="0"/>
              <a:t>Василюк</a:t>
            </a:r>
            <a:r>
              <a:rPr lang="ru-RU" sz="3900" dirty="0" smtClean="0"/>
              <a:t>)</a:t>
            </a:r>
            <a:endParaRPr lang="ru-RU" sz="3900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496944" cy="5256584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2. Реалистическое переживание </a:t>
            </a:r>
          </a:p>
          <a:p>
            <a:pPr marL="514350" indent="-514350">
              <a:lnSpc>
                <a:spcPct val="100000"/>
              </a:lnSpc>
              <a:buAutoNum type="arabicPeriod"/>
            </a:pPr>
            <a:endParaRPr lang="ru-RU" dirty="0" smtClean="0"/>
          </a:p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Принимает реальность как она есть, приноравливая к ее условиям динамику и содержание потребностей субъекта. Бывшее содержание жизни отбрасывается, прошлое изгоняется из памяти. Прошлое есть, но истории нет.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077200" cy="914400"/>
          </a:xfrm>
        </p:spPr>
        <p:txBody>
          <a:bodyPr/>
          <a:lstStyle/>
          <a:p>
            <a:pPr algn="ctr"/>
            <a:r>
              <a:rPr lang="ru-RU" sz="3900" dirty="0" smtClean="0"/>
              <a:t>Типы переживаний </a:t>
            </a:r>
            <a:br>
              <a:rPr lang="ru-RU" sz="3900" dirty="0" smtClean="0"/>
            </a:br>
            <a:r>
              <a:rPr lang="ru-RU" sz="3900" dirty="0" smtClean="0"/>
              <a:t>(Ф.Е. </a:t>
            </a:r>
            <a:r>
              <a:rPr lang="ru-RU" sz="3900" dirty="0" err="1" smtClean="0"/>
              <a:t>Василюк</a:t>
            </a:r>
            <a:r>
              <a:rPr lang="ru-RU" sz="3900" dirty="0" smtClean="0"/>
              <a:t>)</a:t>
            </a:r>
            <a:endParaRPr lang="ru-RU" sz="3900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496944" cy="5256584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3. Ценностное переживание </a:t>
            </a:r>
          </a:p>
          <a:p>
            <a:pPr marL="514350" indent="-514350">
              <a:lnSpc>
                <a:spcPct val="100000"/>
              </a:lnSpc>
              <a:buAutoNum type="arabicPeriod"/>
            </a:pPr>
            <a:endParaRPr lang="ru-RU" dirty="0" smtClean="0"/>
          </a:p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Признает угрожающую реальность, пытается ее обезоружить идеальными семиотическими процедурами, идеально преображает ее, по-своему интерпретируя и оценивая ЭС. </a:t>
            </a:r>
          </a:p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ЭС </a:t>
            </a:r>
            <a:r>
              <a:rPr lang="ru-RU" dirty="0" err="1" smtClean="0"/>
              <a:t>ценностно</a:t>
            </a:r>
            <a:r>
              <a:rPr lang="ru-RU" dirty="0" smtClean="0"/>
              <a:t> отвергается, признается лишь сам факт ее существования.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077200" cy="914400"/>
          </a:xfrm>
        </p:spPr>
        <p:txBody>
          <a:bodyPr/>
          <a:lstStyle/>
          <a:p>
            <a:pPr algn="ctr"/>
            <a:r>
              <a:rPr lang="ru-RU" sz="3900" dirty="0" smtClean="0"/>
              <a:t>Типы переживаний </a:t>
            </a:r>
            <a:br>
              <a:rPr lang="ru-RU" sz="3900" dirty="0" smtClean="0"/>
            </a:br>
            <a:r>
              <a:rPr lang="ru-RU" sz="3900" dirty="0" smtClean="0"/>
              <a:t>(Ф.Е. </a:t>
            </a:r>
            <a:r>
              <a:rPr lang="ru-RU" sz="3900" dirty="0" err="1" smtClean="0"/>
              <a:t>Василюк</a:t>
            </a:r>
            <a:r>
              <a:rPr lang="ru-RU" sz="3900" dirty="0" smtClean="0"/>
              <a:t>)</a:t>
            </a:r>
            <a:endParaRPr lang="ru-RU" sz="3900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496944" cy="5256584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4. Творческое переживание </a:t>
            </a:r>
          </a:p>
          <a:p>
            <a:pPr marL="514350" indent="-514350">
              <a:lnSpc>
                <a:spcPct val="100000"/>
              </a:lnSpc>
              <a:buAutoNum type="arabicPeriod"/>
            </a:pPr>
            <a:endParaRPr lang="ru-RU" dirty="0" smtClean="0"/>
          </a:p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Строит (творит) новую жизненную реальность, создает уникальный синтез переживаний, соответствующий данной критической ситуации. ЭС материально преодолевается, преобразуется, соответственно, преобразуется сама личность, которая творит свою историю.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077200" cy="914400"/>
          </a:xfrm>
        </p:spPr>
        <p:txBody>
          <a:bodyPr/>
          <a:lstStyle/>
          <a:p>
            <a:pPr algn="ctr"/>
            <a:r>
              <a:rPr lang="ru-RU" sz="3900" dirty="0" smtClean="0"/>
              <a:t>Творческое переживание ЭС</a:t>
            </a:r>
            <a:endParaRPr lang="ru-RU" sz="3900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496944" cy="5256584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1. </a:t>
            </a:r>
            <a:r>
              <a:rPr lang="ru-RU" dirty="0" err="1" smtClean="0"/>
              <a:t>ЖизнеТворчество</a:t>
            </a:r>
            <a:r>
              <a:rPr lang="ru-RU" dirty="0" smtClean="0"/>
              <a:t> (построение нового образа жизненного замысла)</a:t>
            </a:r>
          </a:p>
          <a:p>
            <a:pPr marL="514350" indent="-514350">
              <a:buNone/>
            </a:pPr>
            <a:r>
              <a:rPr lang="ru-RU" dirty="0" smtClean="0"/>
              <a:t>ЭС приводит к разрушению прежней жизни, ее переживание приводит к тому, что жизнь восстанавливается. Но это – другая жизнь, старое содержание жизни сохраняется силой творческого переживания в форме новой истории жизни.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077200" cy="914400"/>
          </a:xfrm>
        </p:spPr>
        <p:txBody>
          <a:bodyPr/>
          <a:lstStyle/>
          <a:p>
            <a:pPr algn="ctr"/>
            <a:r>
              <a:rPr lang="ru-RU" sz="3900" dirty="0" smtClean="0"/>
              <a:t>Творческое переживание ЭС</a:t>
            </a:r>
            <a:endParaRPr lang="ru-RU" sz="3900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496944" cy="5256584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2. Активный, деятельностный характер поведения</a:t>
            </a:r>
          </a:p>
          <a:p>
            <a:pPr marL="514350" indent="-514350">
              <a:buNone/>
            </a:pPr>
            <a:r>
              <a:rPr lang="ru-RU" dirty="0" smtClean="0"/>
              <a:t>Творческому переживанию требуется действие по реализации задуманного в условиях многочисленных препятствий.</a:t>
            </a:r>
            <a:endParaRPr lang="ru-RU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1229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077200" cy="914400"/>
          </a:xfrm>
        </p:spPr>
        <p:txBody>
          <a:bodyPr/>
          <a:lstStyle/>
          <a:p>
            <a:pPr algn="ctr"/>
            <a:r>
              <a:rPr lang="ru-RU" sz="3900" dirty="0" smtClean="0"/>
              <a:t>Творческое переживание ЭС</a:t>
            </a:r>
            <a:endParaRPr lang="ru-RU" sz="3900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496944" cy="5256584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3. Особое внутреннее состояние</a:t>
            </a:r>
          </a:p>
          <a:p>
            <a:pPr marL="514350" indent="-514350">
              <a:buNone/>
            </a:pPr>
            <a:r>
              <a:rPr lang="ru-RU" dirty="0" smtClean="0"/>
              <a:t>Активная реализация творческого </a:t>
            </a:r>
            <a:r>
              <a:rPr lang="ru-RU" dirty="0" err="1" smtClean="0"/>
              <a:t>пере-живания</a:t>
            </a:r>
            <a:r>
              <a:rPr lang="ru-RU" dirty="0" smtClean="0"/>
              <a:t> экстремальной ситуации в напряженных условиях предельных комплексных нагрузок возможна лишь в особом </a:t>
            </a:r>
            <a:r>
              <a:rPr lang="ru-RU" b="1" u="sng" dirty="0" smtClean="0"/>
              <a:t>внутреннем состоянии («кураж», «бесстрашие» и т.п.)</a:t>
            </a:r>
            <a:endParaRPr lang="ru-RU" b="1" u="sng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077200" cy="914400"/>
          </a:xfrm>
        </p:spPr>
        <p:txBody>
          <a:bodyPr/>
          <a:lstStyle/>
          <a:p>
            <a:pPr algn="ctr"/>
            <a:r>
              <a:rPr lang="ru-RU" sz="3900" dirty="0" smtClean="0"/>
              <a:t>Творческое переживание ЭС</a:t>
            </a:r>
            <a:endParaRPr lang="ru-RU" sz="3900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496944" cy="5256584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4. Готовность к самопожертвованию</a:t>
            </a:r>
          </a:p>
          <a:p>
            <a:pPr marL="514350" indent="-514350">
              <a:buNone/>
            </a:pPr>
            <a:r>
              <a:rPr lang="ru-RU" dirty="0" smtClean="0"/>
              <a:t>Это высшая точка движения </a:t>
            </a:r>
            <a:r>
              <a:rPr lang="ru-RU" i="1" dirty="0" smtClean="0"/>
              <a:t>от себя</a:t>
            </a:r>
            <a:r>
              <a:rPr lang="ru-RU" dirty="0" smtClean="0"/>
              <a:t>, сосредотачивающего все душевные и физические силы человека не на достижении собственного счастья, благополучия, безопасности, а на служении высшей ценности.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077200" cy="914400"/>
          </a:xfrm>
        </p:spPr>
        <p:txBody>
          <a:bodyPr/>
          <a:lstStyle/>
          <a:p>
            <a:pPr algn="ctr"/>
            <a:r>
              <a:rPr lang="ru-RU" sz="3900" dirty="0" smtClean="0"/>
              <a:t>Творческое переживание ЭС</a:t>
            </a:r>
            <a:endParaRPr lang="ru-RU" sz="3900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496944" cy="5256584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5. Готовность к подвигу как к единственно правильному образу поведения в ЭС</a:t>
            </a:r>
          </a:p>
          <a:p>
            <a:pPr marL="514350" indent="-514350">
              <a:lnSpc>
                <a:spcPct val="100000"/>
              </a:lnSpc>
              <a:buNone/>
            </a:pPr>
            <a:endParaRPr lang="ru-RU" dirty="0" smtClean="0"/>
          </a:p>
          <a:p>
            <a:pPr marL="514350" indent="-514350">
              <a:lnSpc>
                <a:spcPct val="100000"/>
              </a:lnSpc>
              <a:buNone/>
            </a:pPr>
            <a:r>
              <a:rPr lang="ru-RU" dirty="0" smtClean="0"/>
              <a:t>Психологическими условиями совершения подвига является состояние «самозабвения», прорывающее ситуацию невозможности изнутри, так как в нем получают смысл «безрассудные» (на деле – единственно правильные) поступки в ЭС.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4. Психологическая характеристика «правильного» переживания экстремальной ситуации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005064"/>
            <a:ext cx="7927032" cy="23252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402" name="Picture 2" descr="http://im6-tub-ru.yandex.net/i?id=405613319-13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149080"/>
            <a:ext cx="2892768" cy="2018211"/>
          </a:xfrm>
          <a:prstGeom prst="rect">
            <a:avLst/>
          </a:prstGeom>
          <a:noFill/>
        </p:spPr>
      </p:pic>
      <p:pic>
        <p:nvPicPr>
          <p:cNvPr id="102404" name="Picture 4" descr="http://im5-tub-ru.yandex.net/i?id=344388450-57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2628" y="4149080"/>
            <a:ext cx="3160192" cy="208823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332656"/>
          <a:ext cx="8712968" cy="627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5690"/>
                <a:gridCol w="3244206"/>
                <a:gridCol w="3183072"/>
              </a:tblGrid>
              <a:tr h="4236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Характеристики</a:t>
                      </a: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Защита</a:t>
                      </a: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Совладание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T="91440" marB="91440" anchor="ctr"/>
                </a:tc>
              </a:tr>
              <a:tr h="5571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Основные цели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Устранение, предотвращение или смягчение неудовольствия</a:t>
                      </a: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Приспособление к действительности, позволяющее удовлетворять потребности</a:t>
                      </a:r>
                    </a:p>
                  </a:txBody>
                  <a:tcPr marT="91440" marB="91440"/>
                </a:tc>
              </a:tr>
              <a:tr h="7313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Times New Roman"/>
                          <a:cs typeface="Times New Roman"/>
                        </a:rPr>
                        <a:t>Характер протекания:</a:t>
                      </a: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 произвольность, сознательность</a:t>
                      </a: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Вынужденные, автоматические, большей частью неосознаваемые и ригидные процессы</a:t>
                      </a: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Целенаправленные, во многом осознаваемые и гибкие процессы</a:t>
                      </a:r>
                    </a:p>
                  </a:txBody>
                  <a:tcPr marT="91440" marB="91440"/>
                </a:tc>
              </a:tr>
              <a:tr h="7313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отношение к внешней и внутренней реальности</a:t>
                      </a: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Отрицание, искажение, сокрытие от себя реальности, бегство от нее, самообман</a:t>
                      </a: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Ориентация на признание и принятие реальности, активное исследование реальной ситуации</a:t>
                      </a:r>
                    </a:p>
                  </a:txBody>
                  <a:tcPr marT="91440" marB="91440"/>
                </a:tc>
              </a:tr>
              <a:tr h="1079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дифференцированность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Формы поведения, не учитывающие целостной ситуации, действующие "напролом"</a:t>
                      </a: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Реалистический учет целостной ситуации, умение пожертвовать частным и сиюминутным. Способность разбивать всю проблему на мелкие потенциально разрешимые задачи</a:t>
                      </a:r>
                    </a:p>
                  </a:txBody>
                  <a:tcPr marT="91440" marB="91440"/>
                </a:tc>
              </a:tr>
              <a:tr h="1079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отношение к помощи в ходе переживания</a:t>
                      </a: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Либо отсутствие поиска помощи и отвержение предлагаемой, либо стремление все возложить на помогающего, самоустранившись от решения собственных проблем</a:t>
                      </a: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Активный поиск и принятие помощи</a:t>
                      </a:r>
                    </a:p>
                  </a:txBody>
                  <a:tcPr marT="91440" marB="91440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7" y="548680"/>
          <a:ext cx="8365233" cy="576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8411"/>
                <a:gridCol w="2788411"/>
                <a:gridCol w="2788411"/>
              </a:tblGrid>
              <a:tr h="8038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Характеристики</a:t>
                      </a: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Защита</a:t>
                      </a: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latin typeface="Times New Roman"/>
                          <a:ea typeface="Times New Roman"/>
                          <a:cs typeface="Times New Roman"/>
                        </a:rPr>
                        <a:t>Совладание</a:t>
                      </a: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T="91440" marB="91440" anchor="ctr"/>
                </a:tc>
              </a:tr>
              <a:tr h="49568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Результаты, следствия и функции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Иногда невроз. Частное улучшение (например, локальное снижение напряжения, субъективная интеграция поведения, устранение неприятных или болезненных ощущений) ценой ухудшения всей ситуации, регресса, объективной дезинтеграции поведения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Спасают от потрясения, предоставляя субъекту время для подготовки других, более эффективных способов переживания</a:t>
                      </a:r>
                    </a:p>
                  </a:txBody>
                  <a:tcPr marT="91440" marB="9144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Обеспечивают упорядоченное, контролируемое удовлетворение потребностей и импульсов. Удерживают субъекта от регресса, ведут к накоплению индивидуального опыта </a:t>
                      </a:r>
                      <a:r>
                        <a:rPr lang="ru-RU" sz="1800" dirty="0" err="1">
                          <a:latin typeface="Times New Roman"/>
                          <a:ea typeface="Times New Roman"/>
                          <a:cs typeface="Times New Roman"/>
                        </a:rPr>
                        <a:t>совладания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 с жизненными проблемами</a:t>
                      </a:r>
                    </a:p>
                  </a:txBody>
                  <a:tcPr marT="91440" marB="91440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5. Динамика эмоционального переживания экстремальной ситуации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005064"/>
            <a:ext cx="7927032" cy="23252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6498" name="Picture 2" descr="http://im6-tub-ru.yandex.net/i?id=352709764-45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068960"/>
            <a:ext cx="4683960" cy="346105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2180990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2572">
            <a:off x="1824932" y="424894"/>
            <a:ext cx="5181940" cy="599193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23928" y="5085184"/>
            <a:ext cx="1263487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1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Чувство вины</a:t>
            </a:r>
            <a:endParaRPr lang="ru-RU" sz="11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4509120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spc="0" dirty="0" smtClean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Стыд</a:t>
            </a:r>
            <a:endParaRPr lang="ru-RU" sz="1200" b="1" cap="all" spc="0" dirty="0">
              <a:ln/>
              <a:solidFill>
                <a:srgbClr val="7030A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3728" y="3789040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 smtClean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юмор</a:t>
            </a:r>
            <a:endParaRPr lang="ru-RU" sz="1200" b="1" cap="all" spc="0" dirty="0">
              <a:ln/>
              <a:solidFill>
                <a:srgbClr val="7030A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39752" y="3068960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 smtClean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бесстрашие</a:t>
            </a:r>
            <a:endParaRPr lang="ru-RU" sz="1200" b="1" cap="all" spc="0" dirty="0">
              <a:ln/>
              <a:solidFill>
                <a:srgbClr val="7030A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260648"/>
            <a:ext cx="8002587" cy="571500"/>
          </a:xfrm>
        </p:spPr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95536" y="908720"/>
            <a:ext cx="8568952" cy="5328592"/>
          </a:xfrm>
        </p:spPr>
        <p:txBody>
          <a:bodyPr/>
          <a:lstStyle/>
          <a:p>
            <a:r>
              <a:rPr lang="ru-RU" sz="2800" dirty="0" smtClean="0"/>
              <a:t>Проблема переживания человеком ЭС является междисциплинарной.</a:t>
            </a:r>
            <a:endParaRPr lang="ru-RU" sz="2800" dirty="0"/>
          </a:p>
          <a:p>
            <a:r>
              <a:rPr lang="ru-RU" sz="2800" dirty="0" smtClean="0"/>
              <a:t>Практика оказания психологической помощи человеку в ЭС дает новый материал для понимания процесса переживания.</a:t>
            </a:r>
            <a:endParaRPr lang="ru-RU" sz="2800" dirty="0"/>
          </a:p>
          <a:p>
            <a:r>
              <a:rPr lang="ru-RU" sz="2800" dirty="0" smtClean="0"/>
              <a:t>Несмотря на сходность переживания «обычных» и ЭС, человек по-разному реагирует на «обычные» и предельные психические нагрузки.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ining seminar presentation">
  <a:themeElements>
    <a:clrScheme name="ms_ppttraining_tp06256168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s_ppttraining_tp06256168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s_ppttraining_tp06256168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_ppttraining_tp0625616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training_tp06256168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training_tp06256168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training_tp0625616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training_tp0625616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training_tp0625616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 seminar presentation</Template>
  <TotalTime>828</TotalTime>
  <Words>1417</Words>
  <Application>Microsoft Office PowerPoint</Application>
  <PresentationFormat>Экран (4:3)</PresentationFormat>
  <Paragraphs>194</Paragraphs>
  <Slides>43</Slides>
  <Notes>43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Training seminar presentation</vt:lpstr>
      <vt:lpstr>Психология экстремальной ситуации</vt:lpstr>
      <vt:lpstr>Введение </vt:lpstr>
      <vt:lpstr>План лекции</vt:lpstr>
      <vt:lpstr>1. Основные концепции переживания экстремальной ситуации</vt:lpstr>
      <vt:lpstr>Основные концепции переживания ЭС: защита</vt:lpstr>
      <vt:lpstr>Защитное поведение как переживание ЭС</vt:lpstr>
      <vt:lpstr>Защитное поведение: виды</vt:lpstr>
      <vt:lpstr>Защитное поведение: механизм</vt:lpstr>
      <vt:lpstr>Виды психологических защит (по З. Фрейду)</vt:lpstr>
      <vt:lpstr>Психологическая защита в ЭС</vt:lpstr>
      <vt:lpstr>Защитное поведение в ЭС</vt:lpstr>
      <vt:lpstr>Защитные механизмы: характеристики</vt:lpstr>
      <vt:lpstr>Психологическая защита: выводы</vt:lpstr>
      <vt:lpstr>Литература по защитным механизмам</vt:lpstr>
      <vt:lpstr>1. Основные концепции переживания экстремальной ситуации</vt:lpstr>
      <vt:lpstr>Виды компенсации (А.Адлер)</vt:lpstr>
      <vt:lpstr>1. Основные концепции переживания экстремальной ситуации</vt:lpstr>
      <vt:lpstr>Когнитивные концепции переживания: когнитивный диссонанс (Л.Фестингер)</vt:lpstr>
      <vt:lpstr>Когнитивные концепции переживания: когнитивный диссонанс (Л. Фестингер)</vt:lpstr>
      <vt:lpstr>Когнитивные концепции переживания: когнитивный диссонанс (Л.Фестингер)</vt:lpstr>
      <vt:lpstr>2. Техники совладающего поведения  (копинг – стратегии)</vt:lpstr>
      <vt:lpstr>Копинг</vt:lpstr>
      <vt:lpstr>Виды копинга</vt:lpstr>
      <vt:lpstr>Виды копинга</vt:lpstr>
      <vt:lpstr>Виды копинга</vt:lpstr>
      <vt:lpstr>Виды копинга</vt:lpstr>
      <vt:lpstr>3. Концепция «пере-живания» (Ф.Е. Василюк)</vt:lpstr>
      <vt:lpstr>Пере–живание экстремальной ситуации (Ф.Е. Василюк)</vt:lpstr>
      <vt:lpstr>Типы переживаний  (Ф.Е. Василюк)</vt:lpstr>
      <vt:lpstr>Типы переживаний  (Ф.Е. Василюк)</vt:lpstr>
      <vt:lpstr>Типы переживаний  (Ф.Е. Василюк)</vt:lpstr>
      <vt:lpstr>Типы переживаний  (Ф.Е. Василюк)</vt:lpstr>
      <vt:lpstr>Творческое переживание ЭС</vt:lpstr>
      <vt:lpstr>Творческое переживание ЭС</vt:lpstr>
      <vt:lpstr>Творческое переживание ЭС</vt:lpstr>
      <vt:lpstr>Творческое переживание ЭС</vt:lpstr>
      <vt:lpstr>Творческое переживание ЭС</vt:lpstr>
      <vt:lpstr>4. Психологическая характеристика «правильного» переживания экстремальной ситуации</vt:lpstr>
      <vt:lpstr>Слайд 39</vt:lpstr>
      <vt:lpstr>Слайд 40</vt:lpstr>
      <vt:lpstr>5. Динамика эмоционального переживания экстремальной ситуации</vt:lpstr>
      <vt:lpstr>Слайд 42</vt:lpstr>
      <vt:lpstr>Заключение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экстремальной ситуации</dc:title>
  <dc:creator>oem</dc:creator>
  <cp:lastModifiedBy>oem</cp:lastModifiedBy>
  <cp:revision>13</cp:revision>
  <dcterms:created xsi:type="dcterms:W3CDTF">2011-03-15T06:28:16Z</dcterms:created>
  <dcterms:modified xsi:type="dcterms:W3CDTF">2013-03-29T07:42:11Z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TC062561681049</vt:lpwstr>
  </property>
</Properties>
</file>