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4" r:id="rId4"/>
  </p:sldMasterIdLst>
  <p:notesMasterIdLst>
    <p:notesMasterId r:id="rId27"/>
  </p:notesMasterIdLst>
  <p:sldIdLst>
    <p:sldId id="256" r:id="rId5"/>
    <p:sldId id="257" r:id="rId6"/>
    <p:sldId id="258" r:id="rId7"/>
    <p:sldId id="259" r:id="rId8"/>
    <p:sldId id="260" r:id="rId9"/>
    <p:sldId id="270" r:id="rId10"/>
    <p:sldId id="261" r:id="rId11"/>
    <p:sldId id="271" r:id="rId12"/>
    <p:sldId id="272" r:id="rId13"/>
    <p:sldId id="273" r:id="rId14"/>
    <p:sldId id="262" r:id="rId15"/>
    <p:sldId id="274" r:id="rId16"/>
    <p:sldId id="275" r:id="rId17"/>
    <p:sldId id="263" r:id="rId18"/>
    <p:sldId id="264" r:id="rId19"/>
    <p:sldId id="276" r:id="rId20"/>
    <p:sldId id="277" r:id="rId21"/>
    <p:sldId id="265" r:id="rId22"/>
    <p:sldId id="266" r:id="rId23"/>
    <p:sldId id="267" r:id="rId24"/>
    <p:sldId id="268" r:id="rId25"/>
    <p:sldId id="26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04" autoAdjust="0"/>
  </p:normalViewPr>
  <p:slideViewPr>
    <p:cSldViewPr>
      <p:cViewPr varScale="1">
        <p:scale>
          <a:sx n="80" d="100"/>
          <a:sy n="80" d="100"/>
        </p:scale>
        <p:origin x="111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ax="2720" units="cm"/>
          <inkml:channel name="Y" type="integer" max="768" units="cm"/>
          <inkml:channel name="T" type="integer" max="2.14748E9" units="dev"/>
        </inkml:traceFormat>
        <inkml:channelProperties>
          <inkml:channelProperty channel="X" name="resolution" value="79.53217" units="1/cm"/>
          <inkml:channelProperty channel="Y" name="resolution" value="39.58763" units="1/cm"/>
          <inkml:channelProperty channel="T" name="resolution" value="1" units="1/dev"/>
        </inkml:channelProperties>
      </inkml:inkSource>
      <inkml:timestamp xml:id="ts0" timeString="2020-01-23T04:50:19.319"/>
    </inkml:context>
    <inkml:brush xml:id="br0">
      <inkml:brushProperty name="width" value="0.05292" units="cm"/>
      <inkml:brushProperty name="height" value="0.05292" units="cm"/>
      <inkml:brushProperty name="color" value="#FF0000"/>
    </inkml:brush>
  </inkml:definitions>
  <inkml:trace contextRef="#ctx0" brushRef="#br0">22191 12871 0,'-317'0'125,"238"0"-109,39 0-16,0 0 15,1-39-15,-80 39 16,40-40-16,-1 1 16,1 39-16,0 0 15,0 0-15,-1-40 16,41 40-16,-1 0 0,0-40 16,1 40-16,-1 0 15,-39 0 1,39 0-16,1-39 15,-41 39-15,1-40 16,40 40 15,-1 0-31,0 0 16,1 0 0,-41 0-16,41 0 15,-1 0-15,-39 0 16,0-39-16,-1 39 15,41 0-15,-1 0 16,-39 0-16,39 0 0,1 0 16,-1 0-16,-39-40 15,39 40-15,1 0 16,-41 0-16,41 0 16,-1 0-16,0 0 15,-39 0-15,40 0 16,-41 0-16,41 0 0,-41 0 15,1 0 1,40 40-16,-1-40 16,0 0-16,1 0 15,-1 0-15,0 0 16,1 0-16,-1 0 31,-39 39-31,39-39 0,1 40 16,-41-1-16,41-39 15,-1 0-15,-39 0 16,39 0-16,1 40 16,-1-40-16,0 40 15,1-40 1,-1 0-16,1 0 0,-1 0 16,0 0-16,1 39 15,-41-39-15,41 0 16,-1 0-16,1 0 15,-41 40 1,41-40-16,39 39 16,-40-39-1,0 0-15,-39 0 16,40 40-16,-1 0 16,-39-40-16,39 0 15,0 0-15,-39 39 16,40-39-16,-1 40 15,-39-40-15,39 0 16,0 0-16,1 0 0,-1 0 16,1 0-16,-41 40 15,41-40-15,-1 0 16,-39 39-16,39-39 16,1 40-16,-41-40 15,41 39 1,-41-39-1,41 0-15,-1 40 16,-39-40-16,39 40 16,1-40-16,-41 39 15,41-39-15,-1 0 16,-39 40-16,39-1 16,-39-39-1,0 0 1,79 40-16,-40-40 0,1 40 15,-1-1 1,0-39-16,-39 40 16,79-1-1,-79 1-15,39 0 16,1-1-16,-1 40 16,0-39-16,-39 0 15,39-1-15,1 1 16,39 39-16,-79-39 15,39-1 1,0 40-16,1 1 31,-1-41-31,0 40 16,1-39 0,-1 39-16,40-39 15,0 0-15,-39 39 16,39-40-16,0 1 15,0 0-15,0 39 16,0-40-16,0 41 16,0-41-1,0 1 1,0-1 0,0 1-1,39-40 16,-39 40-31,0-1 16,40 1-16,-40 39 16,39-79-16,-39 40 15,40-40-15,-40 79 0,40-40 16,-1 1-16,1 0 16,-40-1-1,0 1-15,40-40 16,-1 39-1,1 1 1,-40 0-16,39-1 16,1 40-1,0-79 1,-40 40-16,39 0 0,1-1 16,0 1-16,-1 0 15,-39-1 1,40-39-1,-1 40-15,1 39 32,-40-39-1,40-40-31,-1 79 16,-39-40-16,40 1 15,-40 0-15,40-1 16,-1 40-16,-39-39 15,40-40 1,-40 40-16,0-1 0,39-39 16,1 40-16,-40-1 15,40 1 1,-40 0-16,39-40 16,-39 39-16,40-39 15,-40 40 1,40-40-1,-40 39 1,0 1-16,39-40 16,-39 40-1,40-1 1,-1-39 15,-39 40-31,40-1 0,-40 1 16,40-40-1,-1 0 95,-39 40-110,80-40 15,-1 0 1,-40 39-16,1 1 16,0-40-1,-1 0-15,1 0 0,0 0 16,39 39-16,-40 1 16,1-40-16,39 0 15,-39 40-15,0-1 16,39-39-16,40 79 15,-80-39-15,80 0 16,-79-1-16,-1 1 0,41-40 16,-41 0-16,1 40 15,39-1-15,-39-39 16,-1 0-16,41 0 16,-41 40-16,1-40 15,39 0-15,-39 39 16,39-39-1,-39 40 1,-1 0-16,41-40 16,-41 0-16,1 0 15,39 39-15,-39-39 16,-1 0-16,41 0 16,-41 0-16,40 40 15,-39-40-15,0 0 16,39 0-16,-39 0 15,-1 0 1,1 0-16,39 0 16,-39 0-16,-1 0 15,41 0-15,-41 0 16,1 0 0,-1 0-16,41 0 15,-41-40-15,1 40 16,39 0-16,-39 0 15,-1-39-15,41 39 16,-41-40-16,1 40 16,39-40-16,-39 40 15,-1 0-15,41-39 0,-41 39 16,1 0-16,39 0 16,-39-40-16,-1 40 15,41-39-15,-41 39 16,41-40-1,-41 40-15,1 0 16,39 0-16,0-40 16,-39 40-16,0 0 15,-1-39-15,40 39 16,-39 0-16,0 0 16,39 0-16,-39 0 15,-1 0-15,1 0 16,39 0-1,-39 0-15,-1 0 16,41 0 0,-41 0-16,1 0 0,-1 0 15,41 0-15,-41 0 16,1 0-16,39 0 16,-39 0-1,0 0-15,-1 0 0,40 0 16,-39 0-16,0 0 15,-1 0-15,1 0 16,0 0-16,-1-40 16,1 40-16,-1 0 15,1 0-15,0-40 16,-1 40 0,41-39-1,-41 39-15,1 0 16,39 0-16,-79-40 15,40 40-15,-1 0 16,1 0-16,0 0 16,-1-39-16,1 39 15,-1-40-15,1 40 0,0 0 16,-1-79-16,1 79 16,39 0-16,-39-40 15,-1 1-15,41 39 16,-41 0-16,1-40 15,39 0-15,-39 40 16,-1-39 0,1 39-16,0-40 15,-1 40-15,1 0 16,-40-39-16,40 39 16,-40-40-1,39 40-15,-39-40 16,79 40-16,-79-39 15,40 39-15,0-40 16,-1 1-16,80-1 16,-79 40-16,-1-40 15,41 40-15,-80-39 16,39-1-16,1 1 16,0 39-1,-1-40 1,-39 0-16,79 1 15,-79-1 1,0 1-16,40 39 16,0-40-16,-40-39 15,39 79-15,-39-40 16,40-39 0,-40 39-1,40 1 1,-40-1-16,0 1 15,0-1 1,0 0-16,0 1 16,0-1-1,39 0-15,-39 1 0,0-40 16,0 39 0,0-39-16,0 39 15,0 1 1,0-1-16,-39-39 15,39 39-15,0 1 32,-40-1-32,0 0 15,40 1-15,-39-1 16,39 1 0,-40-41-1,0 41-15,1-1 16,-1-39-16,1 39 15,-1 1-15,40-1 16,-40 1 0,40-1-16,-79-39 15,79 39-15,-79 1 16,79-1-16,-79 0 16,39-39-16,-39 39 15,39-39-15,0 40 0,-39-1 16,40 0-16,-1 1 15,0-1-15,1 40 16,39-39-16,-40-1 16,0 0-1,1 1 17,-1-1-32,-39 1 15,39-1-15,-39-39 16,39 79-16,40-40 15,-39 1-15,-1-1 16,-39 0 0,79 1-16,-40 39 15,40-40-15,-39 40 0,-1-39 32,0-1-17,1 40 1,-1-40-16,1 40 15,-1-39-15,0-1 110,40 1-110,-39 39 15,-1 0-15,40-40 0,-40 40 16,1-40 0,-1 40 31,40-39-47,-39 39 15,39-40 16,-40 40-31,0 0 16,40-39 0,-79 39-16,39-40 15,1 40 1,-1 0 140,40-40-93,-39 1-48,-1 39 1,40-40 0,-40 40 30,1-40-30,-1 40-16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A7A704-9F1C-4FD3-85D1-57AF2D7FD0E8}" type="datetimeFigureOut">
              <a:rPr lang="en-US" smtClean="0"/>
              <a:pPr/>
              <a:t>1/23/2020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EBFB8C-BBFF-4397-A51C-1E92596422A9}"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Совет. Добавьте сюда свои заметки докладчика.</a:t>
            </a:r>
            <a:endParaRPr lang="en-US"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Совет. Добавьте сюда свои заметки докладчика.</a:t>
            </a:r>
            <a:endParaRPr lang="en-US"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7EBFB8C-BBFF-4397-A51C-1E92596422A9}"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7EBFB8C-BBFF-4397-A51C-1E92596422A9}"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7EBFB8C-BBFF-4397-A51C-1E92596422A9}"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7EBFB8C-BBFF-4397-A51C-1E92596422A9}"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Совет. Добавьте сюда свои заметки докладчика.</a:t>
            </a:r>
            <a:endParaRPr lang="en-US"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7EBFB8C-BBFF-4397-A51C-1E92596422A9}"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F7EBFB8C-BBFF-4397-A51C-1E92596422A9}"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a:solidFill>
                  <a:schemeClr val="tx1"/>
                </a:solidFill>
                <a:latin typeface="+mn-lt"/>
                <a:ea typeface="+mn-ea"/>
                <a:cs typeface="+mn-cs"/>
              </a:rPr>
              <a:t>Совет. Добавьте сюда свои заметки докладчика.</a:t>
            </a:r>
            <a:endParaRPr lang="en-US"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noProof="0" dirty="0"/>
          </a:p>
        </p:txBody>
      </p:sp>
      <p:sp>
        <p:nvSpPr>
          <p:cNvPr id="4" name="Slide Number Placeholder 3"/>
          <p:cNvSpPr>
            <a:spLocks noGrp="1"/>
          </p:cNvSpPr>
          <p:nvPr>
            <p:ph type="sldNum" sz="quarter" idx="10"/>
          </p:nvPr>
        </p:nvSpPr>
        <p:spPr/>
        <p:txBody>
          <a:bodyPr/>
          <a:lstStyle/>
          <a:p>
            <a:fld id="{F7EBFB8C-BBFF-4397-A51C-1E92596422A9}"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Title 13"/>
          <p:cNvSpPr>
            <a:spLocks noGrp="1"/>
          </p:cNvSpPr>
          <p:nvPr>
            <p:ph type="ctrTitle"/>
          </p:nvPr>
        </p:nvSpPr>
        <p:spPr>
          <a:xfrm>
            <a:off x="1435608" y="435936"/>
            <a:ext cx="7406640" cy="1472184"/>
          </a:xfrm>
        </p:spPr>
        <p:txBody>
          <a:bodyPr anchor="b"/>
          <a:lstStyle>
            <a:lvl1pPr algn="l">
              <a:defRPr/>
            </a:lvl1pPr>
            <a:extLst/>
          </a:lstStyle>
          <a:p>
            <a:r>
              <a:rPr lang="ru-RU" noProof="1"/>
              <a:t>Образец заголовка</a:t>
            </a:r>
            <a:endParaRPr lang="en-US" dirty="0"/>
          </a:p>
        </p:txBody>
      </p:sp>
      <p:sp>
        <p:nvSpPr>
          <p:cNvPr id="22" name="Subtitle 21"/>
          <p:cNvSpPr>
            <a:spLocks noGrp="1"/>
          </p:cNvSpPr>
          <p:nvPr>
            <p:ph type="subTitle" idx="1"/>
          </p:nvPr>
        </p:nvSpPr>
        <p:spPr>
          <a:xfrm>
            <a:off x="1432560" y="1850064"/>
            <a:ext cx="7406640" cy="1752600"/>
          </a:xfrm>
        </p:spPr>
        <p:txBody>
          <a:bodyPr/>
          <a:lstStyle>
            <a:lvl1pPr marL="7315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noProof="1"/>
              <a:t>Образец подзаголовка</a:t>
            </a:r>
            <a:endParaRPr lang="en-US" dirty="0"/>
          </a:p>
        </p:txBody>
      </p:sp>
      <p:sp>
        <p:nvSpPr>
          <p:cNvPr id="7" name="Date Placeholder 6"/>
          <p:cNvSpPr>
            <a:spLocks noGrp="1"/>
          </p:cNvSpPr>
          <p:nvPr>
            <p:ph type="dt" sz="half" idx="10"/>
          </p:nvPr>
        </p:nvSpPr>
        <p:spPr/>
        <p:txBody>
          <a:bodyPr/>
          <a:lstStyle/>
          <a:p>
            <a:fld id="{D80A4771-C6EF-4B99-81F4-D30BE4E017A0}" type="datetimeFigureOut">
              <a:rPr lang="en-US" smtClean="0"/>
              <a:pPr/>
              <a:t>1/23/2020</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990B41CA-569D-40E7-8E58-026C0338B2C8}"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50000" t="50000" r="100000" b="1250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80A4771-C6EF-4B99-81F4-D30BE4E017A0}"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a:t>Образец заголовка</a:t>
            </a:r>
            <a:endParaRPr lang="en-US" dirty="0"/>
          </a:p>
        </p:txBody>
      </p:sp>
      <p:sp>
        <p:nvSpPr>
          <p:cNvPr id="3" name="Text Placeholder 2"/>
          <p:cNvSpPr>
            <a:spLocks noGrp="1"/>
          </p:cNvSpPr>
          <p:nvPr>
            <p:ph type="body" idx="1"/>
          </p:nvPr>
        </p:nvSpPr>
        <p:spPr>
          <a:xfrm>
            <a:off x="2578392" y="1100138"/>
            <a:ext cx="6400800" cy="1509712"/>
          </a:xfrm>
        </p:spPr>
        <p:txBody>
          <a:bodyPr anchor="b"/>
          <a:lstStyle>
            <a:lvl1pPr marL="27432"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a:t>Образец текста</a:t>
            </a:r>
          </a:p>
        </p:txBody>
      </p:sp>
      <p:sp>
        <p:nvSpPr>
          <p:cNvPr id="4" name="Date Placeholder 3"/>
          <p:cNvSpPr>
            <a:spLocks noGrp="1"/>
          </p:cNvSpPr>
          <p:nvPr>
            <p:ph type="dt" sz="half" idx="10"/>
          </p:nvPr>
        </p:nvSpPr>
        <p:spPr/>
        <p:txBody>
          <a:bodyPr/>
          <a:lstStyle/>
          <a:p>
            <a:fld id="{D80A4771-C6EF-4B99-81F4-D30BE4E017A0}"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0B41CA-569D-40E7-8E58-026C0338B2C8}"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50000" t="50000" r="100000" b="1250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9" name="Pie 8"/>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0" name="Oval 9"/>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85000" t="100000" r="1000000" b="30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2" name="Rectangle 11"/>
          <p:cNvSpPr/>
          <p:nvPr/>
        </p:nvSpPr>
        <p:spPr>
          <a:xfrm>
            <a:off x="1033974" y="-54"/>
            <a:ext cx="8131127"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 name="Title 1"/>
          <p:cNvSpPr>
            <a:spLocks noGrp="1"/>
          </p:cNvSpPr>
          <p:nvPr>
            <p:ph type="title"/>
          </p:nvPr>
        </p:nvSpPr>
        <p:spPr>
          <a:xfrm>
            <a:off x="1435608" y="274320"/>
            <a:ext cx="7498080" cy="11430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D80A4771-C6EF-4B99-81F4-D30BE4E017A0}" type="datetimeFigureOut">
              <a:rPr lang="en-US" smtClean="0"/>
              <a:pPr/>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lang="ru-RU"/>
              <a:t>Образец заголовка</a:t>
            </a:r>
            <a:endParaRPr lang="en-US" dirty="0"/>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283464"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a:t>Образец текста</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283464"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a:t>Образец текста</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D80A4771-C6EF-4B99-81F4-D30BE4E017A0}" type="datetimeFigureOut">
              <a:rPr lang="en-US" smtClean="0"/>
              <a:pPr/>
              <a:t>1/23/2020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D80A4771-C6EF-4B99-81F4-D30BE4E017A0}" type="datetimeFigureOut">
              <a:rPr lang="en-US" smtClean="0"/>
              <a:pPr/>
              <a:t>1/23/2020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 name="Date Placeholder 1"/>
          <p:cNvSpPr>
            <a:spLocks noGrp="1"/>
          </p:cNvSpPr>
          <p:nvPr>
            <p:ph type="dt" sz="half" idx="10"/>
          </p:nvPr>
        </p:nvSpPr>
        <p:spPr/>
        <p:txBody>
          <a:bodyPr/>
          <a:lstStyle/>
          <a:p>
            <a:fld id="{D80A4771-C6EF-4B99-81F4-D30BE4E017A0}" type="datetimeFigureOut">
              <a:rPr lang="en-US" smtClean="0"/>
              <a:pPr/>
              <a:t>1/23/2020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0B41CA-569D-40E7-8E58-026C0338B2C8}"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810000" cy="1162050"/>
          </a:xfrm>
          <a:ln>
            <a:noFill/>
          </a:ln>
        </p:spPr>
        <p:txBody>
          <a:bodyPr anchor="b"/>
          <a:lstStyle>
            <a:lvl1pPr algn="l">
              <a:lnSpc>
                <a:spcPts val="2000"/>
              </a:lnSpc>
              <a:buNone/>
              <a:defRPr sz="2200" b="1" cap="all" baseline="0"/>
            </a:lvl1pPr>
            <a:extLst/>
          </a:lstStyle>
          <a:p>
            <a:r>
              <a:rPr lang="ru-RU"/>
              <a:t>Образец заголовка</a:t>
            </a:r>
            <a:endParaRPr lang="en-US" dirty="0"/>
          </a:p>
        </p:txBody>
      </p:sp>
      <p:sp>
        <p:nvSpPr>
          <p:cNvPr id="3" name="Text Placeholder 2"/>
          <p:cNvSpPr>
            <a:spLocks noGrp="1"/>
          </p:cNvSpPr>
          <p:nvPr>
            <p:ph type="body" idx="2"/>
          </p:nvPr>
        </p:nvSpPr>
        <p:spPr>
          <a:xfrm>
            <a:off x="457200" y="1435100"/>
            <a:ext cx="3810000" cy="698500"/>
          </a:xfrm>
        </p:spPr>
        <p:txBody>
          <a:bodyPr/>
          <a:lstStyle>
            <a:lvl1pPr marL="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a:t>Образец текста</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D80A4771-C6EF-4B99-81F4-D30BE4E017A0}" type="datetimeFigureOut">
              <a:rPr lang="en-US" smtClean="0"/>
              <a:pPr/>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a:t>Образец заголовка</a:t>
            </a:r>
            <a:endParaRPr lang="en-US" dirty="0"/>
          </a:p>
        </p:txBody>
      </p:sp>
      <p:sp>
        <p:nvSpPr>
          <p:cNvPr id="5" name="Date Placeholder 4"/>
          <p:cNvSpPr>
            <a:spLocks noGrp="1"/>
          </p:cNvSpPr>
          <p:nvPr>
            <p:ph type="dt" sz="half" idx="10"/>
          </p:nvPr>
        </p:nvSpPr>
        <p:spPr/>
        <p:txBody>
          <a:bodyPr/>
          <a:lstStyle/>
          <a:p>
            <a:fld id="{D80A4771-C6EF-4B99-81F4-D30BE4E017A0}" type="datetimeFigureOut">
              <a:rPr lang="en-US" smtClean="0"/>
              <a:pPr/>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0B41CA-569D-40E7-8E58-026C0338B2C8}"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0">
            <a:bevelT w="25400" h="19050"/>
            <a:contourClr>
              <a:srgbClr val="969696"/>
            </a:contourClr>
          </a:sp3d>
        </p:spPr>
        <p:txBody>
          <a:bodyPr lIns="91440" tIns="274320" rtlCol="0" anchor="t">
            <a:normAutofit/>
          </a:bodyPr>
          <a:lstStyle/>
          <a:p>
            <a:pPr marL="0" indent="-283464" algn="l" rtl="0" latinLnBrk="0">
              <a:lnSpc>
                <a:spcPts val="3000"/>
              </a:lnSpc>
              <a:spcBef>
                <a:spcPts val="600"/>
              </a:spcBef>
              <a:buClr>
                <a:schemeClr val="accent1"/>
              </a:buClr>
              <a:buSzPct val="80000"/>
              <a:buFont typeface="Wingdings 2"/>
              <a:buNone/>
            </a:pPr>
            <a:endParaRPr lang="en-US" sz="3200" kern="1200">
              <a:solidFill>
                <a:schemeClr val="tx1"/>
              </a:solidFill>
              <a:latin typeface="+mn-lt"/>
              <a:ea typeface="+mn-ea"/>
              <a:cs typeface="+mn-cs"/>
            </a:endParaRPr>
          </a:p>
        </p:txBody>
      </p:sp>
      <p:sp>
        <p:nvSpPr>
          <p:cNvPr id="3" name="Shape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a:r>
              <a:rPr lang="ru-RU"/>
              <a:t>Вставка рисунка</a:t>
            </a:r>
            <a:endParaRPr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4" name="Text Placeholder 3"/>
          <p:cNvSpPr>
            <a:spLocks noGrp="1"/>
          </p:cNvSpPr>
          <p:nvPr>
            <p:ph type="body" sz="half" idx="2"/>
          </p:nvPr>
        </p:nvSpPr>
        <p:spPr>
          <a:xfrm>
            <a:off x="838200" y="4800600"/>
            <a:ext cx="4419600" cy="762000"/>
          </a:xfrm>
        </p:spPr>
        <p:txBody>
          <a:bodyP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D80A4771-C6EF-4B99-81F4-D30BE4E017A0}"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lang="ru-RU"/>
              <a:t>Образец заголовка</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80A4771-C6EF-4B99-81F4-D30BE4E017A0}"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0B41CA-569D-40E7-8E58-026C0338B2C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85000" t="100000" r="1000000" b="30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lang="ru-RU" noProof="1"/>
              <a:t>Образец заголовка</a:t>
            </a:r>
            <a:endParaRPr lang="en-US" dirty="0"/>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a:r>
              <a:rPr lang="ru-RU" noProof="1"/>
              <a:t>Образец текста</a:t>
            </a:r>
          </a:p>
          <a:p>
            <a:pPr lvl="1"/>
            <a:r>
              <a:rPr lang="ru-RU" noProof="1"/>
              <a:t>Второй уровень</a:t>
            </a:r>
          </a:p>
          <a:p>
            <a:pPr lvl="2"/>
            <a:r>
              <a:rPr lang="ru-RU" noProof="1"/>
              <a:t>Третий уровень</a:t>
            </a:r>
          </a:p>
          <a:p>
            <a:pPr lvl="3"/>
            <a:r>
              <a:rPr lang="ru-RU" noProof="1"/>
              <a:t>Четвертый уровень</a:t>
            </a:r>
          </a:p>
          <a:p>
            <a:pPr lvl="4"/>
            <a:r>
              <a:rPr lang="ru-RU" noProof="1"/>
              <a:t>Пятый уровень</a:t>
            </a:r>
            <a:endParaRPr lang="en-US" dirty="0"/>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a:defRPr sz="1200">
                <a:solidFill>
                  <a:schemeClr val="bg2">
                    <a:shade val="50000"/>
                    <a:satMod val="200000"/>
                  </a:schemeClr>
                </a:solidFill>
              </a:defRPr>
            </a:lvl1pPr>
            <a:extLst/>
          </a:lstStyle>
          <a:p>
            <a:pPr algn="r"/>
            <a:fld id="{D80A4771-C6EF-4B99-81F4-D30BE4E017A0}" type="datetimeFigureOut">
              <a:rPr lang="en-US" smtClean="0"/>
              <a:pPr algn="r"/>
              <a:t>1/23/2020</a:t>
            </a:fld>
            <a:endParaRPr lang="en-US" sz="1200">
              <a:solidFill>
                <a:schemeClr val="bg2">
                  <a:shade val="50000"/>
                </a:schemeClr>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a:defRPr sz="1200">
                <a:solidFill>
                  <a:schemeClr val="bg2">
                    <a:shade val="50000"/>
                    <a:satMod val="200000"/>
                  </a:schemeClr>
                </a:solidFill>
                <a:effectLst/>
              </a:defRPr>
            </a:lvl1pPr>
            <a:extLst/>
          </a:lstStyle>
          <a:p>
            <a:endParaRPr lang="en-US" sz="1200">
              <a:solidFill>
                <a:schemeClr val="bg2">
                  <a:shade val="50000"/>
                </a:schemeClr>
              </a:solidFill>
              <a:effectLst/>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a:defRPr sz="1200">
                <a:solidFill>
                  <a:schemeClr val="bg2">
                    <a:shade val="50000"/>
                    <a:satMod val="200000"/>
                  </a:schemeClr>
                </a:solidFill>
                <a:effectLst/>
              </a:defRPr>
            </a:lvl1pPr>
            <a:extLst/>
          </a:lstStyle>
          <a:p>
            <a:pPr algn="ctr"/>
            <a:fld id="{990B41CA-569D-40E7-8E58-026C0338B2C8}" type="slidenum">
              <a:rPr lang="en-US" smtClean="0"/>
              <a:pPr algn="ctr"/>
              <a:t>‹#›</a:t>
            </a:fld>
            <a:endParaRPr lang="en-US" sz="1200">
              <a:solidFill>
                <a:schemeClr val="bg2">
                  <a:shade val="50000"/>
                </a:schemeClr>
              </a:solidFill>
              <a:effectLst/>
            </a:endParaRP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sz="44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ts val="3000"/>
        </a:lnSpc>
        <a:spcBef>
          <a:spcPts val="600"/>
        </a:spcBef>
        <a:buClr>
          <a:schemeClr val="accent1"/>
        </a:buClr>
        <a:buSzPct val="80000"/>
        <a:buFont typeface="Wingdings 2"/>
        <a:buChar char=""/>
        <a:defRPr sz="3200" kern="1200">
          <a:solidFill>
            <a:schemeClr val="tx1"/>
          </a:solidFill>
          <a:latin typeface="+mn-lt"/>
          <a:ea typeface="+mn-ea"/>
          <a:cs typeface="+mn-cs"/>
        </a:defRPr>
      </a:lvl1pPr>
      <a:lvl2pPr marL="640080" indent="-237744" algn="l" rtl="0" eaLnBrk="1" latinLnBrk="0" hangingPunct="1">
        <a:lnSpc>
          <a:spcPts val="3000"/>
        </a:lnSpc>
        <a:spcBef>
          <a:spcPts val="550"/>
        </a:spcBef>
        <a:buClr>
          <a:schemeClr val="accent1"/>
        </a:buClr>
        <a:buFont typeface="Verdana"/>
        <a:buChar char="◦"/>
        <a:defRPr sz="2800" kern="1200">
          <a:solidFill>
            <a:schemeClr val="tx1"/>
          </a:solidFill>
          <a:latin typeface="+mn-lt"/>
          <a:ea typeface="+mn-ea"/>
          <a:cs typeface="+mn-cs"/>
        </a:defRPr>
      </a:lvl2pPr>
      <a:lvl3pPr marL="886968" indent="-228600" algn="l" rtl="0" eaLnBrk="1" latinLnBrk="0" hangingPunct="1">
        <a:lnSpc>
          <a:spcPts val="2800"/>
        </a:lnSpc>
        <a:spcBef>
          <a:spcPct val="20000"/>
        </a:spcBef>
        <a:buClr>
          <a:schemeClr val="accent2"/>
        </a:buClr>
        <a:buFont typeface="Wingdings 2"/>
        <a:buChar char=""/>
        <a:defRPr sz="2400" kern="1200">
          <a:solidFill>
            <a:schemeClr val="tx1"/>
          </a:solidFill>
          <a:latin typeface="+mn-lt"/>
          <a:ea typeface="+mn-ea"/>
          <a:cs typeface="+mn-cs"/>
        </a:defRPr>
      </a:lvl3pPr>
      <a:lvl4pPr marL="1097280" indent="-173736" algn="l" rtl="0" eaLnBrk="1" latinLnBrk="0" hangingPunct="1">
        <a:spcBef>
          <a:spcPct val="20000"/>
        </a:spcBef>
        <a:buClr>
          <a:schemeClr val="accent3"/>
        </a:buClr>
        <a:buFont typeface="Wingdings 2"/>
        <a:buChar char=""/>
        <a:defRPr sz="2000" kern="1200">
          <a:solidFill>
            <a:schemeClr val="tx1"/>
          </a:solidFill>
          <a:latin typeface="+mn-lt"/>
          <a:ea typeface="+mn-ea"/>
          <a:cs typeface="+mn-cs"/>
        </a:defRPr>
      </a:lvl4pPr>
      <a:lvl5pPr marL="1298448" indent="-182880" algn="l" rtl="0" eaLnBrk="1" latinLnBrk="0" hangingPunct="1">
        <a:spcBef>
          <a:spcPct val="20000"/>
        </a:spcBef>
        <a:buClr>
          <a:schemeClr val="accent4"/>
        </a:buClr>
        <a:buFont typeface="Wingdings 2"/>
        <a:buChar char=""/>
        <a:defRPr sz="2000" kern="1200">
          <a:solidFill>
            <a:schemeClr val="tx1"/>
          </a:solidFill>
          <a:latin typeface="+mn-lt"/>
          <a:ea typeface="+mn-ea"/>
          <a:cs typeface="+mn-cs"/>
        </a:defRPr>
      </a:lvl5pPr>
      <a:lvl6pPr marL="1508760" indent="-182880" algn="l" rtl="0" eaLnBrk="1" latinLnBrk="0" hangingPunct="1">
        <a:spcBef>
          <a:spcPct val="20000"/>
        </a:spcBef>
        <a:buClr>
          <a:schemeClr val="accent5"/>
        </a:buClr>
        <a:buFont typeface="Wingdings 2"/>
        <a:buChar char=""/>
        <a:defRPr sz="2000" kern="1200">
          <a:solidFill>
            <a:schemeClr val="tx1"/>
          </a:solidFill>
          <a:latin typeface="+mn-lt"/>
          <a:ea typeface="+mn-ea"/>
          <a:cs typeface="+mn-cs"/>
        </a:defRPr>
      </a:lvl6pPr>
      <a:lvl7pPr marL="1719072" indent="-182880" algn="l" rtl="0" eaLnBrk="1" latinLnBrk="0" hangingPunct="1">
        <a:spcBef>
          <a:spcPct val="20000"/>
        </a:spcBef>
        <a:buClr>
          <a:schemeClr val="accent6"/>
        </a:buClr>
        <a:buFont typeface="Wingdings 2"/>
        <a:buChar char=""/>
        <a:defRPr sz="2000" kern="1200">
          <a:solidFill>
            <a:schemeClr val="tx1"/>
          </a:solidFill>
          <a:latin typeface="+mn-lt"/>
          <a:ea typeface="+mn-ea"/>
          <a:cs typeface="+mn-cs"/>
        </a:defRPr>
      </a:lvl7pPr>
      <a:lvl8pPr marL="1920240" indent="-182880" algn="l" rtl="0" eaLnBrk="1" latinLnBrk="0" hangingPunct="1">
        <a:spcBef>
          <a:spcPct val="20000"/>
        </a:spcBef>
        <a:buClr>
          <a:schemeClr val="accent6"/>
        </a:buClr>
        <a:buFont typeface="Wingdings 2"/>
        <a:buChar char=""/>
        <a:defRPr sz="2000" kern="1200">
          <a:solidFill>
            <a:schemeClr val="tx1"/>
          </a:solidFill>
          <a:latin typeface="+mn-lt"/>
          <a:ea typeface="+mn-ea"/>
          <a:cs typeface="+mn-cs"/>
        </a:defRPr>
      </a:lvl8pPr>
      <a:lvl9pPr marL="2130552" indent="-182880" algn="l" rtl="0" eaLnBrk="1" latinLnBrk="0" hangingPunct="1">
        <a:spcBef>
          <a:spcPct val="20000"/>
        </a:spcBef>
        <a:buClr>
          <a:schemeClr val="accent6"/>
        </a:buClr>
        <a:buFont typeface="Wingdings 2"/>
        <a:buChar char=""/>
        <a:defRPr sz="2000" kern="1200">
          <a:solidFill>
            <a:schemeClr val="tx1"/>
          </a:solidFill>
          <a:latin typeface="+mn-lt"/>
          <a:ea typeface="+mn-ea"/>
          <a:cs typeface="+mn-cs"/>
        </a:defRPr>
      </a:lvl9pPr>
      <a:extLst/>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lovari.yandex.ru/~%D0%BA%D0%BD%D0%B8%D0%B3%D0%B8/%D0%91%D0%A1%D0%AD/"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Лекция 2. Критическая ситуация в психологии</a:t>
            </a:r>
          </a:p>
        </p:txBody>
      </p:sp>
      <p:sp>
        <p:nvSpPr>
          <p:cNvPr id="3" name="Subtitle 2"/>
          <p:cNvSpPr>
            <a:spLocks noGrp="1"/>
          </p:cNvSpPr>
          <p:nvPr>
            <p:ph type="subTitle" idx="1"/>
          </p:nvPr>
        </p:nvSpPr>
        <p:spPr>
          <a:xfrm>
            <a:off x="1259632" y="3717032"/>
            <a:ext cx="7406640" cy="1752600"/>
          </a:xfrm>
        </p:spPr>
        <p:txBody>
          <a:bodyPr/>
          <a:lstStyle/>
          <a:p>
            <a:r>
              <a:rPr lang="ru-RU" sz="2600" kern="1200" dirty="0">
                <a:solidFill>
                  <a:schemeClr val="tx2">
                    <a:shade val="30000"/>
                    <a:satMod val="150000"/>
                  </a:schemeClr>
                </a:solidFill>
                <a:latin typeface="+mn-lt"/>
                <a:ea typeface="+mn-ea"/>
                <a:cs typeface="+mn-cs"/>
              </a:rPr>
              <a:t>Психология экстремальной ситуации</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Введение</a:t>
            </a:r>
            <a:endParaRPr lang="en-US" dirty="0"/>
          </a:p>
        </p:txBody>
      </p:sp>
      <p:sp>
        <p:nvSpPr>
          <p:cNvPr id="3" name="Content Placeholder 2"/>
          <p:cNvSpPr>
            <a:spLocks noGrp="1"/>
          </p:cNvSpPr>
          <p:nvPr>
            <p:ph idx="1"/>
          </p:nvPr>
        </p:nvSpPr>
        <p:spPr>
          <a:xfrm>
            <a:off x="1259632" y="1124744"/>
            <a:ext cx="7674056" cy="5123656"/>
          </a:xfrm>
        </p:spPr>
        <p:txBody>
          <a:bodyPr>
            <a:normAutofit fontScale="92500"/>
          </a:bodyPr>
          <a:lstStyle/>
          <a:p>
            <a:r>
              <a:rPr lang="ru-RU" sz="3200" kern="1200" dirty="0">
                <a:solidFill>
                  <a:schemeClr val="tx1"/>
                </a:solidFill>
                <a:latin typeface="+mn-lt"/>
                <a:ea typeface="+mn-ea"/>
                <a:cs typeface="+mn-cs"/>
              </a:rPr>
              <a:t>В данной лекции мы должны рассмотреть основные типы критических ситуаций: стресс, фрустрация, конфликт и кризис.</a:t>
            </a:r>
            <a:endParaRPr lang="en-US" dirty="0"/>
          </a:p>
          <a:p>
            <a:r>
              <a:rPr lang="ru-RU" sz="3200" kern="1200" dirty="0">
                <a:solidFill>
                  <a:schemeClr val="tx1"/>
                </a:solidFill>
                <a:latin typeface="+mn-lt"/>
                <a:ea typeface="+mn-ea"/>
                <a:cs typeface="+mn-cs"/>
              </a:rPr>
              <a:t>Будут дополнены сведения, изученные на семинарском занятии.</a:t>
            </a:r>
            <a:endParaRPr lang="en-US" dirty="0"/>
          </a:p>
          <a:p>
            <a:r>
              <a:rPr lang="ru-RU" sz="3200" kern="1200" dirty="0">
                <a:solidFill>
                  <a:schemeClr val="tx1"/>
                </a:solidFill>
                <a:latin typeface="+mn-lt"/>
                <a:ea typeface="+mn-ea"/>
                <a:cs typeface="+mn-cs"/>
              </a:rPr>
              <a:t>Для правильного понимания материала данной лекции необходимо вспомнить сведения из курса «Психология».</a:t>
            </a:r>
          </a:p>
          <a:p>
            <a:r>
              <a:rPr lang="ru-RU" dirty="0"/>
              <a:t>Основная доминанта курса – человек, попавший в трудные внешние условия, внешние условия как причина внутренних изменений в психике и личности</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0"/>
            <a:ext cx="7498080" cy="1143000"/>
          </a:xfrm>
        </p:spPr>
        <p:txBody>
          <a:bodyPr/>
          <a:lstStyle/>
          <a:p>
            <a:r>
              <a:rPr lang="ru-RU" sz="4400" u="sng"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План лекции</a:t>
            </a:r>
            <a:endParaRPr lang="en-US" u="sng" dirty="0"/>
          </a:p>
        </p:txBody>
      </p:sp>
      <p:sp>
        <p:nvSpPr>
          <p:cNvPr id="3" name="Content Placeholder 2"/>
          <p:cNvSpPr>
            <a:spLocks noGrp="1"/>
          </p:cNvSpPr>
          <p:nvPr>
            <p:ph idx="1"/>
          </p:nvPr>
        </p:nvSpPr>
        <p:spPr>
          <a:xfrm>
            <a:off x="1331640" y="1124744"/>
            <a:ext cx="7602048" cy="5123656"/>
          </a:xfrm>
        </p:spPr>
        <p:txBody>
          <a:bodyPr>
            <a:normAutofit/>
          </a:bodyPr>
          <a:lstStyle/>
          <a:p>
            <a:pPr marL="596646" indent="-514350">
              <a:buAutoNum type="arabicPeriod"/>
            </a:pPr>
            <a:r>
              <a:rPr lang="ru-RU" dirty="0"/>
              <a:t>Стресс как критическая ситуация.</a:t>
            </a:r>
          </a:p>
          <a:p>
            <a:pPr marL="596646" indent="-514350">
              <a:buAutoNum type="arabicPeriod"/>
            </a:pPr>
            <a:r>
              <a:rPr lang="ru-RU" dirty="0"/>
              <a:t>Фрустрация как вид критической ситуации.</a:t>
            </a:r>
          </a:p>
          <a:p>
            <a:pPr marL="596646" indent="-514350">
              <a:buAutoNum type="arabicPeriod"/>
            </a:pPr>
            <a:r>
              <a:rPr lang="ru-RU" dirty="0"/>
              <a:t>Конфликт как вид критической ситуации (см. также семинар 1)</a:t>
            </a:r>
          </a:p>
          <a:p>
            <a:pPr marL="596646" indent="-514350">
              <a:buAutoNum type="arabicPeriod"/>
            </a:pPr>
            <a:r>
              <a:rPr lang="ru-RU" dirty="0"/>
              <a:t>Кризис как вид критической ситуации (см. также семинар 1).</a:t>
            </a:r>
          </a:p>
          <a:p>
            <a:pPr marL="596646" indent="-514350">
              <a:buNone/>
            </a:pPr>
            <a:r>
              <a:rPr lang="ru-RU" i="1" u="sng" dirty="0"/>
              <a:t>Основная литература</a:t>
            </a:r>
          </a:p>
          <a:p>
            <a:pPr marL="596646" lvl="0" indent="-514350">
              <a:buNone/>
            </a:pPr>
            <a:r>
              <a:rPr lang="ru-RU" dirty="0"/>
              <a:t>1. </a:t>
            </a:r>
            <a:r>
              <a:rPr lang="ru-RU" dirty="0" err="1"/>
              <a:t>Василюк</a:t>
            </a:r>
            <a:r>
              <a:rPr lang="ru-RU" dirty="0"/>
              <a:t>, Ф.Е. Психология переживаний: Анализ преодоления критических ситуаций.-М.:МГУ,1984.-200 с.</a:t>
            </a:r>
          </a:p>
          <a:p>
            <a:pPr marL="596646" indent="-514350">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1. Стресс как вид критической ситуации</a:t>
            </a:r>
            <a:endParaRPr lang="en-US" dirty="0"/>
          </a:p>
        </p:txBody>
      </p:sp>
      <p:sp>
        <p:nvSpPr>
          <p:cNvPr id="3" name="Content Placeholder 2"/>
          <p:cNvSpPr>
            <a:spLocks noGrp="1"/>
          </p:cNvSpPr>
          <p:nvPr>
            <p:ph idx="1"/>
          </p:nvPr>
        </p:nvSpPr>
        <p:spPr/>
        <p:txBody>
          <a:bodyPr>
            <a:normAutofit fontScale="85000" lnSpcReduction="10000"/>
          </a:bodyPr>
          <a:lstStyle/>
          <a:p>
            <a:pPr>
              <a:buNone/>
            </a:pPr>
            <a:r>
              <a:rPr lang="ru-RU" dirty="0">
                <a:solidFill>
                  <a:srgbClr val="FF0000"/>
                </a:solidFill>
              </a:rPr>
              <a:t>Стресс – это неспецифическая реакция организма на любой внешний раздражитель (</a:t>
            </a:r>
            <a:r>
              <a:rPr lang="ru-RU" dirty="0" err="1">
                <a:solidFill>
                  <a:srgbClr val="FF0000"/>
                </a:solidFill>
              </a:rPr>
              <a:t>Г.Селье</a:t>
            </a:r>
            <a:r>
              <a:rPr lang="ru-RU" dirty="0">
                <a:solidFill>
                  <a:srgbClr val="FF0000"/>
                </a:solidFill>
              </a:rPr>
              <a:t>).</a:t>
            </a:r>
          </a:p>
          <a:p>
            <a:pPr>
              <a:buNone/>
            </a:pPr>
            <a:r>
              <a:rPr lang="ru-RU" dirty="0"/>
              <a:t>Иными словами, стресс — специальная приспособительная реакция, которая просто необходима организму для того, чтобы приспособиться к сложным и меняющимся условиям окружающей среды. Одним словом, стресс бывает необходим и даже может оказаться полезным. Однако сильный и продолжительный стресс приводит к разрушению организма.</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Когнитивная теория стресса</a:t>
            </a:r>
            <a:b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b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Р. </a:t>
            </a:r>
            <a:r>
              <a:rPr lang="ru-RU" sz="4400" kern="1200"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Лазаруса</a:t>
            </a:r>
            <a:endParaRPr lang="en-US" dirty="0"/>
          </a:p>
        </p:txBody>
      </p:sp>
      <p:sp>
        <p:nvSpPr>
          <p:cNvPr id="3" name="Content Placeholder 2"/>
          <p:cNvSpPr>
            <a:spLocks noGrp="1"/>
          </p:cNvSpPr>
          <p:nvPr>
            <p:ph sz="half" idx="1"/>
          </p:nvPr>
        </p:nvSpPr>
        <p:spPr>
          <a:xfrm>
            <a:off x="1043608" y="1524000"/>
            <a:ext cx="4049600" cy="4663440"/>
          </a:xfrm>
        </p:spPr>
        <p:style>
          <a:lnRef idx="1">
            <a:schemeClr val="accent3"/>
          </a:lnRef>
          <a:fillRef idx="2">
            <a:schemeClr val="accent3"/>
          </a:fillRef>
          <a:effectRef idx="1">
            <a:schemeClr val="accent3"/>
          </a:effectRef>
          <a:fontRef idx="minor">
            <a:schemeClr val="dk1"/>
          </a:fontRef>
        </p:style>
        <p:txBody>
          <a:bodyPr>
            <a:normAutofit fontScale="70000" lnSpcReduction="20000"/>
          </a:bodyPr>
          <a:lstStyle/>
          <a:p>
            <a:pPr>
              <a:buNone/>
            </a:pPr>
            <a:r>
              <a:rPr lang="ru-RU" dirty="0"/>
              <a:t>Р. </a:t>
            </a:r>
            <a:r>
              <a:rPr lang="ru-RU" dirty="0" err="1"/>
              <a:t>Лазарус</a:t>
            </a:r>
            <a:r>
              <a:rPr lang="ru-RU" dirty="0"/>
              <a:t> вводит представление о </a:t>
            </a:r>
            <a:r>
              <a:rPr lang="ru-RU" dirty="0">
                <a:solidFill>
                  <a:srgbClr val="FF0000"/>
                </a:solidFill>
              </a:rPr>
              <a:t>психологическом</a:t>
            </a:r>
            <a:r>
              <a:rPr lang="ru-RU" dirty="0"/>
              <a:t> стрессе, который, в отличие от физиологической </a:t>
            </a:r>
            <a:r>
              <a:rPr lang="ru-RU" dirty="0" err="1"/>
              <a:t>высокостереотипизированной</a:t>
            </a:r>
            <a:r>
              <a:rPr lang="ru-RU" dirty="0"/>
              <a:t> стрессовой реакции на вредность, является реакцией, опосредованной </a:t>
            </a:r>
            <a:r>
              <a:rPr lang="ru-RU" dirty="0">
                <a:solidFill>
                  <a:srgbClr val="FF0000"/>
                </a:solidFill>
              </a:rPr>
              <a:t>оценкой</a:t>
            </a:r>
            <a:r>
              <a:rPr lang="ru-RU" dirty="0"/>
              <a:t> угрозы и защитными процессами. </a:t>
            </a:r>
            <a:endParaRPr lang="en-US" dirty="0"/>
          </a:p>
        </p:txBody>
      </p:sp>
      <p:sp>
        <p:nvSpPr>
          <p:cNvPr id="6" name="Содержимое 5"/>
          <p:cNvSpPr>
            <a:spLocks noGrp="1"/>
          </p:cNvSpPr>
          <p:nvPr>
            <p:ph sz="half" idx="2"/>
          </p:nvPr>
        </p:nvSpPr>
        <p:spPr>
          <a:xfrm>
            <a:off x="5004048" y="1524000"/>
            <a:ext cx="3929640" cy="4663440"/>
          </a:xfrm>
        </p:spPr>
        <p:style>
          <a:lnRef idx="2">
            <a:schemeClr val="accent2">
              <a:shade val="50000"/>
            </a:schemeClr>
          </a:lnRef>
          <a:fillRef idx="1">
            <a:schemeClr val="accent2"/>
          </a:fillRef>
          <a:effectRef idx="0">
            <a:schemeClr val="accent2"/>
          </a:effectRef>
          <a:fontRef idx="minor">
            <a:schemeClr val="lt1"/>
          </a:fontRef>
        </p:style>
        <p:txBody>
          <a:bodyPr>
            <a:normAutofit fontScale="70000" lnSpcReduction="20000"/>
          </a:bodyPr>
          <a:lstStyle/>
          <a:p>
            <a:pPr>
              <a:buNone/>
            </a:pPr>
            <a:r>
              <a:rPr lang="ru-RU" dirty="0"/>
              <a:t>Речь идет о том, воспринимает ли человек стрессовую ситуацию как подконтрольную или как превосходящую его собственные возможности справиться с ней. Решающим фактором оценки ситуации как стрессовой являются мысли, чувства и переживания человека в этой ситуации</a:t>
            </a:r>
          </a:p>
        </p:txBody>
      </p:sp>
      <mc:AlternateContent xmlns:mc="http://schemas.openxmlformats.org/markup-compatibility/2006">
        <mc:Choice xmlns:p14="http://schemas.microsoft.com/office/powerpoint/2010/main" Requires="p14">
          <p:contentPart p14:bwMode="auto" r:id="rId3">
            <p14:nvContentPartPr>
              <p14:cNvPr id="4" name="Рукописный ввод 3">
                <a:extLst>
                  <a:ext uri="{FF2B5EF4-FFF2-40B4-BE49-F238E27FC236}">
                    <a16:creationId xmlns:a16="http://schemas.microsoft.com/office/drawing/2014/main" id="{75582928-E8CA-4523-AA79-3B5899B7332F}"/>
                  </a:ext>
                </a:extLst>
              </p14:cNvPr>
              <p14:cNvContentPartPr/>
              <p14:nvPr/>
            </p14:nvContentPartPr>
            <p14:xfrm>
              <a:off x="5221440" y="4505400"/>
              <a:ext cx="3594960" cy="1996560"/>
            </p14:xfrm>
          </p:contentPart>
        </mc:Choice>
        <mc:Fallback>
          <p:pic>
            <p:nvPicPr>
              <p:cNvPr id="4" name="Рукописный ввод 3">
                <a:extLst>
                  <a:ext uri="{FF2B5EF4-FFF2-40B4-BE49-F238E27FC236}">
                    <a16:creationId xmlns:a16="http://schemas.microsoft.com/office/drawing/2014/main" id="{75582928-E8CA-4523-AA79-3B5899B7332F}"/>
                  </a:ext>
                </a:extLst>
              </p:cNvPr>
              <p:cNvPicPr/>
              <p:nvPr/>
            </p:nvPicPr>
            <p:blipFill>
              <a:blip r:embed="rId4"/>
              <a:stretch>
                <a:fillRect/>
              </a:stretch>
            </p:blipFill>
            <p:spPr>
              <a:xfrm>
                <a:off x="5212080" y="4496040"/>
                <a:ext cx="3613680" cy="2015280"/>
              </a:xfrm>
              <a:prstGeom prst="rect">
                <a:avLst/>
              </a:prstGeom>
            </p:spPr>
          </p:pic>
        </mc:Fallback>
      </mc:AlternateContent>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Теория стресса </a:t>
            </a:r>
            <a:r>
              <a:rPr lang="ru-RU" dirty="0" err="1"/>
              <a:t>Лазаруса</a:t>
            </a:r>
            <a:endParaRPr lang="ru-RU" dirty="0"/>
          </a:p>
        </p:txBody>
      </p:sp>
      <p:graphicFrame>
        <p:nvGraphicFramePr>
          <p:cNvPr id="6" name="Содержимое 5"/>
          <p:cNvGraphicFramePr>
            <a:graphicFrameLocks noGrp="1"/>
          </p:cNvGraphicFramePr>
          <p:nvPr>
            <p:ph sz="half" idx="2"/>
          </p:nvPr>
        </p:nvGraphicFramePr>
        <p:xfrm>
          <a:off x="1115616" y="1524000"/>
          <a:ext cx="7818834" cy="4759960"/>
        </p:xfrm>
        <a:graphic>
          <a:graphicData uri="http://schemas.openxmlformats.org/drawingml/2006/table">
            <a:tbl>
              <a:tblPr firstRow="1" bandRow="1">
                <a:tableStyleId>{5C22544A-7EE6-4342-B048-85BDC9FD1C3A}</a:tableStyleId>
              </a:tblPr>
              <a:tblGrid>
                <a:gridCol w="1847280">
                  <a:extLst>
                    <a:ext uri="{9D8B030D-6E8A-4147-A177-3AD203B41FA5}">
                      <a16:colId xmlns:a16="http://schemas.microsoft.com/office/drawing/2014/main" val="20000"/>
                    </a:ext>
                  </a:extLst>
                </a:gridCol>
                <a:gridCol w="5971554">
                  <a:extLst>
                    <a:ext uri="{9D8B030D-6E8A-4147-A177-3AD203B41FA5}">
                      <a16:colId xmlns:a16="http://schemas.microsoft.com/office/drawing/2014/main" val="20001"/>
                    </a:ext>
                  </a:extLst>
                </a:gridCol>
              </a:tblGrid>
              <a:tr h="370840">
                <a:tc>
                  <a:txBody>
                    <a:bodyPr/>
                    <a:lstStyle/>
                    <a:p>
                      <a:r>
                        <a:rPr lang="ru-RU" dirty="0"/>
                        <a:t>Фаза стресса</a:t>
                      </a:r>
                    </a:p>
                  </a:txBody>
                  <a:tcPr/>
                </a:tc>
                <a:tc>
                  <a:txBody>
                    <a:bodyPr/>
                    <a:lstStyle/>
                    <a:p>
                      <a:r>
                        <a:rPr lang="ru-RU" dirty="0"/>
                        <a:t>Содержание</a:t>
                      </a:r>
                    </a:p>
                  </a:txBody>
                  <a:tcPr/>
                </a:tc>
                <a:extLst>
                  <a:ext uri="{0D108BD9-81ED-4DB2-BD59-A6C34878D82A}">
                    <a16:rowId xmlns:a16="http://schemas.microsoft.com/office/drawing/2014/main" val="10000"/>
                  </a:ext>
                </a:extLst>
              </a:tr>
              <a:tr h="370840">
                <a:tc>
                  <a:txBody>
                    <a:bodyPr/>
                    <a:lstStyle/>
                    <a:p>
                      <a:r>
                        <a:rPr lang="ru-RU" dirty="0"/>
                        <a:t>Первичной оценки</a:t>
                      </a:r>
                      <a:r>
                        <a:rPr lang="ru-RU" baseline="0" dirty="0"/>
                        <a:t> ситуации</a:t>
                      </a:r>
                      <a:endParaRPr lang="ru-RU" dirty="0"/>
                    </a:p>
                  </a:txBody>
                  <a:tcPr/>
                </a:tc>
                <a:tc>
                  <a:txBody>
                    <a:bodyPr/>
                    <a:lstStyle/>
                    <a:p>
                      <a:r>
                        <a:rPr lang="ru-RU" dirty="0"/>
                        <a:t>Ситуация исследуется на предмет наличия опасностей</a:t>
                      </a:r>
                    </a:p>
                  </a:txBody>
                  <a:tcPr/>
                </a:tc>
                <a:extLst>
                  <a:ext uri="{0D108BD9-81ED-4DB2-BD59-A6C34878D82A}">
                    <a16:rowId xmlns:a16="http://schemas.microsoft.com/office/drawing/2014/main" val="10001"/>
                  </a:ext>
                </a:extLst>
              </a:tr>
              <a:tr h="370840">
                <a:tc>
                  <a:txBody>
                    <a:bodyPr/>
                    <a:lstStyle/>
                    <a:p>
                      <a:r>
                        <a:rPr lang="ru-RU" dirty="0"/>
                        <a:t>Вторичной оценки</a:t>
                      </a:r>
                      <a:r>
                        <a:rPr lang="ru-RU" baseline="0" dirty="0"/>
                        <a:t> ситуации</a:t>
                      </a:r>
                      <a:endParaRPr lang="ru-RU" dirty="0"/>
                    </a:p>
                  </a:txBody>
                  <a:tcPr/>
                </a:tc>
                <a:tc>
                  <a:txBody>
                    <a:bodyPr/>
                    <a:lstStyle/>
                    <a:p>
                      <a:r>
                        <a:rPr lang="ru-RU" dirty="0"/>
                        <a:t>Оценивается возможный</a:t>
                      </a:r>
                      <a:r>
                        <a:rPr lang="ru-RU" baseline="0" dirty="0"/>
                        <a:t> ущерб для организма, психологические угрозы, психосоциальные последствия. Исходя из этих предпосылок вырабатываются альтернативные способы поведения или ситуации. Эти способы поведения называются </a:t>
                      </a:r>
                      <a:r>
                        <a:rPr lang="ru-RU" baseline="0" dirty="0" err="1"/>
                        <a:t>копингом</a:t>
                      </a:r>
                      <a:r>
                        <a:rPr lang="ru-RU" baseline="0" dirty="0"/>
                        <a:t>.  </a:t>
                      </a:r>
                      <a:r>
                        <a:rPr lang="ru-RU" baseline="0" dirty="0" err="1"/>
                        <a:t>Копинг</a:t>
                      </a:r>
                      <a:r>
                        <a:rPr lang="ru-RU" baseline="0" dirty="0"/>
                        <a:t> зависит от особенностей ситуации, личностных качеств, а также когнитивной оценки стрессовой ситуации. Более подробно про </a:t>
                      </a:r>
                      <a:r>
                        <a:rPr lang="ru-RU" baseline="0" dirty="0" err="1"/>
                        <a:t>копинг</a:t>
                      </a:r>
                      <a:r>
                        <a:rPr lang="ru-RU" baseline="0" dirty="0"/>
                        <a:t> – см. след. Лекция</a:t>
                      </a:r>
                      <a:endParaRPr lang="ru-RU" dirty="0"/>
                    </a:p>
                  </a:txBody>
                  <a:tcPr/>
                </a:tc>
                <a:extLst>
                  <a:ext uri="{0D108BD9-81ED-4DB2-BD59-A6C34878D82A}">
                    <a16:rowId xmlns:a16="http://schemas.microsoft.com/office/drawing/2014/main" val="10002"/>
                  </a:ext>
                </a:extLst>
              </a:tr>
              <a:tr h="370840">
                <a:tc>
                  <a:txBody>
                    <a:bodyPr/>
                    <a:lstStyle/>
                    <a:p>
                      <a:r>
                        <a:rPr lang="ru-RU" dirty="0"/>
                        <a:t>Переоценка</a:t>
                      </a:r>
                      <a:r>
                        <a:rPr lang="ru-RU" baseline="0" dirty="0"/>
                        <a:t> ситуации</a:t>
                      </a:r>
                      <a:endParaRPr lang="ru-RU" dirty="0"/>
                    </a:p>
                  </a:txBody>
                  <a:tcPr/>
                </a:tc>
                <a:tc>
                  <a:txBody>
                    <a:bodyPr/>
                    <a:lstStyle/>
                    <a:p>
                      <a:r>
                        <a:rPr lang="ru-RU" dirty="0"/>
                        <a:t>На основании произошедших</a:t>
                      </a:r>
                      <a:r>
                        <a:rPr lang="ru-RU" baseline="0" dirty="0"/>
                        <a:t> </a:t>
                      </a:r>
                      <a:r>
                        <a:rPr lang="ru-RU" dirty="0"/>
                        <a:t>изменений ситуация вновь переоценивается. Если</a:t>
                      </a:r>
                      <a:r>
                        <a:rPr lang="ru-RU" baseline="0" dirty="0"/>
                        <a:t> исходная оценка ситуации не подтвердилась, происходит ее приспособление к реальности или выдвигается новая оценка.</a:t>
                      </a:r>
                      <a:endParaRPr lang="ru-RU" dirty="0"/>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Схема стресса Л.Леви</a:t>
            </a:r>
            <a:endParaRPr lang="en-US" dirty="0"/>
          </a:p>
        </p:txBody>
      </p:sp>
      <p:pic>
        <p:nvPicPr>
          <p:cNvPr id="2050" name="Picture 2"/>
          <p:cNvPicPr>
            <a:picLocks noGrp="1" noChangeAspect="1" noChangeArrowheads="1"/>
          </p:cNvPicPr>
          <p:nvPr>
            <p:ph idx="1"/>
          </p:nvPr>
        </p:nvPicPr>
        <p:blipFill>
          <a:blip r:embed="rId3" cstate="print"/>
          <a:srcRect/>
          <a:stretch>
            <a:fillRect/>
          </a:stretch>
        </p:blipFill>
        <p:spPr bwMode="auto">
          <a:xfrm>
            <a:off x="637104" y="1556792"/>
            <a:ext cx="8297346" cy="4180551"/>
          </a:xfrm>
          <a:prstGeom prst="rect">
            <a:avLst/>
          </a:prstGeom>
          <a:noFill/>
          <a:ln w="9525">
            <a:noFill/>
            <a:miter lim="800000"/>
            <a:headEnd/>
            <a:tailEnd/>
          </a:ln>
        </p:spPr>
      </p:pic>
      <p:sp>
        <p:nvSpPr>
          <p:cNvPr id="5" name="Прямоугольник 4"/>
          <p:cNvSpPr/>
          <p:nvPr/>
        </p:nvSpPr>
        <p:spPr>
          <a:xfrm>
            <a:off x="1619672" y="5877272"/>
            <a:ext cx="698477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Стрессоры взаимодействуют с личностными факторами, вызывая  определенную реакцию в зависимости от степени контроля стресса (нападение – ступор, тревога – страх, </a:t>
            </a:r>
            <a:r>
              <a:rPr lang="ru-RU" dirty="0" err="1"/>
              <a:t>копинг</a:t>
            </a:r>
            <a:r>
              <a:rPr lang="ru-RU" dirty="0"/>
              <a:t> – защита)</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Выводы большинства исследователей стресса</a:t>
            </a:r>
          </a:p>
        </p:txBody>
      </p:sp>
      <p:sp>
        <p:nvSpPr>
          <p:cNvPr id="3" name="Содержимое 2"/>
          <p:cNvSpPr>
            <a:spLocks noGrp="1"/>
          </p:cNvSpPr>
          <p:nvPr>
            <p:ph idx="1"/>
          </p:nvPr>
        </p:nvSpPr>
        <p:spPr>
          <a:xfrm>
            <a:off x="1403648" y="2057400"/>
            <a:ext cx="7498080" cy="3531840"/>
          </a:xfrm>
        </p:spPr>
        <p:style>
          <a:lnRef idx="1">
            <a:schemeClr val="accent4"/>
          </a:lnRef>
          <a:fillRef idx="3">
            <a:schemeClr val="accent4"/>
          </a:fillRef>
          <a:effectRef idx="2">
            <a:schemeClr val="accent4"/>
          </a:effectRef>
          <a:fontRef idx="minor">
            <a:schemeClr val="lt1"/>
          </a:fontRef>
        </p:style>
        <p:txBody>
          <a:bodyPr>
            <a:normAutofit lnSpcReduction="10000"/>
          </a:bodyPr>
          <a:lstStyle/>
          <a:p>
            <a:pPr>
              <a:lnSpc>
                <a:spcPct val="150000"/>
              </a:lnSpc>
              <a:buNone/>
            </a:pPr>
            <a:r>
              <a:rPr lang="ru-RU" dirty="0"/>
              <a:t>Не любое требование среды вызывает стресс, а лишь то, которое оценивается как угрожающее, которое нарушает адаптацию, контроль, препятствует </a:t>
            </a:r>
            <a:r>
              <a:rPr lang="ru-RU" dirty="0" err="1"/>
              <a:t>самоактуализации</a:t>
            </a:r>
            <a:r>
              <a:rPr lang="ru-RU"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274638"/>
            <a:ext cx="8172400" cy="1143000"/>
          </a:xfrm>
        </p:spPr>
        <p:txBody>
          <a:bodyPr>
            <a:normAutofit fontScale="90000"/>
          </a:bodyPr>
          <a:lstStyle/>
          <a:p>
            <a:r>
              <a:rPr lang="ru-RU" dirty="0"/>
              <a:t>Стресс как экстремальная ситуация</a:t>
            </a:r>
          </a:p>
        </p:txBody>
      </p:sp>
      <p:sp>
        <p:nvSpPr>
          <p:cNvPr id="3" name="Содержимое 2"/>
          <p:cNvSpPr>
            <a:spLocks noGrp="1"/>
          </p:cNvSpPr>
          <p:nvPr>
            <p:ph idx="1"/>
          </p:nvPr>
        </p:nvSpPr>
        <p:spPr/>
        <p:txBody>
          <a:bodyPr>
            <a:normAutofit/>
          </a:bodyPr>
          <a:lstStyle/>
          <a:p>
            <a:pPr>
              <a:lnSpc>
                <a:spcPct val="150000"/>
              </a:lnSpc>
              <a:buNone/>
            </a:pPr>
            <a:r>
              <a:rPr lang="ru-RU" dirty="0"/>
              <a:t>Когда  требование среды  превосходит возможности индивида  в плане реакции на требования ситуации и (или) нарушает процесс неотложного (</a:t>
            </a:r>
            <a:r>
              <a:rPr lang="ru-RU" dirty="0" err="1"/>
              <a:t>здесь-и-теперь</a:t>
            </a:r>
            <a:r>
              <a:rPr lang="ru-RU" dirty="0"/>
              <a:t>) удовлетворения наличной  потребности.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274638"/>
            <a:ext cx="8172400" cy="1143000"/>
          </a:xfrm>
        </p:spPr>
        <p:txBody>
          <a:bodyPr>
            <a:normAutofit fontScale="90000"/>
          </a:bodyPr>
          <a:lstStyle/>
          <a:p>
            <a:r>
              <a:rPr lang="ru-RU" dirty="0"/>
              <a:t>Стресс как экстремальная ситуация</a:t>
            </a:r>
          </a:p>
        </p:txBody>
      </p:sp>
      <p:sp>
        <p:nvSpPr>
          <p:cNvPr id="3" name="Содержимое 2"/>
          <p:cNvSpPr>
            <a:spLocks noGrp="1"/>
          </p:cNvSpPr>
          <p:nvPr>
            <p:ph idx="1"/>
          </p:nvPr>
        </p:nvSpPr>
        <p:spPr>
          <a:xfrm>
            <a:off x="971600" y="1196752"/>
            <a:ext cx="7920880" cy="2376264"/>
          </a:xfrm>
        </p:spPr>
        <p:txBody>
          <a:bodyPr>
            <a:normAutofit/>
          </a:bodyPr>
          <a:lstStyle/>
          <a:p>
            <a:pPr>
              <a:lnSpc>
                <a:spcPct val="150000"/>
              </a:lnSpc>
              <a:buNone/>
            </a:pPr>
            <a:r>
              <a:rPr lang="ru-RU" dirty="0"/>
              <a:t>Результат – </a:t>
            </a:r>
            <a:r>
              <a:rPr lang="ru-RU" dirty="0" err="1"/>
              <a:t>депривация</a:t>
            </a:r>
            <a:r>
              <a:rPr lang="ru-RU" dirty="0"/>
              <a:t> потребностей (смерть, </a:t>
            </a:r>
            <a:r>
              <a:rPr lang="ru-RU" dirty="0" err="1"/>
              <a:t>дезадаптация</a:t>
            </a:r>
            <a:r>
              <a:rPr lang="ru-RU" dirty="0"/>
              <a:t>, аномалия, болезнь, девиации в поведении)</a:t>
            </a:r>
          </a:p>
        </p:txBody>
      </p:sp>
      <p:pic>
        <p:nvPicPr>
          <p:cNvPr id="3074" name="Picture 2"/>
          <p:cNvPicPr>
            <a:picLocks noChangeAspect="1" noChangeArrowheads="1"/>
          </p:cNvPicPr>
          <p:nvPr/>
        </p:nvPicPr>
        <p:blipFill>
          <a:blip r:embed="rId3" cstate="print"/>
          <a:srcRect/>
          <a:stretch>
            <a:fillRect/>
          </a:stretch>
        </p:blipFill>
        <p:spPr bwMode="auto">
          <a:xfrm>
            <a:off x="2771800" y="3356992"/>
            <a:ext cx="5905500" cy="333375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Фрустрация как критическая ситуация</a:t>
            </a:r>
            <a:endParaRPr lang="en-US" dirty="0"/>
          </a:p>
        </p:txBody>
      </p:sp>
      <p:sp>
        <p:nvSpPr>
          <p:cNvPr id="3" name="Content Placeholder 2"/>
          <p:cNvSpPr>
            <a:spLocks noGrp="1"/>
          </p:cNvSpPr>
          <p:nvPr>
            <p:ph idx="1"/>
          </p:nvPr>
        </p:nvSpPr>
        <p:spPr/>
        <p:txBody>
          <a:bodyPr>
            <a:normAutofit fontScale="70000" lnSpcReduction="20000"/>
          </a:bodyPr>
          <a:lstStyle/>
          <a:p>
            <a:pPr>
              <a:buNone/>
            </a:pPr>
            <a:r>
              <a:rPr lang="ru-RU" b="1" dirty="0">
                <a:hlinkClick r:id="rId3"/>
              </a:rPr>
              <a:t>Большая советская энциклопедия</a:t>
            </a:r>
            <a:r>
              <a:rPr lang="ru-RU" b="1" dirty="0"/>
              <a:t>:</a:t>
            </a:r>
          </a:p>
          <a:p>
            <a:pPr>
              <a:buNone/>
            </a:pPr>
            <a:endParaRPr lang="ru-RU" b="1" dirty="0"/>
          </a:p>
          <a:p>
            <a:r>
              <a:rPr lang="ru-RU" b="1" dirty="0"/>
              <a:t>Фрустрация</a:t>
            </a:r>
            <a:r>
              <a:rPr lang="ru-RU" dirty="0"/>
              <a:t> [лат. </a:t>
            </a:r>
            <a:r>
              <a:rPr lang="ru-RU" dirty="0" err="1"/>
              <a:t>frustratio</a:t>
            </a:r>
            <a:r>
              <a:rPr lang="ru-RU" dirty="0"/>
              <a:t> — обман, тщетное ожидание, расстройство, разрушение (планов, замыслов), от </a:t>
            </a:r>
            <a:r>
              <a:rPr lang="ru-RU" dirty="0" err="1"/>
              <a:t>frustror</a:t>
            </a:r>
            <a:r>
              <a:rPr lang="ru-RU" dirty="0"/>
              <a:t> — обманываю, делаю тщетным, расстраиваю], психологическое состояние гнетущего напряжения, тревожности, чувства безысходности и отчаяния; возникает в ситуации, которая воспринимается личностью как неотвратимая угроза достижению значимой для неё цели, реализации той или иной её потребности.</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Основные составляющие фрустрации</a:t>
            </a:r>
          </a:p>
        </p:txBody>
      </p:sp>
      <p:sp>
        <p:nvSpPr>
          <p:cNvPr id="3" name="Содержимое 2"/>
          <p:cNvSpPr>
            <a:spLocks noGrp="1"/>
          </p:cNvSpPr>
          <p:nvPr>
            <p:ph sz="half" idx="1"/>
          </p:nvPr>
        </p:nvSpPr>
        <p:spPr>
          <a:xfrm>
            <a:off x="1187624" y="1524000"/>
            <a:ext cx="3905584" cy="5073352"/>
          </a:xfrm>
        </p:spPr>
        <p:style>
          <a:lnRef idx="3">
            <a:schemeClr val="lt1"/>
          </a:lnRef>
          <a:fillRef idx="1">
            <a:schemeClr val="accent6"/>
          </a:fillRef>
          <a:effectRef idx="1">
            <a:schemeClr val="accent6"/>
          </a:effectRef>
          <a:fontRef idx="minor">
            <a:schemeClr val="lt1"/>
          </a:fontRef>
        </p:style>
        <p:txBody>
          <a:bodyPr>
            <a:normAutofit fontScale="25000" lnSpcReduction="20000"/>
          </a:bodyPr>
          <a:lstStyle/>
          <a:p>
            <a:pPr>
              <a:lnSpc>
                <a:spcPct val="120000"/>
              </a:lnSpc>
              <a:buNone/>
            </a:pPr>
            <a:r>
              <a:rPr lang="ru-RU" sz="8000" dirty="0"/>
              <a:t>Наличие сильной </a:t>
            </a:r>
            <a:r>
              <a:rPr lang="ru-RU" sz="8000" b="1" dirty="0" err="1">
                <a:solidFill>
                  <a:srgbClr val="FF0000"/>
                </a:solidFill>
              </a:rPr>
              <a:t>мотивированности</a:t>
            </a:r>
            <a:r>
              <a:rPr lang="ru-RU" sz="8000" dirty="0"/>
              <a:t> достичь цель (удовлетворить потребность): </a:t>
            </a:r>
          </a:p>
          <a:p>
            <a:pPr>
              <a:lnSpc>
                <a:spcPct val="120000"/>
              </a:lnSpc>
              <a:buNone/>
            </a:pPr>
            <a:r>
              <a:rPr lang="ru-RU" sz="8000" dirty="0"/>
              <a:t>Существуют «базовые» психологические потребности (в безопасности, уважении и любви), фрустрация которых носит патогенный характер, и "приобретенные потребности", фрустрация которых не вызывает психических нарушений.</a:t>
            </a:r>
          </a:p>
          <a:p>
            <a:endParaRPr lang="ru-RU" dirty="0"/>
          </a:p>
        </p:txBody>
      </p:sp>
      <p:sp>
        <p:nvSpPr>
          <p:cNvPr id="4" name="Содержимое 3"/>
          <p:cNvSpPr>
            <a:spLocks noGrp="1"/>
          </p:cNvSpPr>
          <p:nvPr>
            <p:ph sz="half" idx="2"/>
          </p:nvPr>
        </p:nvSpPr>
        <p:spPr>
          <a:xfrm>
            <a:off x="5148064" y="1524000"/>
            <a:ext cx="3995936" cy="5073352"/>
          </a:xfrm>
        </p:spPr>
        <p:style>
          <a:lnRef idx="1">
            <a:schemeClr val="accent6"/>
          </a:lnRef>
          <a:fillRef idx="3">
            <a:schemeClr val="accent6"/>
          </a:fillRef>
          <a:effectRef idx="2">
            <a:schemeClr val="accent6"/>
          </a:effectRef>
          <a:fontRef idx="minor">
            <a:schemeClr val="lt1"/>
          </a:fontRef>
        </p:style>
        <p:txBody>
          <a:bodyPr>
            <a:noAutofit/>
          </a:bodyPr>
          <a:lstStyle/>
          <a:p>
            <a:pPr>
              <a:lnSpc>
                <a:spcPct val="100000"/>
              </a:lnSpc>
              <a:buNone/>
            </a:pPr>
            <a:r>
              <a:rPr lang="ru-RU" sz="1600" dirty="0"/>
              <a:t>Наличие </a:t>
            </a:r>
            <a:r>
              <a:rPr lang="ru-RU" sz="1600" b="1" dirty="0">
                <a:solidFill>
                  <a:srgbClr val="FF0000"/>
                </a:solidFill>
              </a:rPr>
              <a:t>барьеров</a:t>
            </a:r>
            <a:r>
              <a:rPr lang="ru-RU" sz="1600" dirty="0"/>
              <a:t> на пути к цели: </a:t>
            </a:r>
          </a:p>
          <a:p>
            <a:pPr>
              <a:lnSpc>
                <a:spcPct val="100000"/>
              </a:lnSpc>
              <a:buNone/>
            </a:pPr>
            <a:r>
              <a:rPr lang="ru-RU" sz="1600" dirty="0"/>
              <a:t>1) физические (например, стены тюрьмы), 2) биологические (болезнь, старение), 3) психологические (страх, интеллектуальная недостаточность); 4)  </a:t>
            </a:r>
            <a:r>
              <a:rPr lang="ru-RU" sz="1600" dirty="0" err="1"/>
              <a:t>социокультурные</a:t>
            </a:r>
            <a:r>
              <a:rPr lang="ru-RU" sz="1600" dirty="0"/>
              <a:t> (нормы, правила, запреты). </a:t>
            </a:r>
          </a:p>
          <a:p>
            <a:pPr>
              <a:lnSpc>
                <a:spcPct val="100000"/>
              </a:lnSpc>
              <a:buNone/>
            </a:pPr>
            <a:r>
              <a:rPr lang="ru-RU" sz="1600" dirty="0"/>
              <a:t>К. Левин различает </a:t>
            </a:r>
          </a:p>
          <a:p>
            <a:pPr marL="425196" indent="-342900">
              <a:lnSpc>
                <a:spcPct val="100000"/>
              </a:lnSpc>
              <a:buAutoNum type="arabicParenR"/>
            </a:pPr>
            <a:r>
              <a:rPr lang="ru-RU" sz="1600" dirty="0"/>
              <a:t>"физически-вещественные",</a:t>
            </a:r>
          </a:p>
          <a:p>
            <a:pPr marL="425196" indent="-342900">
              <a:lnSpc>
                <a:spcPct val="100000"/>
              </a:lnSpc>
              <a:buAutoNum type="arabicParenR"/>
            </a:pPr>
            <a:r>
              <a:rPr lang="ru-RU" sz="1600" dirty="0"/>
              <a:t>"социологические" ("орудия власти, которыми обладает взрослый в силу своей социальной позиции");</a:t>
            </a:r>
          </a:p>
          <a:p>
            <a:pPr marL="425196" indent="-342900">
              <a:lnSpc>
                <a:spcPct val="100000"/>
              </a:lnSpc>
              <a:buAutoNum type="arabicParenR"/>
            </a:pPr>
            <a:r>
              <a:rPr lang="ru-RU" sz="1600" dirty="0"/>
              <a:t>"идеологические" барьеры (вид социальных, отличающийся включением "целей и ценностей, признаваемых самим ребенком".</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899592" y="274638"/>
            <a:ext cx="8034096" cy="1143000"/>
          </a:xfrm>
        </p:spPr>
        <p:txBody>
          <a:bodyPr>
            <a:normAutofit fontScale="90000"/>
          </a:bodyPr>
          <a:lstStyle/>
          <a:p>
            <a:r>
              <a:rPr lang="ru-RU" dirty="0"/>
              <a:t>Виды </a:t>
            </a:r>
            <a:r>
              <a:rPr lang="ru-RU" dirty="0" err="1"/>
              <a:t>фрустрационного</a:t>
            </a:r>
            <a:r>
              <a:rPr lang="ru-RU" dirty="0"/>
              <a:t> поведения</a:t>
            </a:r>
          </a:p>
        </p:txBody>
      </p:sp>
      <p:sp>
        <p:nvSpPr>
          <p:cNvPr id="6" name="Содержимое 5"/>
          <p:cNvSpPr>
            <a:spLocks noGrp="1"/>
          </p:cNvSpPr>
          <p:nvPr>
            <p:ph idx="1"/>
          </p:nvPr>
        </p:nvSpPr>
        <p:spPr>
          <a:xfrm>
            <a:off x="1043608" y="1447800"/>
            <a:ext cx="7890080" cy="5149552"/>
          </a:xfrm>
        </p:spPr>
        <p:txBody>
          <a:bodyPr>
            <a:normAutofit fontScale="85000" lnSpcReduction="20000"/>
          </a:bodyPr>
          <a:lstStyle/>
          <a:p>
            <a:pPr>
              <a:lnSpc>
                <a:spcPct val="120000"/>
              </a:lnSpc>
              <a:buNone/>
            </a:pPr>
            <a:r>
              <a:rPr lang="ru-RU" dirty="0"/>
              <a:t>а) двигательное возбуждение - бесцельные и неупорядоченные реакции; </a:t>
            </a:r>
          </a:p>
          <a:p>
            <a:pPr>
              <a:lnSpc>
                <a:spcPct val="120000"/>
              </a:lnSpc>
              <a:buNone/>
            </a:pPr>
            <a:r>
              <a:rPr lang="ru-RU" dirty="0"/>
              <a:t>б) апатия; </a:t>
            </a:r>
          </a:p>
          <a:p>
            <a:pPr>
              <a:lnSpc>
                <a:spcPct val="120000"/>
              </a:lnSpc>
              <a:buNone/>
            </a:pPr>
            <a:r>
              <a:rPr lang="ru-RU" dirty="0"/>
              <a:t>в) агрессия и деструкция, </a:t>
            </a:r>
          </a:p>
          <a:p>
            <a:pPr>
              <a:lnSpc>
                <a:spcPct val="120000"/>
              </a:lnSpc>
              <a:buNone/>
            </a:pPr>
            <a:r>
              <a:rPr lang="ru-RU" dirty="0"/>
              <a:t>г) стереотипия - тенденция к слепому повторению фиксированного поведения; </a:t>
            </a:r>
          </a:p>
          <a:p>
            <a:pPr>
              <a:lnSpc>
                <a:spcPct val="120000"/>
              </a:lnSpc>
              <a:buNone/>
            </a:pPr>
            <a:r>
              <a:rPr lang="ru-RU" dirty="0" err="1"/>
              <a:t>д</a:t>
            </a:r>
            <a:r>
              <a:rPr lang="ru-RU" dirty="0"/>
              <a:t>) регрессия, которая понимается либо "как обращение к поведенческим моделям, доминировавшим в более ранние периоды жизни индивида", либо как "</a:t>
            </a:r>
            <a:r>
              <a:rPr lang="ru-RU" dirty="0" err="1"/>
              <a:t>примитивизация</a:t>
            </a:r>
            <a:r>
              <a:rPr lang="ru-RU" dirty="0"/>
              <a:t>" поведения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Типы </a:t>
            </a:r>
            <a:r>
              <a:rPr lang="ru-RU" sz="4400" kern="1200"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фрустрационного</a:t>
            </a: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поведения</a:t>
            </a:r>
            <a:endParaRPr lang="en-US" dirty="0"/>
          </a:p>
        </p:txBody>
      </p:sp>
      <p:pic>
        <p:nvPicPr>
          <p:cNvPr id="1026" name="Picture 2"/>
          <p:cNvPicPr>
            <a:picLocks noGrp="1" noChangeAspect="1" noChangeArrowheads="1"/>
          </p:cNvPicPr>
          <p:nvPr>
            <p:ph sz="half" idx="2"/>
          </p:nvPr>
        </p:nvPicPr>
        <p:blipFill>
          <a:blip r:embed="rId3" cstate="print"/>
          <a:srcRect/>
          <a:stretch>
            <a:fillRect/>
          </a:stretch>
        </p:blipFill>
        <p:spPr bwMode="auto">
          <a:xfrm>
            <a:off x="1835695" y="1772816"/>
            <a:ext cx="6685271" cy="43924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Типы </a:t>
            </a:r>
            <a:r>
              <a:rPr lang="ru-RU" sz="4400" kern="1200"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фрустрационного</a:t>
            </a: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поведения</a:t>
            </a:r>
            <a:endParaRPr lang="en-US" dirty="0"/>
          </a:p>
        </p:txBody>
      </p:sp>
      <p:sp>
        <p:nvSpPr>
          <p:cNvPr id="3" name="Content Placeholder 2"/>
          <p:cNvSpPr>
            <a:spLocks noGrp="1"/>
          </p:cNvSpPr>
          <p:nvPr>
            <p:ph idx="1"/>
          </p:nvPr>
        </p:nvSpPr>
        <p:spPr/>
        <p:txBody>
          <a:bodyPr>
            <a:normAutofit fontScale="62500" lnSpcReduction="20000"/>
          </a:bodyPr>
          <a:lstStyle/>
          <a:p>
            <a:pPr>
              <a:buNone/>
            </a:pPr>
            <a:r>
              <a:rPr lang="ru-RU" dirty="0"/>
              <a:t>Поведение второго типа: умышленно "закатив истерику" в надежде добиться своего, человек теряет контроль над своим поведением, он уже не волен остановиться, вообще регулировать свои действия. Произвольность, т.е. контроль со стороны воли, утрачен, однако это не значит, что полностью утрачен контроль со стороны сознания. Поскольку это поведение более не организуется целью, оно теряет психологический статус целенаправленного действия, но тем не менее сохраняет еще статус средства реализации исходного мотива ситуации, иначе говоря, в сознании сохраняется смысловая связь между поведением и мотивом, надежда на разрешение ситуации.</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Типы </a:t>
            </a:r>
            <a:r>
              <a:rPr lang="ru-RU" sz="4400" kern="1200"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фрустрационного</a:t>
            </a: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поведения</a:t>
            </a:r>
            <a:endParaRPr lang="en-US" dirty="0"/>
          </a:p>
        </p:txBody>
      </p:sp>
      <p:sp>
        <p:nvSpPr>
          <p:cNvPr id="3" name="Content Placeholder 2"/>
          <p:cNvSpPr>
            <a:spLocks noGrp="1"/>
          </p:cNvSpPr>
          <p:nvPr>
            <p:ph idx="1"/>
          </p:nvPr>
        </p:nvSpPr>
        <p:spPr/>
        <p:txBody>
          <a:bodyPr>
            <a:normAutofit fontScale="85000" lnSpcReduction="10000"/>
          </a:bodyPr>
          <a:lstStyle/>
          <a:p>
            <a:pPr>
              <a:buNone/>
            </a:pPr>
            <a:r>
              <a:rPr lang="ru-RU" dirty="0"/>
              <a:t>Для поведения третьего типа характерна как раз утрата связи, через которую от мотива передается действию смысл. Человек лишается сознательного контроля над связью своего поведения с исходным мотивом: хотя отдельные действия его остаются еще целенаправленными, он действует уже не "ради чего-то", а "вследствие чего-то". Таково поведение человека, целенаправленно дерущегося у кассы со своим конкурентом, в то время как поезд отходит от станции.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Типы </a:t>
            </a:r>
            <a:r>
              <a:rPr lang="ru-RU" sz="4400" kern="1200" dirty="0" err="1">
                <a:solidFill>
                  <a:schemeClr val="tx2">
                    <a:satMod val="130000"/>
                  </a:schemeClr>
                </a:solidFill>
                <a:effectLst>
                  <a:outerShdw blurRad="50000" dist="30000" dir="5400000" algn="tl" rotWithShape="0">
                    <a:srgbClr val="000000">
                      <a:alpha val="30000"/>
                    </a:srgbClr>
                  </a:outerShdw>
                </a:effectLst>
                <a:latin typeface="+mj-lt"/>
                <a:ea typeface="+mj-ea"/>
                <a:cs typeface="+mj-cs"/>
              </a:rPr>
              <a:t>фрустрационного</a:t>
            </a: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 поведения</a:t>
            </a:r>
            <a:endParaRPr lang="en-US" dirty="0"/>
          </a:p>
        </p:txBody>
      </p:sp>
      <p:sp>
        <p:nvSpPr>
          <p:cNvPr id="3" name="Content Placeholder 2"/>
          <p:cNvSpPr>
            <a:spLocks noGrp="1"/>
          </p:cNvSpPr>
          <p:nvPr>
            <p:ph idx="1"/>
          </p:nvPr>
        </p:nvSpPr>
        <p:spPr>
          <a:xfrm>
            <a:off x="1115616" y="1844824"/>
            <a:ext cx="7818072" cy="4293096"/>
          </a:xfrm>
        </p:spPr>
        <p:txBody>
          <a:bodyPr>
            <a:normAutofit/>
          </a:bodyPr>
          <a:lstStyle/>
          <a:p>
            <a:pPr>
              <a:buNone/>
            </a:pPr>
            <a:r>
              <a:rPr lang="ru-RU" sz="2400" dirty="0"/>
              <a:t>Поведение четвертого типа можно назвать "катастрофическим". Это поведение не контролируется ни волей, ни сознанием субъекта, оно и дезорганизовано, и не стоит в содержательно-смысловой связи с мотивом ситуации. Предположение, что психологическая ситуация продолжает определяться </a:t>
            </a:r>
            <a:r>
              <a:rPr lang="ru-RU" sz="2400" dirty="0" err="1"/>
              <a:t>фрустрированным</a:t>
            </a:r>
            <a:r>
              <a:rPr lang="ru-RU" sz="2400" dirty="0"/>
              <a:t> мотивом, является необходимым условием рассмотрения поведения как следствия фрустрации.</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dirty="0"/>
              <a:t>Фрустрация как критическая ситуация</a:t>
            </a:r>
            <a:endParaRPr lang="en-US" dirty="0"/>
          </a:p>
        </p:txBody>
      </p:sp>
      <p:sp>
        <p:nvSpPr>
          <p:cNvPr id="3" name="Content Placeholder 2"/>
          <p:cNvSpPr>
            <a:spLocks noGrp="1"/>
          </p:cNvSpPr>
          <p:nvPr>
            <p:ph idx="1"/>
          </p:nvPr>
        </p:nvSpPr>
        <p:spPr>
          <a:xfrm>
            <a:off x="1331640" y="1772816"/>
            <a:ext cx="7498080" cy="4800600"/>
          </a:xfrm>
        </p:spPr>
        <p:txBody>
          <a:bodyPr/>
          <a:lstStyle/>
          <a:p>
            <a:pPr>
              <a:buNone/>
            </a:pPr>
            <a:r>
              <a:rPr lang="ru-RU" dirty="0"/>
              <a:t>Понятие «фрустрация» относится к деятельности, в ходе которой человек преодолевает различные трудности на пути к "</a:t>
            </a:r>
            <a:r>
              <a:rPr lang="ru-RU" dirty="0" err="1"/>
              <a:t>мотивосообразным</a:t>
            </a:r>
            <a:r>
              <a:rPr lang="ru-RU" dirty="0"/>
              <a:t>" целям. </a:t>
            </a:r>
          </a:p>
          <a:p>
            <a:pPr>
              <a:buNone/>
            </a:pPr>
            <a:r>
              <a:rPr lang="ru-RU" dirty="0"/>
              <a:t>Специфическая - критическая - ситуация возникает, когда трудность становится непреодолимой, т.е. переходит в невозможность. </a:t>
            </a:r>
          </a:p>
          <a:p>
            <a:pPr>
              <a:buNone/>
            </a:pPr>
            <a:r>
              <a:rPr lang="ru-RU" dirty="0"/>
              <a:t>Соответственно, экстремальной становится ситуация фрустрации жизненно-важной деятельности.</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Урок 3. Конфликт как вид критической ситуации</a:t>
            </a:r>
            <a:endParaRPr lang="en-US" dirty="0"/>
          </a:p>
        </p:txBody>
      </p:sp>
      <p:sp>
        <p:nvSpPr>
          <p:cNvPr id="3" name="Content Placeholder 2"/>
          <p:cNvSpPr>
            <a:spLocks noGrp="1"/>
          </p:cNvSpPr>
          <p:nvPr>
            <p:ph sz="half" idx="1"/>
          </p:nvPr>
        </p:nvSpPr>
        <p:spPr>
          <a:xfrm>
            <a:off x="1043608" y="1772816"/>
            <a:ext cx="3657600" cy="4663440"/>
          </a:xfrm>
        </p:spPr>
        <p:txBody>
          <a:bodyPr>
            <a:normAutofit/>
          </a:bodyPr>
          <a:lstStyle/>
          <a:p>
            <a:pPr>
              <a:buNone/>
            </a:pPr>
            <a:r>
              <a:rPr lang="ru-RU" dirty="0"/>
              <a:t>В настоящее время отсутствует единое определение психологического понятия конфликта.  В самом общем  виде конфликт — это столкновение чего-то с чем-то.</a:t>
            </a:r>
            <a:endParaRPr lang="en-US" dirty="0"/>
          </a:p>
        </p:txBody>
      </p:sp>
      <p:pic>
        <p:nvPicPr>
          <p:cNvPr id="1026" name="Picture 2"/>
          <p:cNvPicPr>
            <a:picLocks noGrp="1" noChangeAspect="1" noChangeArrowheads="1"/>
          </p:cNvPicPr>
          <p:nvPr>
            <p:ph sz="half" idx="2"/>
          </p:nvPr>
        </p:nvPicPr>
        <p:blipFill>
          <a:blip r:embed="rId3" cstate="print"/>
          <a:srcRect/>
          <a:stretch>
            <a:fillRect/>
          </a:stretch>
        </p:blipFill>
        <p:spPr bwMode="auto">
          <a:xfrm>
            <a:off x="4597902" y="2132856"/>
            <a:ext cx="4336548" cy="297982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Основные концепции конфликта</a:t>
            </a:r>
            <a:endParaRPr lang="en-US" dirty="0"/>
          </a:p>
        </p:txBody>
      </p:sp>
      <p:sp>
        <p:nvSpPr>
          <p:cNvPr id="3" name="Content Placeholder 2"/>
          <p:cNvSpPr>
            <a:spLocks noGrp="1"/>
          </p:cNvSpPr>
          <p:nvPr>
            <p:ph idx="1"/>
          </p:nvPr>
        </p:nvSpPr>
        <p:spPr/>
        <p:txBody>
          <a:bodyPr>
            <a:normAutofit fontScale="85000" lnSpcReduction="10000"/>
          </a:bodyPr>
          <a:lstStyle/>
          <a:p>
            <a:pPr>
              <a:buNone/>
            </a:pPr>
            <a:r>
              <a:rPr lang="ru-RU" dirty="0"/>
              <a:t>1) </a:t>
            </a:r>
            <a:r>
              <a:rPr lang="ru-RU" dirty="0" err="1"/>
              <a:t>Психодинамическая</a:t>
            </a:r>
            <a:r>
              <a:rPr lang="ru-RU" dirty="0"/>
              <a:t> концепция определяет конфликт как одновременную актуализацию двух или более мотивов (побуждений) </a:t>
            </a:r>
          </a:p>
          <a:p>
            <a:pPr>
              <a:buNone/>
            </a:pPr>
            <a:r>
              <a:rPr lang="ru-RU" dirty="0"/>
              <a:t>2) Бихевиоризм: о конфликте можно говорить только тогда, когда имеются альтернативные возможности реагирования </a:t>
            </a:r>
          </a:p>
          <a:p>
            <a:pPr>
              <a:buNone/>
            </a:pPr>
            <a:r>
              <a:rPr lang="ru-RU" dirty="0"/>
              <a:t>3) Когнитивная психология – конфликт – это феномен сознания ( когда сталкиваются идеи, желания, цели, ценности).</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962088" cy="1282154"/>
          </a:xfrm>
        </p:spPr>
        <p:txBody>
          <a:bodyPr>
            <a:normAutofit fontScale="90000"/>
          </a:bodyPr>
          <a:lstStyle/>
          <a:p>
            <a:pPr algn="ctr"/>
            <a:r>
              <a:rPr lang="ru-RU" sz="44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rPr>
              <a:t>Конфликт как критическая ситуация</a:t>
            </a:r>
            <a:endParaRPr lang="en-US" dirty="0"/>
          </a:p>
        </p:txBody>
      </p:sp>
      <p:sp>
        <p:nvSpPr>
          <p:cNvPr id="3" name="Content Placeholder 2"/>
          <p:cNvSpPr>
            <a:spLocks noGrp="1"/>
          </p:cNvSpPr>
          <p:nvPr>
            <p:ph idx="1"/>
          </p:nvPr>
        </p:nvSpPr>
        <p:spPr>
          <a:xfrm>
            <a:off x="1115616" y="1772816"/>
            <a:ext cx="3816424" cy="4608512"/>
          </a:xfrm>
        </p:spPr>
        <p:txBody>
          <a:bodyPr>
            <a:normAutofit/>
          </a:bodyPr>
          <a:lstStyle/>
          <a:p>
            <a:pPr>
              <a:buNone/>
            </a:pPr>
            <a:r>
              <a:rPr lang="ru-RU" dirty="0"/>
              <a:t>Критическая ситуация, возникающая в случаях капитуляции сознания перед субъективно неразрешимым противоречием мотивов. </a:t>
            </a:r>
          </a:p>
        </p:txBody>
      </p:sp>
      <p:pic>
        <p:nvPicPr>
          <p:cNvPr id="2050" name="Picture 2"/>
          <p:cNvPicPr>
            <a:picLocks noChangeAspect="1" noChangeArrowheads="1"/>
          </p:cNvPicPr>
          <p:nvPr/>
        </p:nvPicPr>
        <p:blipFill>
          <a:blip r:embed="rId3" cstate="print"/>
          <a:srcRect/>
          <a:stretch>
            <a:fillRect/>
          </a:stretch>
        </p:blipFill>
        <p:spPr bwMode="auto">
          <a:xfrm>
            <a:off x="5004048" y="2204864"/>
            <a:ext cx="3780420" cy="3024336"/>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3" cstate="print"/>
          <a:srcRect t="26998" b="4950"/>
          <a:stretch>
            <a:fillRect/>
          </a:stretch>
        </p:blipFill>
        <p:spPr bwMode="auto">
          <a:xfrm>
            <a:off x="1259632" y="105476"/>
            <a:ext cx="6984776" cy="6591268"/>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iningPresentation">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100000" t="100000" r="100000" b="10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100000" t="100000" r="100000" b="10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51000" t="-20000" r="2000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BB2780C3CC07BD4BAA623FF9571645580400D1570604EA743043A2641365C0E91715" ma:contentTypeVersion="28" ma:contentTypeDescription="Create a new document." ma:contentTypeScope="" ma:versionID="91c327331e5971e62f2a5301ad123600"/>
</file>

<file path=customXml/itemProps1.xml><?xml version="1.0" encoding="utf-8"?>
<ds:datastoreItem xmlns:ds="http://schemas.openxmlformats.org/officeDocument/2006/customXml" ds:itemID="{EBCB60DE-3856-4746-A5FD-A0601723507F}">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E2BC06-38B5-430F-AB2C-EFE20583E557}">
  <ds:schemaRefs>
    <ds:schemaRef ds:uri="http://schemas.microsoft.com/sharepoint/v3/contenttype/forms"/>
  </ds:schemaRefs>
</ds:datastoreItem>
</file>

<file path=customXml/itemProps3.xml><?xml version="1.0" encoding="utf-8"?>
<ds:datastoreItem xmlns:ds="http://schemas.openxmlformats.org/officeDocument/2006/customXml" ds:itemID="{B8288AA4-0A33-40D2-B076-3F67DB1B2351}">
  <ds:schemaRefs>
    <ds:schemaRef ds:uri="http://schemas.microsoft.com/office/2006/metadata/contentType"/>
    <ds:schemaRef ds:uri="http://schemas.microsoft.com/office/2006/metadata/properties/metaAttributes"/>
  </ds:schemaRefs>
</ds:datastoreItem>
</file>

<file path=docProps/app.xml><?xml version="1.0" encoding="utf-8"?>
<Properties xmlns="http://schemas.openxmlformats.org/officeDocument/2006/extended-properties" xmlns:vt="http://schemas.openxmlformats.org/officeDocument/2006/docPropsVTypes">
  <Template>TrainingPresentation</Template>
  <TotalTime>0</TotalTime>
  <Words>1216</Words>
  <Application>Microsoft Office PowerPoint</Application>
  <PresentationFormat>Экран (4:3)</PresentationFormat>
  <Paragraphs>101</Paragraphs>
  <Slides>22</Slides>
  <Notes>22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22</vt:i4>
      </vt:variant>
    </vt:vector>
  </HeadingPairs>
  <TitlesOfParts>
    <vt:vector size="28" baseType="lpstr">
      <vt:lpstr>Calibri</vt:lpstr>
      <vt:lpstr>Corbel</vt:lpstr>
      <vt:lpstr>Gill Sans MT</vt:lpstr>
      <vt:lpstr>Verdana</vt:lpstr>
      <vt:lpstr>Wingdings 2</vt:lpstr>
      <vt:lpstr>TrainingPresentation</vt:lpstr>
      <vt:lpstr>Лекция 2. Критическая ситуация в психологии</vt:lpstr>
      <vt:lpstr>Введение</vt:lpstr>
      <vt:lpstr>План лекции</vt:lpstr>
      <vt:lpstr>1. Стресс как вид критической ситуации</vt:lpstr>
      <vt:lpstr>Когнитивная теория стресса  Р. Лазаруса</vt:lpstr>
      <vt:lpstr>Теория стресса Лазаруса</vt:lpstr>
      <vt:lpstr>Схема стресса Л.Леви</vt:lpstr>
      <vt:lpstr>Выводы большинства исследователей стресса</vt:lpstr>
      <vt:lpstr>Стресс как экстремальная ситуация</vt:lpstr>
      <vt:lpstr>Стресс как экстремальная ситуация</vt:lpstr>
      <vt:lpstr>Фрустрация как критическая ситуация</vt:lpstr>
      <vt:lpstr>Основные составляющие фрустрации</vt:lpstr>
      <vt:lpstr>Виды фрустрационного поведения</vt:lpstr>
      <vt:lpstr>Типы фрустрационного поведения</vt:lpstr>
      <vt:lpstr>Типы фрустрационного поведения</vt:lpstr>
      <vt:lpstr>Типы фрустрационного поведения</vt:lpstr>
      <vt:lpstr>Типы фрустрационного поведения</vt:lpstr>
      <vt:lpstr>Фрустрация как критическая ситуация</vt:lpstr>
      <vt:lpstr>Урок 3. Конфликт как вид критической ситуации</vt:lpstr>
      <vt:lpstr>Основные концепции конфликта</vt:lpstr>
      <vt:lpstr>Конфликт как критическая ситуация</vt:lpstr>
      <vt:lpstr>Презентация PowerPoint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2011-03-01T07:42:50Z</dcterms:created>
  <dcterms:modified xsi:type="dcterms:W3CDTF">2020-01-23T05:39:12Z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TC100822959990</vt:lpwstr>
  </property>
</Properties>
</file>