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ink/ink1.xml" ContentType="application/inkml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notesSlides/notesSlide29.xml" ContentType="application/vnd.openxmlformats-officedocument.presentationml.notesSlide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notesSlides/notesSlide30.xml" ContentType="application/vnd.openxmlformats-officedocument.presentationml.notesSlide+xml"/>
  <Override PartName="/ppt/ink/ink25.xml" ContentType="application/inkml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4" r:id="rId4"/>
  </p:sldMasterIdLst>
  <p:notesMasterIdLst>
    <p:notesMasterId r:id="rId46"/>
  </p:notesMasterIdLst>
  <p:sldIdLst>
    <p:sldId id="256" r:id="rId5"/>
    <p:sldId id="257" r:id="rId6"/>
    <p:sldId id="258" r:id="rId7"/>
    <p:sldId id="259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69" r:id="rId24"/>
    <p:sldId id="293" r:id="rId25"/>
    <p:sldId id="294" r:id="rId26"/>
    <p:sldId id="311" r:id="rId27"/>
    <p:sldId id="312" r:id="rId28"/>
    <p:sldId id="313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304" r:id="rId39"/>
    <p:sldId id="305" r:id="rId40"/>
    <p:sldId id="306" r:id="rId41"/>
    <p:sldId id="307" r:id="rId42"/>
    <p:sldId id="308" r:id="rId43"/>
    <p:sldId id="309" r:id="rId44"/>
    <p:sldId id="310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04" autoAdjust="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5:50:50.62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15138 12277 0,'-40'-39'141,"0"-1"-126,-39 1 1,0-41-1,-119-38 1,158 78-16,0 0 16,-39 1-16,40-40 15,-41 39-15,80 0 0,-79 40 16,79-39 0,-40 39-16,40-40 15,-39 40-15,-1 0 16,1-39-16,-41 39 15,41-40-15,-1 40 16,-39 0-16,39-40 16,1 1-16,-41 39 0,41-40 15,-1 40 1,-39-39-16,0 39 16,39-40-1,-39 40 1,39 0-16,0 0 15,1 0-15,-1 0 16,1-40-16,-41 40 16,41-39-16,-1-1 15,-39 40-15,39-40 16,0 40 0,1 0-16,-1 0 15,1-39-15,-41 39 16,41 0-16,-1-40 15,-39 40-15,39 0 16,1 0-16,-1 0 16,0-39-16,1 39 15,-1 0-15,0 0 16,-39 0 0,40 0-1,-1 0 1,0 0-1,1 0 1,39 39 15,0 1 1,0-1-17,0 1-15,0 0 16,39 39-1,-39-39-15,40-1 16,-40 1-16,40-1 16,-1 41-16,-39-41 15,40 1 1,-1 39-16,1-39 16,0 39-16,-1-40 15,-39 1-15,40-40 16,0 40-1,-40-1 1,0 1-16,39-40 16,1 79-16,-40-39 15,39-1-15,1 40 16,0-39 0,-1-40-16,-39 40 15,0-1-15,40 1 16,0 39-1,-1-39 1,-39-1-16,40 1 16,-1-1-16,-39 41 15,40-80-15,-40 39 16,0 1 15,40-1-31,-40 1 16,39-40-16,-39 40 15,0-1 1,0 1-16,40-40 16,-40 40-1,0-1 1,40-39 0,-1 0 171,1 0-171,79 0-1,-40 40 1,-39-40-16,-1 0 16,1 0-16,0 0 15,-1 0-15,1 0 31,39 0-15,-39 0-16,-1 0 16,1 0-16,0 0 15,-1 0 1,1 0-16,-1 39 16,1-39 15,0 0-16,-1 0 1,1 0 0,0 0-1,-1 0-15,1 0 16,-1 0 0,41 0-1,-41 0 1,1 0-1,0 0 1,-1 0 15,1 0 1,-1 0-17,1 0 1,0 0-16,-1 0 15,1 0 32,0 0-31,-40-39 0,39 39-1,-39-40-15,40 40 16,-1 0-1,-39-39 1,40 39 0,0-40 15,-1 0 0,1 1 0,0 39-31,-1 0 32,-39-40-17,40 40 1,-1-40 109,-39 1-109,0-1 46,0 1 47,0-1-93,0 0 0,0 1 46,0-1-15,-39 1-31,39-1 15,0 0 16,-40 1 0,40-1 93,-39 40-124,39-39-16,0-1 16,-40 40 30,0 0 1,40-40 125,-39 40-141</inkml:trace>
  <inkml:trace contextRef="#ctx0" brushRef="#br0" timeOffset="26631.383">5271 13862 0,'-40'0'109,"1"0"-78,39-40-31,-40 40 31,0 0-31,40-40 16,-39 40-16,-1-39 16,0 39-1,1 0-15,-1 0 16,40-40-16,-39 40 16,-1 0-1,0 0 32,1 0-47,-1-39 16,0 39-16,1 0 31,-1-40 0,1 40-31,-1 0 31,0 0-15,1 0 0,-1 0-16,0 0 62,1 0-46,-1 0-1,0 0 1,1 0 93,-1 0-62,1 40 47,-1-40-78,40 39 15,0 1-31,0-1 47,0 1 15,0 39-46,0-39 0,0-1-1,0 1 1,0 0-16,40-1 187,-1-39-155,1 40 30,-1-1-46,1-39 15,0 0-15,-40 40-1,39-40 1,1 0 15,0 0-15,-40 40-16,79-40 15,-39 0 1,-40 39 0,39-39-16,1 0 31,-40 40-31,39-40 31,1 0-31,0 0 31,-40 39-15,39-39-16,41 0 16,-41 0-1,40 40 1,-39-40 15,39 40-31,-39-1 16,0-39-16,-1 0 15,1 0 1,-1 0 0,1 40-16,0-40 15,39 0 1,-79 40-1,40-40-15,39 39 16,-40-39 0,1 0 15,0 0 0,-1 40-31,1-40 16,0 0 15,-1 0-15,-39-40 124,-39 40-140,39-39 16,-40-1 0,40 0-1,-40 40-15,1 0 16,39-39-16,-40 39 15,40-40 1,-40 0 0,1 1 15,-1 39-15,40-40-16,-39 1 15,39-1 1,-40 40-1,40-40 17,-40 40 15,40-39-16,-39 39-31,39-40 31,0 1-31,-40 39 0,40-40 31,0 0 16,-40 40-47,40-39 203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14:35.53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6658 6693 0,'79'0'125,"-39"0"-110,-1 0 1,1 0-16,-1 0 0,1 40 16,39-40-16,-39 39 15,0-39-15,39 0 16,-40 0-16,1 40 15,39-40-15,-39 0 16,0 40-16,39-40 16,-40 0-16,41 0 15,-41 0 1,1 0 0,0 0-16,-1 0 15,1 0-15,-1 0 16,41 0-16,-41 39 15,1-39-15,39 40 16,-39-40-16,-1 0 16,1 0 15,0 0-15,-40 39 15,39-39-31,1 0 15,0 0-15,39 40 16,-40-40 0,41 40-1,-41-40-15,1 0 16,0 0 0,-1 0-1,1 0-15,-1 0 16,1 0-1,0 0-15,-1 0 16,1 0-16,0 0 16,-1 0-16,40 0 15,-39 0 1,0 0-16,-1 0 16,41 0-16,-41 0 15,40 0 1,-39 0-16,0 0 15,-1 0-15,1 0 16,0 0 15,-1 0-15,1 0 0,39 0-16,-39 0 15,-1 0-15,1 0 16,0 39-1,-1-39 1,1 0-16,-1 40 16,1-40-1,0 0-15,39 39 16,-39-39-16,-1 0 16,1 0-16,-1 0 15,1 40-15,39-40 16,-39 40-16,0-40 15,39 39-15,-40-39 16,1 40-16,39-1 16,1 1-16,-1 39 15,40-39-15,0 39 16,-40-39-16,0 39 16,0-79-16,1 39 15,-41 1-15,1-40 16,39 0-16,-39 0 15,-1 0-15,41 0 16,-41 0-16,1 0 16,-1 0-16,1 40 15,0-40-15,-1 0 16,41 39 0,-41-39-1,1 0 1,-1 0-16,1 0 15,0 0 1,-1 0 0,1 0-1,0 0 1,-1 0 0,1-39-1,-1 39 1,1 0-1,0-40 1,-1 40 0,1 0-16,0-40 15,-1 40 1,1 0-16,-1 0 31,-39-39-15,40 39-16,0 0 31,-40-40-31,39 40 16,1 0-16,0 0 15,-1-39 1,1 39-16,0 0 16,-1 0-1,-39-40 63,40 40-15,-1 0-63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14:40.17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6816 7802 0,'40'0'63,"-1"0"-48,41 0 1,-41 0-16,80 0 15,0 0-15,0 0 16,79 40-16,40-1 16,-40-39-16,-40 0 0,1 0 15,-40 0-15,0 0 16,-80 0-16,1 0 16,0 0-16,39 0 15,0 0 1,-39 0-1,39 0-15,-39 0 16,39 0 0,-40 0-16,1 0 15,-40 40-15,40-40 16,-1 0 0,1 0-1,0 0-15,-1 0 16,1 0-1,-40 39 1,39-39-16,1 0 16,0 0-1,-1 0 1,1 0-16,0 0 16,-1 0-1,1 0 1,-1 0-16,1 0 15,39 40 1,-39-40 0,0 0-1,39 0 1,-40 40-16,1-40 16,0 39-16,-1-39 15,1 0-15,0 40 16,-1-40-16,40 40 15,-39-40-15,0 0 16,39 39-16,-39 1 16,-1-40-16,40 39 15,-39 41-15,39-80 16,-39 39-16,0 1 16,39-40-16,-40 39 15,1 1-15,39-40 16,-39 40-1,0-40-15,-1 0 16,1 39-16,-1-39 16,1 40-16,39-40 15,-39 0-15,0 39 16,39-39-16,-40 0 16,1 40-16,0-40 15,-1 0-15,1 0 16,0 0-16,-1 0 15,1 0 1,-1 0 0,1 0-16,0 40 15,-1-40 1,1 0-16,0 0 16,-1 0-16,1 0 15,-1 0 1,1 0 15,0 0-15,-1 0-16,1 0 15,0-40 1,-1 40 0,1-40 15,-1 40-16,1-39 1,-40-1 0,40 40-16,39-39 31,-39-1-15,-1 0-1,1 40-15,-40-39 16,39 39-16,1-40 15,0 40 1,-40-39 0,39-1-16,1 40 15,0-40 1,-1 40-16,1-39 31,-40-1 0,40 40 1,-1 0-17,1-39 1,-1 39 15,1 0 0,-40-40-15,40 40 0,-1 0-1,1 0 17,0 0-17,-1 0-15,1-40 16,-1 40-16,1 0 15,0 0-15,39 0 16,-39-39-16,-1 39 16,40 0-16,-39 0 15,0 0-15,-1 0 16,41 0-16,-41 0 16,1 0-1,39 0-15,-39 0 0,-1 0 16,1 0-16,39 0 15,-39-40-15,-1 40 16,1 0 0,0 0-16,-1 0 15,1 0-15,0 0 16,39-40-16,-40 40 16,1 0-16,39 0 0,1 0 15,-1 0-15,-40 0 16,1 40-1,79-40-15,-79 0 16,39 0-16,-40 0 16,41 0-16,-41 0 15,1 0-15,0 0 0,-1 0 16,1 0 0,-1 0-1,1 0-15,0 0 16,-1 0-16,1 0 15,0 0 1,-1 0-16,1 0 16,-1 0-1,1 0 1,0 0 0,-1 0-1,41 0 1,-41 0-1,1 0-15,-1 0 16,1 0-16,39 0 16,-39 0-16,0 0 15,39 0-15,-40 0 16,1 0 0,0 0-16,-1 0 15,1 0 1,0 0-1,-1 0-15,40 0 16,-39 0-16,0 40 16,39-1-16,-39 1 15,-1 0 1,40-1-16,-79 1 16,80-40-16,-41 39 0,1-39 15,0 40-15,-1 0 16,40-1-16,-39 1 15,0-1-15,39-39 16,-39 40-16,39 0 16,40-1-1,-80 1-15,41-1 0,-1 1 16,-40 0-16,1-40 16,39 39-1,-39-39-15,0 40 16,39-40-16,-40 0 15,1 0-15,0 0 0,-1 0 16,1 0 0,0 0-16,-1 0 31,1 0-15,-1 0-1,1 0 16,0 0-15,-1 0 0,1 0 15,0 0-15,-1 0-1,1 0 1,-1 0-1,1-40-15,0 1 16,-1 39-16,1-40 16,0 40-16,39-40 15,0 1 1,-39-1 0,39 1-16,-39 39 15,-1-40-15,1 40 16,-1-40-16,1 1 15,0 39 1,39 0 0,-39-79-16,-1 79 15,40-40-15,-39 0 16,0 40-16,39 0 16,-39-39-16,-1 39 15,40-40-15,-39 40 16,39 0-16,1 0 15,-41 0-15,1-39 16,39 39-16,-39 0 16,-1 0-16,1 0 15,39 0-15,-39 0 16,-1 0-16,41 0 16,-41 0-16,1 0 15,0 0-15,39 0 16,-39 0-16,-1 0 15,40 0-15,-39 39 16,0-39-16,39 40 16,-39-40-16,-1 0 15,1 0-15,-1 0 16,1 0-16,0 39 16,39-39-1,-39 0 1,-1 0-16,40 40 15,-39-40-15,39 0 16,-39 0 0,0 0-1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14:43.72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6420 6495 0,'79'0'62,"-39"0"-62,39 0 16,0 0-16,119-40 15,40 1-15,79 118 16,40 0-16,-40 1 16,0 38-16,-40 1 15,-39-40 1,0 1-16,-40-41 15,0 1-15,-40-40 16,-39 0-16,0 0 16,40 0-16,-40 0 15,-1 0-15,-38 0 16,-41 0-16,41 0 0,-41 0 16,1 0-16,39 0 15,-39 0 1,-1 0-1,1 0 1,0 0-16,-1 0 16,1 0-16,-1 0 15,41 0-15,-41 0 16,1 0-16,0 0 16,39 0-16,-40 0 15,1 0-15,39 0 16,-39 0-16,0 0 15,-1 0 1,1 0-16,-1 0 16,1-40-16,39 40 15,-39 0-15,0 0 16,39 0-16,-40 0 16,1 0-16,39-39 15,-39 39-15,0 0 16,-1 0-1,40-40-15,-39 40 16,0 0-16,39-40 16,-39 1-16,-1 39 15,40-40-15,-39 40 16,0-79-16,39 79 16,0 0-16,-39-40 15,39 1-15,-39 39 16,-1 0-16,41 0 15,-41 0-15,1 0 16,0 0-16,39 0 16,-40 0-16,1-40 15,39 40-15,-39-39 16,0 39 0,39 0-16,-40 0 0,1 0 15,0 0-15,39-40 16,-39 40-16,-1 0 15,1 0-15,-1 0 16,1 0 0,0-40-16,-1 40 15,1 0-15,39 0 16,-39 0-16,-1 0 16,41 0-16,-41 0 15,1 0-15,0 0 16,39 0-16,-40 0 15,1 0-15,39 0 16,-39 0 0,0 0-16,39 40 15,-40-40-15,1 0 0,0 0 16,39 0-16,-39 40 16,-1-1-16,40-39 15,-39 0-15,0 0 16,39 40-1,-39-1-15,-1-39 16,40 40-16,1 0 0,-41-1 16,41-39-16,-41 40 15,1-1-15,39-39 16,-39 0-16,-1 40 16,1-40-1,0 0-15,39 40 16,-40-40-16,1 0 15,0 0-15,39 0 16,-39 39-16,39 1 16,-40-40-16,1 0 15,39 79-15,40-39 16,-79-40-16,-1 0 16,41 0-16,-41 39 15,1-39-15,39 0 16,0 0-16,-39 0 15,0 0-15,-1 0 16,1 0-16,0 0 16,-1 0-16,1 0 15,-1 0-15,41 0 16,39 0-16,-80 0 16,1 0-16,-1 0 15,41 0-15,-41-39 16,1 39-16,39 0 15,-39 0-15,-1 0 16,1 0-16,39 0 16,-39 0-16,0 0 15,39-40-15,-40 40 16,1 0-16,0 0 16,-1 0-1,1 0-15,0 0 16,-1 0-1,1 0-15,-1 0 16,1 0-16,39-40 16,-39 40-1,39 0-15,0 0 16,-39 0-16,39 0 16,1 0-16,-41 0 15,1 0-15,39 0 16,-39-39-16,-1 39 15,41 0-15,-41 0 16,1-40-16,39 40 16,-39 0-1,-1-39-15,1 39 16,0 0-16,-1 0 16,40 0-1,-39 0 1,0 0-16,-1 0 15,1-40 1,39 40 0,-39 0-16,-1 0 15,41 0-15,-41 0 16,1 0 0,0 0-16,-1 0 15,40 0-15,-39 0 16,0 0-16,39 0 15,40 0-15,-80 0 16,1 0-16,39 0 16,-39 0-16,0 0 15,-1 0-15,1 40 16,-1-40-16,1 0 16,0 0-1,-1 0-15,1 0 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17:56.39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4637 4238 0,'39'0'125,"41"0"-110,-41 0 17,1 0-17,0 0 1,-1 0-16,1 0 140,-1 0-124,41 0 15,-41 0-31,1 0 16,0 0 0,-1 0-16,1 0 15,-1 0-15,1 0 31,0 0-15,39 0 0,-39 0-16,-1 0 15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17:59.79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5073 11406 0,'39'0'344,"1"0"-313,0 0 63,-1 0-78,1 0 109,-1 0-110,-39 40 1,40-40-16,0 0 94,-1 0 78,1 0-16,-40 39-109,40-39-32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19:30.38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1229 14416 0,'40'0'94,"-1"0"-78,1 40-16,-1-40 15,41 0 1,-41 39 0,1-39-1,0 0-15,-1 0 16,1 0-1,-1 0 1,41 0-16,-41 0 16,1 0-16,39 0 15,-39 0-15,-1 0 16,41-39-16,-41 39 16,41 0-1,-41 0 48,1 0-48,-1 0-15,1 0 16,0 0-16,-1 0 16,1 0-16,39 0 15,-39 0-15,-1 0 16,41 0-16,-41 0 15,1 0-15,0 0 16,39 0-16,-40 0 16,1 0-16,39 0 15,-39 0-15,0 0 16,-1 0-16,1 0 16,-1 0 15,1 0-31,0 0 31,39 39-15,0 1-1,-39-40-15,39 40 16,-79-1 0,40-39-16,-1 0 171,1 0-155,39 0 0,0 0-16,-39 0 15,0 0-15,39 40 16,-39-40-16,-1 0 16,1 0-16,-1 0 15,1 0 1,0 0-1,-1 0 1,41 0 0,-41 39-16,1-39 15,39 0-15,-39 0 141,39 40-125,-39 0-16,-1-40 15,41 39-15,-41 1 31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19:31.96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1903 15327 0,'39'0'32,"1"0"-17,-1 0 1,1 0-16,39 0 16,-39 40-1,0-40-15,-1 0 16,40 0-16,-39 0 31,39 0-31,1 0 16,-41 0-16,40 0 15,-39 0-15,39 0 16,-39 0-16,0 0 16,-1 0-16,1 0 15,-1 0 1,1 0-1,0 0 1,39 0 0,-39 0-16,-1 0 15,1 0-15,39 0 0,-39 0 16,-1 0 0,80 0-16,-79 0 15,-1 0-15,1 0 16,39 0-16,-39 0 15,0 0 1,-1 0-16,1 0 16,39 0-1,-39 0-15,-1 0 16,41 0-16,-1 39 16,-40 1-16,1-40 15,39 39-15,-79 1 16,80-40-16,-41 40 15,1-40-15,0 39 16,-1-39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19:34.02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952 16119 0,'79'0'31,"0"0"-15,-39 0-16,-1 0 15,1 0 1,39 0-16,-39 0 16,-1 0-16,41 0 15,-41 0-15,1 0 16,39 0-1,119 0-15,-118-39 16,-1 39-16,0 0 16,0 0-16,40 0 15,-40 0 1,40 39-16,-79-39 16,0 0-16,78 0 15,-78 0-15,0 0 16,-1 0-1,1 0 1,0 0-16,-1 0 16,1 0-1,39 0 1,-39 0-16,-40-39 16,79 39-16,-39 0 15,-1 0 1,1-40-1,-1 40 1,1 0 0,39 0-1,-39 0 1,0 0-16,-1 0 16,40 0-16,-39 0 31,0 0-31,-1 0 15,1 0-15,0 0 16,39 0 0,-40 0-1,1 0-15,0 0 16,-1 0-16,1 0 16,0 0-16,-1 0 15,1 0-15,-1 0 16,41 0-16,-41 40 15,1-40-15,39 0 16,-39 39 0,0-39-16,-1 40 15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0:08.67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9511 9149 0,'39'0'47,"1"0"-16,0 0-31,-1 0 16,1 0-16,-1 0 15,1 0 1,0 0-16,-1 0 16,41 0-1,-41 0-15,40-40 16,-39 40-16,0-40 16,39 40-16,0 0 15,-39 0 1,-1 0-1,1 0 1,0 0 0,-1 0-16,1 0 15,0 0 1,-1 0 0,1 0-1,-1 0-15,1 0 16,0 0-16,-1 0 15,1 0 1,0 0-16,-1 0 16,40 0-1,-39 0-15,0 40 16,-1-40 0,1 0-16,0 0 0,-1 40 15,1-40 1,-1 0-16,41 0 15,-1 0 1,-39 0-16,39 0 16,-40 0-1,1 0-15,-40 39 16,40-39 0,-1 0-16,1 0 31,0 0-16,-40 40 17,39-40-17,1 0 1,-1 0 0,1 0-1,-80 0 188,40 79-187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0:12.04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6222 10020 0,'39'0'47,"1"0"-16,39 0 1,-39 0-32,0 40 0,39-40 0,-40 0 15,1 0-15,79 0 16,-79 39 0,78-39-1,-78 0-15,0 0 16,118 0-1,-118 0-15,39 0 16,40 0 0,0 0-16,-80 0 15,41 0 1,-1 0 0,0 0-16,0 0 15,1 0 1,-41 0-1,41 0 1,-41 0-16,40 40 16,40-40-1,-79 0-15,158 0 16,-158 0 0,79 0-1,-1 0-15,-78-40 16,39 40 15,1 0-31,-41 0 16,1 0-16,-1 0 15,41 0-15,-41 0 16,1 0-16,39-39 16,-39 39-1,39 0 1,-39 0-1,-1-40-15,1 40 16,0 0 0,39 0-16,-40 0 15,1 0-15,0-40 16,-1 40 0,41 0-16,-41 0 15,80 0 1,-79 0-16,39 0 15,0 0 1,0 0 0,1 0-16,-41 0 15,41 0 1,-41 0 0,1 0-16,-1 0 15,1 0 1,39 0-1,1 0-15,-41 0 16,40 0 0,-39 0-16,39 0 15,-39 0 1,39 0 0,-39 0-1,-1 0 32,1 0-47,0 0 31,-1 0-15,1 0 0,0 0-1,-1 0-15,1 0 31,-1 0 1,1 0-17,0 0 1,-1 40 0,41-40-1,-41 0 1,1 0-1,-1 0-15,1 0 16,-40 40 125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1:16.88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12760 7644 0,'0'39'31,"40"-39"-15,39 40-1,0-40 1,-39 0 0,-1 0-1,1 0-15,0 0 16,-1 0-16,41 0 0,-41-40 16,40 40-1,1 0 1,-1 0-1,-39 0 1,-1 0-16,1 0 0,39 0 16,0 0-1,-39 0 1,39 0 0,0 0-1,-39 0 1,0 0-16,-1 0 15,41 0 1,-1 0 0,0 0-1,0 0 1,-79 40-16,80-40 16,-41 0-1,1 39 1,39-39-16,-39 0 15,79 0 1,-40 0 0,0 0-1,0 0 1,1 0 0,-41 0-16,1 0 0,79 0 15,-40 0 1,-39 0-1,39 0 1,40 0 0,-80 0-16,41-39 15,-41 39 1,1 0 0,39 0-1,-39 0 1,-1 0-1,1 0 64,0 0-64,-1 0 1,1 0-1,-1 0 1,1 0 0,0 0-1,-1 0 1,1 0 0,0 0-1,-1 0 1,1 0-1,-1 0 1,1 0 0,0 0-16,-1 0 15,41 0 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1:18.55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12641 8277 0,'198'0'47,"-119"0"-31,1 40-1,-1-40-15,-39 0 16,39 40-16,0-1 16,-39-39-16,118 0 15,1 0 1,-40 40 0,0-1-1,39 1 1,-39 0-16,0-1 31,-40-39-15,40 0-1,0 0 1,-40 40 0,40-40-1,-40 0-15,0 0 16,-39 0-1,39 0 1,-39 0 0,0 0-16,-1 0 15,80 39 1,-40-39 0,40 0-1,0 40 1,-40-40-1,-39 0-15,39 0 16,0 0 0,-39 0-1,0 0 1,-1 0 0,1 0-1,0 0 1,-1 0-1,-78 0 173,-1 0-188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1:19.88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12958 9267 0,'0'0'0,"476"-79"78,-357 79-62,-40 0-16,0-39 15,80 39 1,-41 0 0,-38 0-1,-41-40 1,41 40-1,-1 0 1,40 0 0,-80 0-1,80 0 1,-40 0 0,40 0-1,0 0 1,-79 0-1,-1 0 1,-78 0 109,-40 0-109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1:21.57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13037 10020 0,'0'0'0,"555"-79"63,-476 39-63,80 1 15,-80 39 1,-39 0-16,158 0 15,-119-40 1,119 40 0,-39 0-1,-40 0 1,0 0 0,-40 0-1,40 0 1,-80 0-1,80 0 1,-79 0 0,39 40 265,-39-40-265,39 0-16,-39 0 15,-1 39 1,1-39-1,-1 40 1,-78-80 187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1:22.78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13077 10891 0,'0'0'0,"159"0"15,-80 0-15,238-39 16,158-80 0,-39 119-1,-119 0 1,-119 0 0,-79 0-1,-79 0 1,39 0-1,-39 0 17,39 0-17,0 39 1,0-39 0,-39 0-1,0 0 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1:24.78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12483 11644 0,'39'39'47,"1"-39"-31,39 0-16,0 0 15,80 0 17,-40 0-17,-40 0 1,40-39-1,-40-1 1,40 40 0,79-79-1,238 39 1,-40 1 0,-198 39-1,1 0 16,-120 0-15,79 0 0,1 39-1,-1-39 1,-39 0 0,0 80-1,0-80 1,-40 0-1,0 0 1,1 0 0,-1 0-1,0 0 1,-39 0 0,-1 0 93,1 0-93,0 0 15,-1 0-16,1 0 1,39 0 0,-39 0-1,-1 0-15,1 0 16,79 0 0,-79-40-16,78 40 15,-38 0 1,-41 0-1,41-40 17,-41 40-17,1 0 17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1:30.25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12641 14495 0,'40'0'62,"-1"0"-46,159 0 0,40-39-1,79 39 1,-158 0-16,158 0 15,0 0 17,-159 0-17,-39 0 1,40 0 0,-40-40-1,-1 40 1,-78 0-16,79 0 31,-40-79-15,40 79-1,0-40 1,-79 40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1:31.86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12562 15208 0,'356'0'78,"-316"0"-78,119 0 16,118 40 0,-39-1-16,198 1 15,-80-40 17,80 0-17,-317 0 1,0 0-1,39 0 1,-39-40 15,-79 40-15,0 0 281,118 0-266,-79-39-15,80 39-1,-120 0 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3:24.50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18466 12792 0,'40'0'110,"-1"40"-95,41-1-15,-41-39 16,40 0 15,40 0-15,-119 40-16,80-40 15,-41 0 1,80 0 0,-79 0 15,79 0-16,-80 0 1,80 0 93,0 0-93,-40 0 0,40 0-1,40 0 1,-80 0 0,0 40-1,0-40 16,1 0-15,-41 0 15,40 0-15,1 0 0,39 0-1,-80 0 16,1 0-15,39 0 15,0 0-15,-39 0 0,39 0-1,0 0 1,1 0-16,-41 0 15,1 0 1,0 0 15,118 0-15,-79 0 0,80 39-1,-80-39 16,40 0-15,0 0 0,0 40-1,0-40 17,39 40-17,-79-40 1,1 39 15,-1-39-15,0 40-1,0-40 17,-39 0-17,39 0 1,-79 39-1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3:26.7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18426 13782 0,'40'0'110,"39"0"-79,-39 0-15,39 0-16,0 40 15,40 0 1,-39-1 15,-41-39-15,40 0-1,1 0 17,-41 0-17,80 0 1,-40 0-1,40 0 17,40 0-17,-80-39 1,40 39 15,-40 0-15,-39 0-1,-1-40 17,1 40-17,0 0-15,-1 0 16,1 0 0,39 0 15,-39-40-16,79 40 1,-40 0 15,-39 0-31,-1-39 16,80-1 0,-40 1 15,80-1-16,-40 0 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3:36.82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21874 14575 0,'158'0'63,"-78"39"-48,-41-39 1,1 0-1,39 0 17,0 40-17,1-40 1,78 39 15,1 41-15,-40-41 15,-80 1-31,1-40 16,-1 39-1,80-39 17,-39 40-17,38 0 16,-38-40-15,-1 39 15,40-39-15,-40 79 0,40-39 15,0 0-16,-40-40 17,0 0-17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3:39.80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18506 15961 0,'119'0'47,"-238"0"-47,277 0 31,-118 0-15,79 0 0,39 0 15,-79 0-15,-39 0-16,39 0 15,80 0 16,-80-40-15,80 40 0,-41 0 15,-78 0-15,39 0 15,40 0-16,0 0 1,-40 0 15,1 0-15,-1 0 0,40 40 15,-80-40-16,41 0 1,-41 0 15,40 0-15,40 0 0,-39 0 15,78 0-16,-39 0 17,-40 0-17,-39 0 1,79 0 15,0 0-15,-40 0-1,40 39 17,0-39-17,39 40 17,-118-40-17,-1 0 141,41 0-140,-1 0 15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3:43.24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18466 15089 0,'396'40'94,"-277"-40"-79,-40 0 16,-39 40-31,39-40 16,40 0 15,0 0-15,40 0 15,-41 39-15,-38-39-1,39 0 17,-40 0-17,0 0 17,-39 0-17,-1 0 16,41 0-15,-41 0 15,1 0-15,39 0 0,40 0 15,-40 40-16,40-40 17,-40 0-17,1 39 17,-1-39-17,0 0 16,0 0-15,1 0 0,-41 0-16,80 0 31,-79 0-15,39 0 15,-39 0-16,118-39 17,-39 39-17,-79 0 1,39-40 46,-39 40-46,39 0 0,0 0-1,-39 0 17,-1 0-17,41 0 16,38-39-15,-38 39 15,-1 0-15,-39 0 15,78 0-15,-38 0-1,-41 0 1,41 0 0,-1 39-1,79-39 17,-39 0-17,0 0 16,-40 0-15,-39 0 31,0 0-16,-1 0-31,1 0 16,39 0 15,-79 40 32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20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79.53217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1-22T06:28:59.56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3250 6059 0,'-119'-79'31,"79"79"-16,1 0 1,-1-39 0,0-1-1,1 40-15,-1-40 16,1 1-16,-1 39 16,0 0-16,1-40 15,-1 40-15,40-39 16,-40 39-1,1 0 32,-1 0-31,1 0-16,-1 0 16,0 0 93,1 0-93,-1 0 30,40 39-46,-40 1 32,40-1 30,-39-39-31,39 40-31,0 0 16,-40-40 0,40 39-16,0 1 15,0-1 17,0 1 30,0 0-46,0-1 62,40-39-63,-1 0 1,1 0 0,-40 40-1,40-40-15,-1 0 32,1 0-17,0 0-15,-1 0 16,1 0-1,-1 0 1,1 0 0,0 0-1,-1 0-15,41 0 16,-41 0 0,1 0-16,-1 0 15,1 0-15,0 0 16,-1 0-1,1 0-15,0 0 16,-1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A7A704-9F1C-4FD3-85D1-57AF2D7FD0E8}" type="datetimeFigureOut">
              <a:rPr lang="en-US" smtClean="0"/>
              <a:pPr/>
              <a:t>1/22/2020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EBFB8C-BBFF-4397-A51C-1E92596422A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Совет. Добавьте сюда свои заметки докладчика.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Совет. Добавьте сюда свои заметки докладчика.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Совет. Добавьте сюда свои заметки докладчика.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Совет. Добавьте сюда свои заметки докладчика.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Это – слайд-иллюстрация о том</a:t>
            </a:r>
            <a:r>
              <a:rPr lang="ru-RU" baseline="0" dirty="0"/>
              <a:t> событии, которое в наибольшей степени повлияло на научную разработку проблем ПЭС –паника, поведение людей в ЭС, и т.п.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32</a:t>
            </a:fld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33</a:t>
            </a:fld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34</a:t>
            </a:fld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35</a:t>
            </a:fld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36</a:t>
            </a:fld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37</a:t>
            </a:fld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38</a:t>
            </a:fld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39</a:t>
            </a:fld>
            <a:endParaRPr 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40</a:t>
            </a:fld>
            <a:endParaRPr 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BFB8C-BBFF-4397-A51C-1E92596422A9}" type="slidenum">
              <a:rPr lang="en-US" smtClean="0"/>
              <a:pPr/>
              <a:t>41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5608" y="435936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noProof="1"/>
              <a:t>Образец заголовка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/>
          <a:lstStyle>
            <a:lvl1pPr marL="7315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noProof="1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1/22/2020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50000" t="50000" r="100000" b="1250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100138"/>
            <a:ext cx="6400800" cy="1509712"/>
          </a:xfrm>
        </p:spPr>
        <p:txBody>
          <a:bodyPr anchor="b"/>
          <a:lstStyle>
            <a:lvl1pPr marL="27432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50000" t="50000" r="100000" b="1250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e 8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85000" t="100000" r="1000000" b="30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33974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1/22/2020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283464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283464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1/22/2020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1/22/2020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1/22/2020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35100"/>
            <a:ext cx="3810000" cy="698500"/>
          </a:xfrm>
        </p:spPr>
        <p:txBody>
          <a:bodyPr/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1/22/2020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1/22/2020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0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latinLnBrk="0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hape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/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4771-C6EF-4B99-81F4-D30BE4E017A0}" type="datetimeFigureOut">
              <a:rPr lang="en-US" smtClean="0"/>
              <a:pPr/>
              <a:t>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B41CA-569D-40E7-8E58-026C0338B2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85000" t="100000" r="1000000" b="30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 noProof="1"/>
              <a:t>Образец заголовка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ru-RU" noProof="1"/>
              <a:t>Образец текста</a:t>
            </a:r>
          </a:p>
          <a:p>
            <a:pPr lvl="1"/>
            <a:r>
              <a:rPr lang="ru-RU" noProof="1"/>
              <a:t>Второй уровень</a:t>
            </a:r>
          </a:p>
          <a:p>
            <a:pPr lvl="2"/>
            <a:r>
              <a:rPr lang="ru-RU" noProof="1"/>
              <a:t>Третий уровень</a:t>
            </a:r>
          </a:p>
          <a:p>
            <a:pPr lvl="3"/>
            <a:r>
              <a:rPr lang="ru-RU" noProof="1"/>
              <a:t>Четвертый уровень</a:t>
            </a:r>
          </a:p>
          <a:p>
            <a:pPr lvl="4"/>
            <a:r>
              <a:rPr lang="ru-RU" noProof="1"/>
              <a:t>Пятый уровень</a:t>
            </a:r>
            <a:endParaRPr lang="en-US" dirty="0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/>
            <a:fld id="{D80A4771-C6EF-4B99-81F4-D30BE4E017A0}" type="datetimeFigureOut">
              <a:rPr lang="en-US" smtClean="0"/>
              <a:pPr algn="r"/>
              <a:t>1/22/2020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/>
            <a:fld id="{990B41CA-569D-40E7-8E58-026C0338B2C8}" type="slidenum">
              <a:rPr lang="en-US" smtClean="0"/>
              <a:pPr algn="ctr"/>
              <a:t>‹#›</a:t>
            </a:fld>
            <a:endParaRPr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ts val="3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ts val="3000"/>
        </a:lnSpc>
        <a:spcBef>
          <a:spcPts val="550"/>
        </a:spcBef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ts val="2800"/>
        </a:lnSpc>
        <a:spcBef>
          <a:spcPct val="20000"/>
        </a:spcBef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customXml" Target="../ink/ink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emf"/><Relationship Id="rId3" Type="http://schemas.openxmlformats.org/officeDocument/2006/relationships/customXml" Target="../ink/ink2.xml"/><Relationship Id="rId7" Type="http://schemas.openxmlformats.org/officeDocument/2006/relationships/customXml" Target="../ink/ink4.xml"/><Relationship Id="rId12" Type="http://schemas.openxmlformats.org/officeDocument/2006/relationships/image" Target="../media/image28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emf"/><Relationship Id="rId11" Type="http://schemas.openxmlformats.org/officeDocument/2006/relationships/customXml" Target="../ink/ink6.xml"/><Relationship Id="rId5" Type="http://schemas.openxmlformats.org/officeDocument/2006/relationships/customXml" Target="../ink/ink3.xml"/><Relationship Id="rId10" Type="http://schemas.openxmlformats.org/officeDocument/2006/relationships/image" Target="../media/image27.emf"/><Relationship Id="rId4" Type="http://schemas.openxmlformats.org/officeDocument/2006/relationships/image" Target="../media/image24.emf"/><Relationship Id="rId9" Type="http://schemas.openxmlformats.org/officeDocument/2006/relationships/customXml" Target="../ink/ink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13" Type="http://schemas.openxmlformats.org/officeDocument/2006/relationships/customXml" Target="../ink/ink12.xml"/><Relationship Id="rId18" Type="http://schemas.openxmlformats.org/officeDocument/2006/relationships/image" Target="../media/image36.emf"/><Relationship Id="rId26" Type="http://schemas.openxmlformats.org/officeDocument/2006/relationships/image" Target="../media/image40.emf"/><Relationship Id="rId3" Type="http://schemas.openxmlformats.org/officeDocument/2006/relationships/customXml" Target="../ink/ink7.xml"/><Relationship Id="rId21" Type="http://schemas.openxmlformats.org/officeDocument/2006/relationships/customXml" Target="../ink/ink16.xml"/><Relationship Id="rId34" Type="http://schemas.openxmlformats.org/officeDocument/2006/relationships/image" Target="../media/image44.emf"/><Relationship Id="rId7" Type="http://schemas.openxmlformats.org/officeDocument/2006/relationships/customXml" Target="../ink/ink9.xml"/><Relationship Id="rId12" Type="http://schemas.openxmlformats.org/officeDocument/2006/relationships/image" Target="../media/image33.emf"/><Relationship Id="rId17" Type="http://schemas.openxmlformats.org/officeDocument/2006/relationships/customXml" Target="../ink/ink14.xml"/><Relationship Id="rId25" Type="http://schemas.openxmlformats.org/officeDocument/2006/relationships/customXml" Target="../ink/ink18.xml"/><Relationship Id="rId33" Type="http://schemas.openxmlformats.org/officeDocument/2006/relationships/customXml" Target="../ink/ink22.xml"/><Relationship Id="rId38" Type="http://schemas.openxmlformats.org/officeDocument/2006/relationships/image" Target="../media/image46.emf"/><Relationship Id="rId2" Type="http://schemas.openxmlformats.org/officeDocument/2006/relationships/notesSlide" Target="../notesSlides/notesSlide29.xml"/><Relationship Id="rId16" Type="http://schemas.openxmlformats.org/officeDocument/2006/relationships/image" Target="../media/image35.emf"/><Relationship Id="rId20" Type="http://schemas.openxmlformats.org/officeDocument/2006/relationships/image" Target="../media/image37.emf"/><Relationship Id="rId29" Type="http://schemas.openxmlformats.org/officeDocument/2006/relationships/customXml" Target="../ink/ink2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0.emf"/><Relationship Id="rId11" Type="http://schemas.openxmlformats.org/officeDocument/2006/relationships/customXml" Target="../ink/ink11.xml"/><Relationship Id="rId24" Type="http://schemas.openxmlformats.org/officeDocument/2006/relationships/image" Target="../media/image39.emf"/><Relationship Id="rId32" Type="http://schemas.openxmlformats.org/officeDocument/2006/relationships/image" Target="../media/image43.emf"/><Relationship Id="rId37" Type="http://schemas.openxmlformats.org/officeDocument/2006/relationships/customXml" Target="../ink/ink24.xml"/><Relationship Id="rId5" Type="http://schemas.openxmlformats.org/officeDocument/2006/relationships/customXml" Target="../ink/ink8.xml"/><Relationship Id="rId15" Type="http://schemas.openxmlformats.org/officeDocument/2006/relationships/customXml" Target="../ink/ink13.xml"/><Relationship Id="rId23" Type="http://schemas.openxmlformats.org/officeDocument/2006/relationships/customXml" Target="../ink/ink17.xml"/><Relationship Id="rId28" Type="http://schemas.openxmlformats.org/officeDocument/2006/relationships/image" Target="../media/image41.emf"/><Relationship Id="rId36" Type="http://schemas.openxmlformats.org/officeDocument/2006/relationships/image" Target="../media/image45.emf"/><Relationship Id="rId10" Type="http://schemas.openxmlformats.org/officeDocument/2006/relationships/image" Target="../media/image32.emf"/><Relationship Id="rId19" Type="http://schemas.openxmlformats.org/officeDocument/2006/relationships/customXml" Target="../ink/ink15.xml"/><Relationship Id="rId31" Type="http://schemas.openxmlformats.org/officeDocument/2006/relationships/customXml" Target="../ink/ink21.xml"/><Relationship Id="rId4" Type="http://schemas.openxmlformats.org/officeDocument/2006/relationships/image" Target="../media/image29.emf"/><Relationship Id="rId9" Type="http://schemas.openxmlformats.org/officeDocument/2006/relationships/customXml" Target="../ink/ink10.xml"/><Relationship Id="rId14" Type="http://schemas.openxmlformats.org/officeDocument/2006/relationships/image" Target="../media/image34.emf"/><Relationship Id="rId22" Type="http://schemas.openxmlformats.org/officeDocument/2006/relationships/image" Target="../media/image38.emf"/><Relationship Id="rId27" Type="http://schemas.openxmlformats.org/officeDocument/2006/relationships/customXml" Target="../ink/ink19.xml"/><Relationship Id="rId30" Type="http://schemas.openxmlformats.org/officeDocument/2006/relationships/image" Target="../media/image42.emf"/><Relationship Id="rId35" Type="http://schemas.openxmlformats.org/officeDocument/2006/relationships/customXml" Target="../ink/ink2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8.emf"/><Relationship Id="rId4" Type="http://schemas.openxmlformats.org/officeDocument/2006/relationships/customXml" Target="../ink/ink2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5608" y="435936"/>
            <a:ext cx="7406640" cy="2993064"/>
          </a:xfrm>
        </p:spPr>
        <p:txBody>
          <a:bodyPr>
            <a:normAutofit/>
          </a:bodyPr>
          <a:lstStyle/>
          <a:p>
            <a:r>
              <a:rPr lang="ru-RU" dirty="0"/>
              <a:t>Лекция 1. </a:t>
            </a:r>
            <a:br>
              <a:rPr lang="ru-RU" dirty="0"/>
            </a:br>
            <a:r>
              <a:rPr lang="ru-RU" b="1" dirty="0"/>
              <a:t>Введение в психологию экстремальной ситуации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3717032"/>
            <a:ext cx="7406640" cy="1752600"/>
          </a:xfrm>
        </p:spPr>
        <p:txBody>
          <a:bodyPr/>
          <a:lstStyle/>
          <a:p>
            <a:r>
              <a:rPr lang="ru-RU" sz="2600" kern="1200" dirty="0">
                <a:solidFill>
                  <a:schemeClr val="tx2">
                    <a:shade val="30000"/>
                    <a:satMod val="150000"/>
                  </a:schemeClr>
                </a:solidFill>
                <a:latin typeface="+mn-lt"/>
                <a:ea typeface="+mn-ea"/>
                <a:cs typeface="+mn-cs"/>
              </a:rPr>
              <a:t>Лекционный курс </a:t>
            </a:r>
            <a:r>
              <a:rPr lang="ru-RU" dirty="0"/>
              <a:t>дисциплине </a:t>
            </a:r>
          </a:p>
          <a:p>
            <a:r>
              <a:rPr lang="ru-RU" sz="2600" kern="1200" dirty="0">
                <a:solidFill>
                  <a:schemeClr val="tx2">
                    <a:shade val="30000"/>
                    <a:satMod val="150000"/>
                  </a:schemeClr>
                </a:solidFill>
                <a:latin typeface="+mn-lt"/>
                <a:ea typeface="+mn-ea"/>
                <a:cs typeface="+mn-cs"/>
              </a:rPr>
              <a:t>«Психология экстремальной ситуации»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Введение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2" y="1124744"/>
            <a:ext cx="7674056" cy="5123656"/>
          </a:xfrm>
        </p:spPr>
        <p:txBody>
          <a:bodyPr>
            <a:normAutofit/>
          </a:bodyPr>
          <a:lstStyle/>
          <a:p>
            <a:r>
              <a:rPr lang="ru-RU" sz="3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данной лекции мы должны рассмотреть основные понятия экстремальной, чрезвычайной ситуации</a:t>
            </a:r>
            <a:r>
              <a:rPr lang="ru-RU" dirty="0"/>
              <a:t>, кризиса.</a:t>
            </a:r>
            <a:endParaRPr lang="en-US" dirty="0"/>
          </a:p>
          <a:p>
            <a:r>
              <a:rPr lang="ru-RU" dirty="0"/>
              <a:t>Основная доминанта курса – человек, попавший в трудные внешние условия, внешние условия как причина внутренних изменений в психике и личности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/>
          <a:lstStyle/>
          <a:p>
            <a:r>
              <a:rPr lang="ru-RU" sz="4400" u="sng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План лекции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1124744"/>
            <a:ext cx="7602048" cy="5123656"/>
          </a:xfrm>
        </p:spPr>
        <p:txBody>
          <a:bodyPr>
            <a:normAutofit fontScale="62500" lnSpcReduction="200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ru-RU" dirty="0"/>
              <a:t>ПЭС как научная и практическая дисциплина. Предмет, задачи, методы. </a:t>
            </a:r>
          </a:p>
          <a:p>
            <a:pPr marL="596646" lvl="0" indent="-514350">
              <a:buFont typeface="+mj-lt"/>
              <a:buAutoNum type="arabicPeriod"/>
            </a:pPr>
            <a:r>
              <a:rPr lang="ru-RU" dirty="0"/>
              <a:t>Понятия «экстремальная ситуация», «критическая ситуация».</a:t>
            </a:r>
          </a:p>
          <a:p>
            <a:pPr marL="596646" lvl="0" indent="-514350">
              <a:buFont typeface="+mj-lt"/>
              <a:buAutoNum type="arabicPeriod"/>
            </a:pPr>
            <a:r>
              <a:rPr lang="ru-RU" dirty="0"/>
              <a:t>Виды критических ситуаций.</a:t>
            </a:r>
          </a:p>
          <a:p>
            <a:pPr marL="596646" indent="-514350">
              <a:buNone/>
            </a:pPr>
            <a:r>
              <a:rPr lang="ru-RU" i="1" u="sng" dirty="0"/>
              <a:t>Основная литература</a:t>
            </a:r>
          </a:p>
          <a:p>
            <a:pPr marL="596646" indent="-514350">
              <a:buAutoNum type="arabicPeriod"/>
            </a:pPr>
            <a:r>
              <a:rPr lang="ru-RU" dirty="0"/>
              <a:t>Столяренко, А.М. Экстремальная </a:t>
            </a:r>
            <a:r>
              <a:rPr lang="ru-RU" dirty="0" err="1"/>
              <a:t>психопедагогика</a:t>
            </a:r>
            <a:r>
              <a:rPr lang="ru-RU" dirty="0"/>
              <a:t>: </a:t>
            </a:r>
            <a:r>
              <a:rPr lang="ru-RU" dirty="0" err="1"/>
              <a:t>уч</a:t>
            </a:r>
            <a:r>
              <a:rPr lang="ru-RU" dirty="0"/>
              <a:t>. </a:t>
            </a:r>
            <a:r>
              <a:rPr lang="ru-RU" dirty="0" err="1"/>
              <a:t>пособ</a:t>
            </a:r>
            <a:r>
              <a:rPr lang="ru-RU" dirty="0"/>
              <a:t>. для вузов / А.М. Столяренко – М.: ЮНИТИ-ДАНА, 2002. 607 с.</a:t>
            </a:r>
          </a:p>
          <a:p>
            <a:pPr marL="596646" indent="-514350">
              <a:buAutoNum type="arabicPeriod"/>
            </a:pPr>
            <a:r>
              <a:rPr lang="ru-RU" dirty="0"/>
              <a:t>Психология экстремальных ситуаций для спасателей и пожарных. – М.: Смысл, 2007. 319 с.</a:t>
            </a:r>
          </a:p>
          <a:p>
            <a:pPr marL="596646" indent="-514350">
              <a:buAutoNum type="arabicPeriod"/>
            </a:pPr>
            <a:r>
              <a:rPr lang="ru-RU" dirty="0"/>
              <a:t>Экстремальная и кризисная психология .- СПб.: СПбГУ, 2018.</a:t>
            </a:r>
          </a:p>
          <a:p>
            <a:pPr marL="596646" lvl="0" indent="-514350">
              <a:buNone/>
            </a:pPr>
            <a:endParaRPr lang="ru-RU" dirty="0"/>
          </a:p>
          <a:p>
            <a:pPr marL="596646" indent="-51435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98178"/>
          </a:xfrm>
        </p:spPr>
        <p:txBody>
          <a:bodyPr>
            <a:normAutofit fontScale="90000"/>
          </a:bodyPr>
          <a:lstStyle/>
          <a:p>
            <a:r>
              <a:rPr lang="ru-RU" sz="4400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1. Психология экстремальной ситуации как научная и прикладная дисциплина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57400"/>
            <a:ext cx="8604448" cy="48006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/>
              <a:t>Психология экстремальных ситуаций (экстремальная психология) как отрасль прикладной психологии возникла в 1999 году с появлением Центра экстренной психологической помощи при МЧС РФ.</a:t>
            </a:r>
          </a:p>
          <a:p>
            <a:pPr>
              <a:buNone/>
            </a:pPr>
            <a:r>
              <a:rPr lang="ru-RU" dirty="0"/>
              <a:t>В настоящее время ПЭС интенсивно вбирает, опыт, накопленный в других отраслях этой области научных знаний. Закономерным является существование нескольких ее определений, объекта, предмета и задач и появление новых отраслей прикладной психологии со схожими объектом и предметом. 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98178"/>
          </a:xfrm>
        </p:spPr>
        <p:txBody>
          <a:bodyPr>
            <a:normAutofit/>
          </a:bodyPr>
          <a:lstStyle/>
          <a:p>
            <a:r>
              <a:rPr lang="ru-RU" dirty="0"/>
              <a:t>Ученые, занимающиеся ПЭС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57400"/>
            <a:ext cx="8604448" cy="48006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/>
              <a:t>Кафедра психологии кризисных и экстремальных ситуаций </a:t>
            </a:r>
          </a:p>
          <a:p>
            <a:pPr>
              <a:buNone/>
            </a:pPr>
            <a:r>
              <a:rPr lang="ru-RU" b="1" i="1" dirty="0"/>
              <a:t>факультета психологии Санкт-Петербургского государственного университета </a:t>
            </a:r>
            <a:endParaRPr lang="ru-RU" dirty="0"/>
          </a:p>
          <a:p>
            <a:pPr>
              <a:buNone/>
            </a:pPr>
            <a:r>
              <a:rPr lang="ru-RU" dirty="0"/>
              <a:t>В 2003 году доктором психологических наук, профессором Хрусталевой Нелли Сергеевной была основана первая кафедра психологии кризисных и экстремальных ситуаций. Создание такой кафедры в стенах старейшего классического университета связано с потребностью в фундаментальной подготовке специалистов, способных оказывать психологическую помощь в условиях стрессовых, кризисных, экстремальных, чрезвычайных ситуаций и связанных с ними психологических последствий.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8178112" cy="142617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Ученые, занимающиеся ПЭС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44824"/>
            <a:ext cx="8676456" cy="4680520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ru-RU" b="1" dirty="0"/>
              <a:t>Кафедра экстремальной психологии и психологической помощи</a:t>
            </a:r>
            <a:r>
              <a:rPr lang="ru-RU" dirty="0"/>
              <a:t> была создана на факультете психологии Приказом Ректора МГУ в 2004 году на базе научно- исследовательской лаборатории по изучению личности в экстремальной стрессовой жизненной ситуации.</a:t>
            </a:r>
          </a:p>
          <a:p>
            <a:pPr>
              <a:lnSpc>
                <a:spcPct val="120000"/>
              </a:lnSpc>
              <a:buNone/>
            </a:pPr>
            <a:r>
              <a:rPr lang="ru-RU" dirty="0"/>
              <a:t>Направления работы кафедры отражают новые области психологической теории, обучения и практики.</a:t>
            </a:r>
          </a:p>
          <a:p>
            <a:pPr>
              <a:lnSpc>
                <a:spcPct val="120000"/>
              </a:lnSpc>
              <a:buNone/>
            </a:pPr>
            <a:r>
              <a:rPr lang="ru-RU" b="1" dirty="0"/>
              <a:t>Экстремальная психология</a:t>
            </a:r>
            <a:r>
              <a:rPr lang="ru-RU" dirty="0"/>
              <a:t> имеет дело с изучением существования человека за пределами обычного повседневного опыта в условиях природных и техногенных катастроф, социальных конфликтов и катаклизмов, войн, насилия и террора, тяжелых болезней и утраты близких, а также в иных бедствиях и испытаниях.</a:t>
            </a:r>
          </a:p>
          <a:p>
            <a:pPr>
              <a:lnSpc>
                <a:spcPct val="120000"/>
              </a:lnSpc>
              <a:buNone/>
            </a:pPr>
            <a:r>
              <a:rPr lang="ru-RU" b="1" dirty="0"/>
              <a:t>Психологическая помощь</a:t>
            </a:r>
            <a:r>
              <a:rPr lang="ru-RU" dirty="0"/>
              <a:t> предстает как особая сфера психологической практики, имеющая свою качественную специфику и своеобразие: психологическая помощь человеку в ситуациях решения сложных жизненных задач, выбора, жизненных кризисов, межличностных и профессиональных конфликтов, детско-родительских отношений.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498080" cy="1143000"/>
          </a:xfrm>
        </p:spPr>
        <p:txBody>
          <a:bodyPr/>
          <a:lstStyle/>
          <a:p>
            <a:r>
              <a:rPr lang="ru-RU" dirty="0"/>
              <a:t>Катастрофа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9838" t="23540" r="10429" b="16926"/>
          <a:stretch>
            <a:fillRect/>
          </a:stretch>
        </p:blipFill>
        <p:spPr bwMode="auto">
          <a:xfrm>
            <a:off x="179512" y="0"/>
            <a:ext cx="8820472" cy="6649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3" name="Рукописный ввод 2">
                <a:extLst>
                  <a:ext uri="{FF2B5EF4-FFF2-40B4-BE49-F238E27FC236}">
                    <a16:creationId xmlns:a16="http://schemas.microsoft.com/office/drawing/2014/main" id="{1803C933-7F0F-40E2-B9A7-E4D3B3F05EAD}"/>
                  </a:ext>
                </a:extLst>
              </p14:cNvPr>
              <p14:cNvContentPartPr/>
              <p14:nvPr/>
            </p14:nvContentPartPr>
            <p14:xfrm>
              <a:off x="1469520" y="3978000"/>
              <a:ext cx="4023000" cy="1297800"/>
            </p14:xfrm>
          </p:contentPart>
        </mc:Choice>
        <mc:Fallback>
          <p:pic>
            <p:nvPicPr>
              <p:cNvPr id="3" name="Рукописный ввод 2">
                <a:extLst>
                  <a:ext uri="{FF2B5EF4-FFF2-40B4-BE49-F238E27FC236}">
                    <a16:creationId xmlns:a16="http://schemas.microsoft.com/office/drawing/2014/main" id="{1803C933-7F0F-40E2-B9A7-E4D3B3F05EA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460160" y="3968640"/>
                <a:ext cx="4041720" cy="13165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фотокниги\Столяренко\P3275893.JPG"/>
          <p:cNvPicPr>
            <a:picLocks noChangeAspect="1" noChangeArrowheads="1"/>
          </p:cNvPicPr>
          <p:nvPr/>
        </p:nvPicPr>
        <p:blipFill>
          <a:blip r:embed="rId3" cstate="print">
            <a:lum bright="30000"/>
          </a:blip>
          <a:srcRect l="4725" t="11151" r="3926"/>
          <a:stretch>
            <a:fillRect/>
          </a:stretch>
        </p:blipFill>
        <p:spPr bwMode="auto">
          <a:xfrm>
            <a:off x="323528" y="175071"/>
            <a:ext cx="8568952" cy="62508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фотокниги\Столяренко\P3275897.JPG"/>
          <p:cNvPicPr>
            <a:picLocks noChangeAspect="1" noChangeArrowheads="1"/>
          </p:cNvPicPr>
          <p:nvPr/>
        </p:nvPicPr>
        <p:blipFill>
          <a:blip r:embed="rId3" cstate="print">
            <a:lum bright="30000" contrast="40000"/>
          </a:blip>
          <a:srcRect l="56071" t="22915" r="3717" b="23750"/>
          <a:stretch>
            <a:fillRect/>
          </a:stretch>
        </p:blipFill>
        <p:spPr bwMode="auto">
          <a:xfrm>
            <a:off x="1259632" y="620688"/>
            <a:ext cx="7632848" cy="6074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554" y="75316"/>
            <a:ext cx="6235538" cy="6522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фотокниги\Столяренко\P3275898.JPG"/>
          <p:cNvPicPr>
            <a:picLocks noChangeAspect="1" noChangeArrowheads="1"/>
          </p:cNvPicPr>
          <p:nvPr/>
        </p:nvPicPr>
        <p:blipFill>
          <a:blip r:embed="rId3" cstate="print">
            <a:lum bright="20000" contrast="40000"/>
          </a:blip>
          <a:srcRect l="5901" t="27950" r="49212" b="16401"/>
          <a:stretch>
            <a:fillRect/>
          </a:stretch>
        </p:blipFill>
        <p:spPr bwMode="auto">
          <a:xfrm>
            <a:off x="1259632" y="260648"/>
            <a:ext cx="7344816" cy="6411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620687"/>
            <a:ext cx="2464668" cy="253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043608" y="260648"/>
            <a:ext cx="518457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"Взрыв" как педагогический метод предназначен решать только особые педагогические проблемы, связанные с глубокой "дефективностью". Однако, не стоит повсеместно применять именно этот метод. Просто физически невозможно разрешить все конфликты, доводя до "взрывов". Конечно, в случае частого использования "метода взрыва" вся жизнь коллектива превратилась бы в сплошную трескотню, нервную горячку, и толку от этого было бы очень мало. Меньше всего коллектив нужно нервировать, колебать и утомлять. "Взрыв" также надо применять осторожно, учитывая его влияние на психику.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4869160"/>
            <a:ext cx="78488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Более подробно о методе «взрыва» см. следующую литературу</a:t>
            </a:r>
          </a:p>
          <a:p>
            <a:endParaRPr lang="ru-RU" dirty="0"/>
          </a:p>
          <a:p>
            <a:r>
              <a:rPr lang="ru-RU" dirty="0"/>
              <a:t>1. Макаренко А. С., О воспитании.</a:t>
            </a:r>
            <a:br>
              <a:rPr lang="ru-RU" dirty="0"/>
            </a:br>
            <a:r>
              <a:rPr lang="ru-RU" dirty="0"/>
              <a:t>2. Макаренко А. С., Книга для родителей.</a:t>
            </a:r>
            <a:br>
              <a:rPr lang="ru-RU" dirty="0"/>
            </a:br>
            <a:r>
              <a:rPr lang="ru-RU" dirty="0"/>
              <a:t>3. Макаренко А. С., Педагогическая поэма.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 l="13284" t="10035" r="6391" b="2337"/>
          <a:stretch>
            <a:fillRect/>
          </a:stretch>
        </p:blipFill>
        <p:spPr bwMode="auto">
          <a:xfrm>
            <a:off x="179512" y="332656"/>
            <a:ext cx="8765648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 l="13972" t="16925" r="49410" b="25430"/>
          <a:stretch>
            <a:fillRect/>
          </a:stretch>
        </p:blipFill>
        <p:spPr bwMode="auto">
          <a:xfrm>
            <a:off x="1763688" y="348545"/>
            <a:ext cx="6912768" cy="615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/>
          <a:srcRect l="23422" t="32045" r="3050" b="10311"/>
          <a:stretch>
            <a:fillRect/>
          </a:stretch>
        </p:blipFill>
        <p:spPr bwMode="auto">
          <a:xfrm>
            <a:off x="323528" y="1700808"/>
            <a:ext cx="8670570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60648"/>
            <a:ext cx="3028900" cy="30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/>
          <a:srcRect l="57678" t="16925" r="5704" b="50945"/>
          <a:stretch>
            <a:fillRect/>
          </a:stretch>
        </p:blipFill>
        <p:spPr bwMode="auto">
          <a:xfrm>
            <a:off x="1452833" y="3429001"/>
            <a:ext cx="6935591" cy="3293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 l="6788" t="30825" r="20566" b="26650"/>
          <a:stretch>
            <a:fillRect/>
          </a:stretch>
        </p:blipFill>
        <p:spPr bwMode="auto">
          <a:xfrm>
            <a:off x="467544" y="404664"/>
            <a:ext cx="8232915" cy="3820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933056"/>
            <a:ext cx="3619103" cy="27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«Экстремальные профессии»</a:t>
            </a: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6302" t="41058" r="22644" b="26679"/>
          <a:stretch>
            <a:fillRect/>
          </a:stretch>
        </p:blipFill>
        <p:spPr bwMode="auto">
          <a:xfrm>
            <a:off x="2051720" y="1556792"/>
            <a:ext cx="532859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3140968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«Экстремальные профессии»</a:t>
            </a: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4944" t="39522" r="14002" b="28216"/>
          <a:stretch>
            <a:fillRect/>
          </a:stretch>
        </p:blipFill>
        <p:spPr bwMode="auto">
          <a:xfrm>
            <a:off x="2267744" y="1412776"/>
            <a:ext cx="532859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2924944"/>
            <a:ext cx="4968552" cy="3726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kern="1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Экстремальная психология (ПЭС)</a:t>
            </a:r>
            <a:endParaRPr lang="en-US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4944" t="21086" r="13042" b="5171"/>
          <a:stretch>
            <a:fillRect/>
          </a:stretch>
        </p:blipFill>
        <p:spPr bwMode="auto">
          <a:xfrm>
            <a:off x="1547664" y="1700808"/>
            <a:ext cx="7146794" cy="4573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Экстремальная психология (ПЭС)</a:t>
            </a: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3983" t="40486" r="13042" b="32824"/>
          <a:stretch>
            <a:fillRect/>
          </a:stretch>
        </p:blipFill>
        <p:spPr bwMode="auto">
          <a:xfrm>
            <a:off x="1043608" y="2060848"/>
            <a:ext cx="7656851" cy="3986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Задачи ПЭС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dirty="0"/>
              <a:t>Научные задачи </a:t>
            </a:r>
          </a:p>
          <a:p>
            <a:pPr lvl="0"/>
            <a:r>
              <a:rPr lang="ru-RU" dirty="0"/>
              <a:t>Выявить роль и ключевые механизмы воздействия ЭС на психику.</a:t>
            </a:r>
          </a:p>
          <a:p>
            <a:pPr lvl="0"/>
            <a:r>
              <a:rPr lang="ru-RU" dirty="0"/>
              <a:t>Выявить психологические ресурсы человека, которые проявляются в ЭС.</a:t>
            </a:r>
          </a:p>
          <a:p>
            <a:pPr lvl="0"/>
            <a:r>
              <a:rPr lang="ru-RU" dirty="0"/>
              <a:t>Выявить основные условия адаптации человека к ЭС и в посттравматический период.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dirty="0"/>
              <a:t>Практические задачи.</a:t>
            </a:r>
          </a:p>
          <a:p>
            <a:r>
              <a:rPr lang="ru-RU" dirty="0"/>
              <a:t>Создать службы оказания помощи лицам, попавшим в ЭС.</a:t>
            </a:r>
          </a:p>
          <a:p>
            <a:r>
              <a:rPr lang="ru-RU" dirty="0"/>
              <a:t>Создать программы подготовки к деятельности в ЭС.</a:t>
            </a:r>
          </a:p>
          <a:p>
            <a:r>
              <a:rPr lang="ru-RU" dirty="0"/>
              <a:t>Выработать эффективные программы помощи людям для </a:t>
            </a:r>
            <a:r>
              <a:rPr lang="ru-RU" dirty="0" err="1"/>
              <a:t>совладания</a:t>
            </a:r>
            <a:r>
              <a:rPr lang="ru-RU" dirty="0"/>
              <a:t> с ЭС.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746064" cy="149817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Основные направления развития экстремальной психологии на современном этапе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971600" y="1988840"/>
            <a:ext cx="7920880" cy="486916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800" dirty="0"/>
              <a:t>развитие и совершенствование методологических основ экстремальной психологии;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800" dirty="0"/>
              <a:t>развитие и совершенствование методических основ психологического сопровождения профессиональной деятельности специалистов (психологической и психофизиологической диагностики, подготовки специалистов и коррекции состояний, в том числе с использованием современных информационных технологий; организации и управления профессиональными коллективами);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800" dirty="0"/>
              <a:t>развитие и совершенствование методических основ работы с населением в части прогнозирования социально-психологических последствий чрезвычайных ситуаций, профилактики негативных психогенных последствий (в том числе включение современных технологий просветительской деятельности среди населения) и методологических основ оказания экстренной психологической помощи. </a:t>
            </a:r>
          </a:p>
          <a:p>
            <a:pPr>
              <a:spcBef>
                <a:spcPts val="0"/>
              </a:spcBef>
              <a:buNone/>
            </a:pPr>
            <a:endParaRPr lang="ru-RU" sz="18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698D66-00F6-4E1A-8F43-F51A614B1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Отрасли психологии экстремальных ситуаций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57081E-B23C-435A-BB7D-D63B0EE15D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Кризисная психология</a:t>
            </a:r>
          </a:p>
          <a:p>
            <a:r>
              <a:rPr lang="ru-RU" dirty="0" err="1"/>
              <a:t>Онкопсихология</a:t>
            </a:r>
            <a:endParaRPr lang="ru-RU" dirty="0"/>
          </a:p>
          <a:p>
            <a:r>
              <a:rPr lang="ru-RU" dirty="0"/>
              <a:t>Психология миграции и мигрантов</a:t>
            </a:r>
          </a:p>
          <a:p>
            <a:r>
              <a:rPr lang="ru-RU" dirty="0"/>
              <a:t>Психология агрессии</a:t>
            </a:r>
          </a:p>
          <a:p>
            <a:r>
              <a:rPr lang="ru-RU" dirty="0"/>
              <a:t>Психология терроризма и экстремизма</a:t>
            </a:r>
          </a:p>
          <a:p>
            <a:pPr marL="82296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58619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254FDF-E3B2-4E6F-B585-E7C818272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Направления психологической помощи	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14AE929-73F4-441E-AB12-056A9035D2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Экстренная психологическая помощь</a:t>
            </a:r>
          </a:p>
          <a:p>
            <a:r>
              <a:rPr lang="ru-RU" dirty="0"/>
              <a:t>Помощь спасателям, пожарным, представителям экстремальных профессий</a:t>
            </a:r>
          </a:p>
          <a:p>
            <a:r>
              <a:rPr lang="ru-RU" dirty="0"/>
              <a:t>Профилактика негативных симптомов, ПТСР</a:t>
            </a:r>
          </a:p>
          <a:p>
            <a:r>
              <a:rPr lang="ru-RU" dirty="0"/>
              <a:t>Работа с пострадавшими от травматического стресса</a:t>
            </a:r>
          </a:p>
          <a:p>
            <a:r>
              <a:rPr lang="ru-RU" dirty="0"/>
              <a:t>Профессиональный отбор</a:t>
            </a:r>
          </a:p>
          <a:p>
            <a:r>
              <a:rPr lang="ru-RU" dirty="0"/>
              <a:t>Психологическое консультирование</a:t>
            </a:r>
          </a:p>
        </p:txBody>
      </p:sp>
    </p:spTree>
    <p:extLst>
      <p:ext uri="{BB962C8B-B14F-4D97-AF65-F5344CB8AC3E}">
        <p14:creationId xmlns:p14="http://schemas.microsoft.com/office/powerpoint/2010/main" val="26689540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339752" y="620688"/>
            <a:ext cx="6400800" cy="2286000"/>
          </a:xfrm>
        </p:spPr>
        <p:txBody>
          <a:bodyPr/>
          <a:lstStyle/>
          <a:p>
            <a:r>
              <a:rPr lang="ru-RU" dirty="0"/>
              <a:t>2. Понятие экстремальной ситуации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996952"/>
            <a:ext cx="4762500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 l="4425" t="41939" b="34796"/>
          <a:stretch>
            <a:fillRect/>
          </a:stretch>
        </p:blipFill>
        <p:spPr bwMode="auto">
          <a:xfrm>
            <a:off x="1187624" y="4365104"/>
            <a:ext cx="7704856" cy="11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 cstate="print"/>
          <a:srcRect l="6294" t="42440" r="22241" b="31100"/>
          <a:stretch>
            <a:fillRect/>
          </a:stretch>
        </p:blipFill>
        <p:spPr bwMode="auto">
          <a:xfrm>
            <a:off x="1115616" y="2204864"/>
            <a:ext cx="7848872" cy="1816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Определение понятия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Критическая ситуация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1700808"/>
            <a:ext cx="756084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Критическая ситуация в самом общем плане должна быть определена как ситуация невозможности, т.е. такая ситуация, в которой субъект сталкивается с невозможностью реализации внутренних необходимостей своей жизни (мотивов, стремлений, ценностей и пр.).</a:t>
            </a:r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Ф.Е. Василюк, «Психология переживания» (1984)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Экстремальная ситуация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1700808"/>
            <a:ext cx="756084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Такая критическая ситуация, которая характеризуется объективными или субъективными условиями, угрожающими жизни и здоровью человека, его личной или социальной идентичности.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Чрезвычайная ситуация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1268760"/>
            <a:ext cx="7056784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ru-RU" sz="2800" dirty="0"/>
              <a:t>Такая экстремальная ситуация, которая характеризуется объективной невозможностью для человека самостоятельно преодолеть вызванные этой ситуацией угрозы для его жизни и здоровью человека. </a:t>
            </a:r>
          </a:p>
          <a:p>
            <a:pPr marL="514350" indent="-514350">
              <a:buAutoNum type="arabicPeriod"/>
            </a:pPr>
            <a:r>
              <a:rPr lang="ru-RU" sz="2800" dirty="0"/>
              <a:t>Обстановка, сложившаяся на определенной территории, угрожающая жизни, здоровью, обеспечению нормальных условий жизнедеятельности </a:t>
            </a:r>
          </a:p>
          <a:p>
            <a:endParaRPr lang="ru-RU" sz="3200" dirty="0"/>
          </a:p>
          <a:p>
            <a:endParaRPr lang="ru-RU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Рукописный ввод 1">
                <a:extLst>
                  <a:ext uri="{FF2B5EF4-FFF2-40B4-BE49-F238E27FC236}">
                    <a16:creationId xmlns:a16="http://schemas.microsoft.com/office/drawing/2014/main" id="{F9B3ABC6-8BF6-40A9-B52D-20554E298FEB}"/>
                  </a:ext>
                </a:extLst>
              </p14:cNvPr>
              <p14:cNvContentPartPr/>
              <p14:nvPr/>
            </p14:nvContentPartPr>
            <p14:xfrm>
              <a:off x="2396880" y="2409480"/>
              <a:ext cx="2410920" cy="428040"/>
            </p14:xfrm>
          </p:contentPart>
        </mc:Choice>
        <mc:Fallback>
          <p:pic>
            <p:nvPicPr>
              <p:cNvPr id="2" name="Рукописный ввод 1">
                <a:extLst>
                  <a:ext uri="{FF2B5EF4-FFF2-40B4-BE49-F238E27FC236}">
                    <a16:creationId xmlns:a16="http://schemas.microsoft.com/office/drawing/2014/main" id="{F9B3ABC6-8BF6-40A9-B52D-20554E298FE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381040" y="2346120"/>
                <a:ext cx="2442240" cy="55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3" name="Рукописный ввод 2">
                <a:extLst>
                  <a:ext uri="{FF2B5EF4-FFF2-40B4-BE49-F238E27FC236}">
                    <a16:creationId xmlns:a16="http://schemas.microsoft.com/office/drawing/2014/main" id="{C2A736EE-A44E-4772-A71D-9C900F8BD7EE}"/>
                  </a:ext>
                </a:extLst>
              </p14:cNvPr>
              <p14:cNvContentPartPr/>
              <p14:nvPr/>
            </p14:nvContentPartPr>
            <p14:xfrm>
              <a:off x="2453760" y="2808720"/>
              <a:ext cx="5663880" cy="371160"/>
            </p14:xfrm>
          </p:contentPart>
        </mc:Choice>
        <mc:Fallback>
          <p:pic>
            <p:nvPicPr>
              <p:cNvPr id="3" name="Рукописный ввод 2">
                <a:extLst>
                  <a:ext uri="{FF2B5EF4-FFF2-40B4-BE49-F238E27FC236}">
                    <a16:creationId xmlns:a16="http://schemas.microsoft.com/office/drawing/2014/main" id="{C2A736EE-A44E-4772-A71D-9C900F8BD7E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437920" y="2745360"/>
                <a:ext cx="5695200" cy="497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901C8B5D-AD7A-4C13-92ED-82F665479A07}"/>
                  </a:ext>
                </a:extLst>
              </p14:cNvPr>
              <p14:cNvContentPartPr/>
              <p14:nvPr/>
            </p14:nvContentPartPr>
            <p14:xfrm>
              <a:off x="2311200" y="2309760"/>
              <a:ext cx="5406840" cy="313920"/>
            </p14:xfrm>
          </p:contentPart>
        </mc:Choice>
        <mc:Fallback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901C8B5D-AD7A-4C13-92ED-82F665479A0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295360" y="2246400"/>
                <a:ext cx="5438160" cy="440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7" name="Рукописный ввод 6">
                <a:extLst>
                  <a:ext uri="{FF2B5EF4-FFF2-40B4-BE49-F238E27FC236}">
                    <a16:creationId xmlns:a16="http://schemas.microsoft.com/office/drawing/2014/main" id="{BE7C4B34-BF4F-42C0-999F-076C62CFB81C}"/>
                  </a:ext>
                </a:extLst>
              </p14:cNvPr>
              <p14:cNvContentPartPr/>
              <p14:nvPr/>
            </p14:nvContentPartPr>
            <p14:xfrm>
              <a:off x="1669320" y="1525680"/>
              <a:ext cx="328320" cy="360"/>
            </p14:xfrm>
          </p:contentPart>
        </mc:Choice>
        <mc:Fallback>
          <p:pic>
            <p:nvPicPr>
              <p:cNvPr id="7" name="Рукописный ввод 6">
                <a:extLst>
                  <a:ext uri="{FF2B5EF4-FFF2-40B4-BE49-F238E27FC236}">
                    <a16:creationId xmlns:a16="http://schemas.microsoft.com/office/drawing/2014/main" id="{BE7C4B34-BF4F-42C0-999F-076C62CFB81C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653480" y="1462320"/>
                <a:ext cx="359640" cy="12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8" name="Рукописный ввод 7">
                <a:extLst>
                  <a:ext uri="{FF2B5EF4-FFF2-40B4-BE49-F238E27FC236}">
                    <a16:creationId xmlns:a16="http://schemas.microsoft.com/office/drawing/2014/main" id="{085427D2-BC81-4245-BE30-379A9C97838D}"/>
                  </a:ext>
                </a:extLst>
              </p14:cNvPr>
              <p14:cNvContentPartPr/>
              <p14:nvPr/>
            </p14:nvContentPartPr>
            <p14:xfrm>
              <a:off x="1826280" y="4106160"/>
              <a:ext cx="157320" cy="28800"/>
            </p14:xfrm>
          </p:contentPart>
        </mc:Choice>
        <mc:Fallback>
          <p:pic>
            <p:nvPicPr>
              <p:cNvPr id="8" name="Рукописный ввод 7">
                <a:extLst>
                  <a:ext uri="{FF2B5EF4-FFF2-40B4-BE49-F238E27FC236}">
                    <a16:creationId xmlns:a16="http://schemas.microsoft.com/office/drawing/2014/main" id="{085427D2-BC81-4245-BE30-379A9C97838D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810440" y="4042800"/>
                <a:ext cx="188640" cy="1555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39552" y="188640"/>
            <a:ext cx="7848872" cy="1162050"/>
          </a:xfrm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/>
              <a:t>Типы экстремальных ситуаций</a:t>
            </a: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half" idx="1"/>
          </p:nvPr>
        </p:nvGraphicFramePr>
        <p:xfrm>
          <a:off x="251520" y="1340768"/>
          <a:ext cx="8640960" cy="5112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6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43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178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0804">
                <a:tc>
                  <a:txBody>
                    <a:bodyPr/>
                    <a:lstStyle/>
                    <a:p>
                      <a:r>
                        <a:rPr lang="ru-RU" dirty="0"/>
                        <a:t>Нормальные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Параэкстремальные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Экстремальные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Гиперэкстремальные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21764">
                <a:tc>
                  <a:txBody>
                    <a:bodyPr/>
                    <a:lstStyle/>
                    <a:p>
                      <a:r>
                        <a:rPr lang="ru-RU" dirty="0"/>
                        <a:t>Обыденные ситуации, не представляющие особых трудностей  для человека, не содержащие</a:t>
                      </a:r>
                      <a:r>
                        <a:rPr lang="ru-RU" baseline="0" dirty="0"/>
                        <a:t> необычных опасностей, требующих серьезной активности, завершающиеся положительным результатом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Близкие к экстремальным</a:t>
                      </a:r>
                      <a:r>
                        <a:rPr lang="ru-RU" baseline="0" dirty="0"/>
                        <a:t> ситуации, способные привести к неудачам, вызвать у человека сильное нервное напряжение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Ситуации, требующие</a:t>
                      </a:r>
                      <a:r>
                        <a:rPr lang="ru-RU" baseline="0" dirty="0"/>
                        <a:t> близкого к предельным или предельные затраты умственных, физических, психологических сил с высокой степенью вероятности негативных последствий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Ситуации, предъявляющие требования к психике практически непереносимые</a:t>
                      </a:r>
                      <a:r>
                        <a:rPr lang="ru-RU" baseline="0" dirty="0"/>
                        <a:t> большинством людей, превышающие возможности человека, оказывающие разрушительное влияние на поведение и психику человека с опасными последствиями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Рукописный ввод 1">
                <a:extLst>
                  <a:ext uri="{FF2B5EF4-FFF2-40B4-BE49-F238E27FC236}">
                    <a16:creationId xmlns:a16="http://schemas.microsoft.com/office/drawing/2014/main" id="{FC53DA9B-A481-447F-8E47-632D67D02699}"/>
                  </a:ext>
                </a:extLst>
              </p14:cNvPr>
              <p14:cNvContentPartPr/>
              <p14:nvPr/>
            </p14:nvContentPartPr>
            <p14:xfrm>
              <a:off x="442440" y="5189760"/>
              <a:ext cx="1326960" cy="157320"/>
            </p14:xfrm>
          </p:contentPart>
        </mc:Choice>
        <mc:Fallback>
          <p:pic>
            <p:nvPicPr>
              <p:cNvPr id="2" name="Рукописный ввод 1">
                <a:extLst>
                  <a:ext uri="{FF2B5EF4-FFF2-40B4-BE49-F238E27FC236}">
                    <a16:creationId xmlns:a16="http://schemas.microsoft.com/office/drawing/2014/main" id="{FC53DA9B-A481-447F-8E47-632D67D0269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26600" y="5126400"/>
                <a:ext cx="1358280" cy="28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3" name="Рукописный ввод 2">
                <a:extLst>
                  <a:ext uri="{FF2B5EF4-FFF2-40B4-BE49-F238E27FC236}">
                    <a16:creationId xmlns:a16="http://schemas.microsoft.com/office/drawing/2014/main" id="{D4E22D43-592E-4771-AC96-152F0151F0A5}"/>
                  </a:ext>
                </a:extLst>
              </p14:cNvPr>
              <p14:cNvContentPartPr/>
              <p14:nvPr/>
            </p14:nvContentPartPr>
            <p14:xfrm>
              <a:off x="685080" y="5517720"/>
              <a:ext cx="970200" cy="100080"/>
            </p14:xfrm>
          </p:contentPart>
        </mc:Choice>
        <mc:Fallback>
          <p:pic>
            <p:nvPicPr>
              <p:cNvPr id="3" name="Рукописный ввод 2">
                <a:extLst>
                  <a:ext uri="{FF2B5EF4-FFF2-40B4-BE49-F238E27FC236}">
                    <a16:creationId xmlns:a16="http://schemas.microsoft.com/office/drawing/2014/main" id="{D4E22D43-592E-4771-AC96-152F0151F0A5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69240" y="5454360"/>
                <a:ext cx="1001520" cy="22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457F0024-EFD9-4D30-BE3A-4AA3F31E025D}"/>
                  </a:ext>
                </a:extLst>
              </p14:cNvPr>
              <p14:cNvContentPartPr/>
              <p14:nvPr/>
            </p14:nvContentPartPr>
            <p14:xfrm>
              <a:off x="342720" y="5774400"/>
              <a:ext cx="1312560" cy="43200"/>
            </p14:xfrm>
          </p:contentPart>
        </mc:Choice>
        <mc:Fallback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457F0024-EFD9-4D30-BE3A-4AA3F31E025D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26880" y="5711040"/>
                <a:ext cx="1343880" cy="169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AADFD7C4-6E42-4BE4-903D-7151CE2AEDEA}"/>
                  </a:ext>
                </a:extLst>
              </p14:cNvPr>
              <p14:cNvContentPartPr/>
              <p14:nvPr/>
            </p14:nvContentPartPr>
            <p14:xfrm>
              <a:off x="3423960" y="3264840"/>
              <a:ext cx="898920" cy="86040"/>
            </p14:xfrm>
          </p:contentPart>
        </mc:Choice>
        <mc:Fallback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AADFD7C4-6E42-4BE4-903D-7151CE2AEDEA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408120" y="3201480"/>
                <a:ext cx="930240" cy="21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7" name="Рукописный ввод 6">
                <a:extLst>
                  <a:ext uri="{FF2B5EF4-FFF2-40B4-BE49-F238E27FC236}">
                    <a16:creationId xmlns:a16="http://schemas.microsoft.com/office/drawing/2014/main" id="{25E590DE-A3BF-4E87-AAC3-EB7CA1960350}"/>
                  </a:ext>
                </a:extLst>
              </p14:cNvPr>
              <p14:cNvContentPartPr/>
              <p14:nvPr/>
            </p14:nvContentPartPr>
            <p14:xfrm>
              <a:off x="2239920" y="3592800"/>
              <a:ext cx="2082960" cy="57600"/>
            </p14:xfrm>
          </p:contentPart>
        </mc:Choice>
        <mc:Fallback>
          <p:pic>
            <p:nvPicPr>
              <p:cNvPr id="7" name="Рукописный ввод 6">
                <a:extLst>
                  <a:ext uri="{FF2B5EF4-FFF2-40B4-BE49-F238E27FC236}">
                    <a16:creationId xmlns:a16="http://schemas.microsoft.com/office/drawing/2014/main" id="{25E590DE-A3BF-4E87-AAC3-EB7CA196035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2224080" y="3529440"/>
                <a:ext cx="2114280" cy="18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9" name="Рукописный ввод 8">
                <a:extLst>
                  <a:ext uri="{FF2B5EF4-FFF2-40B4-BE49-F238E27FC236}">
                    <a16:creationId xmlns:a16="http://schemas.microsoft.com/office/drawing/2014/main" id="{7CB7D30E-5DDC-4494-9477-38BAB2C9F335}"/>
                  </a:ext>
                </a:extLst>
              </p14:cNvPr>
              <p14:cNvContentPartPr/>
              <p14:nvPr/>
            </p14:nvContentPartPr>
            <p14:xfrm>
              <a:off x="4593600" y="2751840"/>
              <a:ext cx="1427040" cy="42840"/>
            </p14:xfrm>
          </p:contentPart>
        </mc:Choice>
        <mc:Fallback>
          <p:pic>
            <p:nvPicPr>
              <p:cNvPr id="9" name="Рукописный ввод 8">
                <a:extLst>
                  <a:ext uri="{FF2B5EF4-FFF2-40B4-BE49-F238E27FC236}">
                    <a16:creationId xmlns:a16="http://schemas.microsoft.com/office/drawing/2014/main" id="{7CB7D30E-5DDC-4494-9477-38BAB2C9F335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577760" y="2688480"/>
                <a:ext cx="1458360" cy="16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0" name="Рукописный ввод 9">
                <a:extLst>
                  <a:ext uri="{FF2B5EF4-FFF2-40B4-BE49-F238E27FC236}">
                    <a16:creationId xmlns:a16="http://schemas.microsoft.com/office/drawing/2014/main" id="{581057FD-C431-48C4-B7C4-D5110596DB8B}"/>
                  </a:ext>
                </a:extLst>
              </p14:cNvPr>
              <p14:cNvContentPartPr/>
              <p14:nvPr/>
            </p14:nvContentPartPr>
            <p14:xfrm>
              <a:off x="4550760" y="2979720"/>
              <a:ext cx="1255680" cy="157320"/>
            </p14:xfrm>
          </p:contentPart>
        </mc:Choice>
        <mc:Fallback>
          <p:pic>
            <p:nvPicPr>
              <p:cNvPr id="10" name="Рукописный ввод 9">
                <a:extLst>
                  <a:ext uri="{FF2B5EF4-FFF2-40B4-BE49-F238E27FC236}">
                    <a16:creationId xmlns:a16="http://schemas.microsoft.com/office/drawing/2014/main" id="{581057FD-C431-48C4-B7C4-D5110596DB8B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534920" y="2916360"/>
                <a:ext cx="1287000" cy="28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1" name="Рукописный ввод 10">
                <a:extLst>
                  <a:ext uri="{FF2B5EF4-FFF2-40B4-BE49-F238E27FC236}">
                    <a16:creationId xmlns:a16="http://schemas.microsoft.com/office/drawing/2014/main" id="{8333AD44-900C-443D-B713-83EFA909D83F}"/>
                  </a:ext>
                </a:extLst>
              </p14:cNvPr>
              <p14:cNvContentPartPr/>
              <p14:nvPr/>
            </p14:nvContentPartPr>
            <p14:xfrm>
              <a:off x="4664880" y="3279240"/>
              <a:ext cx="713520" cy="57240"/>
            </p14:xfrm>
          </p:contentPart>
        </mc:Choice>
        <mc:Fallback>
          <p:pic>
            <p:nvPicPr>
              <p:cNvPr id="11" name="Рукописный ввод 10">
                <a:extLst>
                  <a:ext uri="{FF2B5EF4-FFF2-40B4-BE49-F238E27FC236}">
                    <a16:creationId xmlns:a16="http://schemas.microsoft.com/office/drawing/2014/main" id="{8333AD44-900C-443D-B713-83EFA909D83F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4649040" y="3215880"/>
                <a:ext cx="744840" cy="18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12" name="Рукописный ввод 11">
                <a:extLst>
                  <a:ext uri="{FF2B5EF4-FFF2-40B4-BE49-F238E27FC236}">
                    <a16:creationId xmlns:a16="http://schemas.microsoft.com/office/drawing/2014/main" id="{9108BCEE-FC5A-45C5-A16C-F95CD997F970}"/>
                  </a:ext>
                </a:extLst>
              </p14:cNvPr>
              <p14:cNvContentPartPr/>
              <p14:nvPr/>
            </p14:nvContentPartPr>
            <p14:xfrm>
              <a:off x="4693320" y="3535920"/>
              <a:ext cx="913320" cy="71640"/>
            </p14:xfrm>
          </p:contentPart>
        </mc:Choice>
        <mc:Fallback>
          <p:pic>
            <p:nvPicPr>
              <p:cNvPr id="12" name="Рукописный ввод 11">
                <a:extLst>
                  <a:ext uri="{FF2B5EF4-FFF2-40B4-BE49-F238E27FC236}">
                    <a16:creationId xmlns:a16="http://schemas.microsoft.com/office/drawing/2014/main" id="{9108BCEE-FC5A-45C5-A16C-F95CD997F970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4677480" y="3472560"/>
                <a:ext cx="944640" cy="19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13" name="Рукописный ввод 12">
                <a:extLst>
                  <a:ext uri="{FF2B5EF4-FFF2-40B4-BE49-F238E27FC236}">
                    <a16:creationId xmlns:a16="http://schemas.microsoft.com/office/drawing/2014/main" id="{166389CF-94EE-4B84-8C79-918E5846CE6C}"/>
                  </a:ext>
                </a:extLst>
              </p14:cNvPr>
              <p14:cNvContentPartPr/>
              <p14:nvPr/>
            </p14:nvContentPartPr>
            <p14:xfrm>
              <a:off x="4707720" y="3863880"/>
              <a:ext cx="927720" cy="57240"/>
            </p14:xfrm>
          </p:contentPart>
        </mc:Choice>
        <mc:Fallback>
          <p:pic>
            <p:nvPicPr>
              <p:cNvPr id="13" name="Рукописный ввод 12">
                <a:extLst>
                  <a:ext uri="{FF2B5EF4-FFF2-40B4-BE49-F238E27FC236}">
                    <a16:creationId xmlns:a16="http://schemas.microsoft.com/office/drawing/2014/main" id="{166389CF-94EE-4B84-8C79-918E5846CE6C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4691880" y="3800520"/>
                <a:ext cx="959040" cy="18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">
            <p14:nvContentPartPr>
              <p14:cNvPr id="14" name="Рукописный ввод 13">
                <a:extLst>
                  <a:ext uri="{FF2B5EF4-FFF2-40B4-BE49-F238E27FC236}">
                    <a16:creationId xmlns:a16="http://schemas.microsoft.com/office/drawing/2014/main" id="{2B14390A-26CC-471D-9CF0-C9E94C4FB442}"/>
                  </a:ext>
                </a:extLst>
              </p14:cNvPr>
              <p14:cNvContentPartPr/>
              <p14:nvPr/>
            </p14:nvContentPartPr>
            <p14:xfrm>
              <a:off x="4493880" y="4120560"/>
              <a:ext cx="1669320" cy="85680"/>
            </p14:xfrm>
          </p:contentPart>
        </mc:Choice>
        <mc:Fallback>
          <p:pic>
            <p:nvPicPr>
              <p:cNvPr id="14" name="Рукописный ввод 13">
                <a:extLst>
                  <a:ext uri="{FF2B5EF4-FFF2-40B4-BE49-F238E27FC236}">
                    <a16:creationId xmlns:a16="http://schemas.microsoft.com/office/drawing/2014/main" id="{2B14390A-26CC-471D-9CF0-C9E94C4FB442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4478040" y="4057200"/>
                <a:ext cx="1700640" cy="212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">
            <p14:nvContentPartPr>
              <p14:cNvPr id="15" name="Рукописный ввод 14">
                <a:extLst>
                  <a:ext uri="{FF2B5EF4-FFF2-40B4-BE49-F238E27FC236}">
                    <a16:creationId xmlns:a16="http://schemas.microsoft.com/office/drawing/2014/main" id="{0AAD58B4-889A-4DB8-BA7C-11786BE04057}"/>
                  </a:ext>
                </a:extLst>
              </p14:cNvPr>
              <p14:cNvContentPartPr/>
              <p14:nvPr/>
            </p14:nvContentPartPr>
            <p14:xfrm>
              <a:off x="4550760" y="5146920"/>
              <a:ext cx="1013400" cy="71640"/>
            </p14:xfrm>
          </p:contentPart>
        </mc:Choice>
        <mc:Fallback>
          <p:pic>
            <p:nvPicPr>
              <p:cNvPr id="15" name="Рукописный ввод 14">
                <a:extLst>
                  <a:ext uri="{FF2B5EF4-FFF2-40B4-BE49-F238E27FC236}">
                    <a16:creationId xmlns:a16="http://schemas.microsoft.com/office/drawing/2014/main" id="{0AAD58B4-889A-4DB8-BA7C-11786BE04057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4534920" y="5083560"/>
                <a:ext cx="1044720" cy="19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">
            <p14:nvContentPartPr>
              <p14:cNvPr id="16" name="Рукописный ввод 15">
                <a:extLst>
                  <a:ext uri="{FF2B5EF4-FFF2-40B4-BE49-F238E27FC236}">
                    <a16:creationId xmlns:a16="http://schemas.microsoft.com/office/drawing/2014/main" id="{BB79F0A7-605A-43AC-9A26-8FAD4402CA53}"/>
                  </a:ext>
                </a:extLst>
              </p14:cNvPr>
              <p14:cNvContentPartPr/>
              <p14:nvPr/>
            </p14:nvContentPartPr>
            <p14:xfrm>
              <a:off x="4522320" y="5474880"/>
              <a:ext cx="1198440" cy="43200"/>
            </p14:xfrm>
          </p:contentPart>
        </mc:Choice>
        <mc:Fallback>
          <p:pic>
            <p:nvPicPr>
              <p:cNvPr id="16" name="Рукописный ввод 15">
                <a:extLst>
                  <a:ext uri="{FF2B5EF4-FFF2-40B4-BE49-F238E27FC236}">
                    <a16:creationId xmlns:a16="http://schemas.microsoft.com/office/drawing/2014/main" id="{BB79F0A7-605A-43AC-9A26-8FAD4402CA53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4506480" y="5411520"/>
                <a:ext cx="1229760" cy="169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9">
            <p14:nvContentPartPr>
              <p14:cNvPr id="17" name="Рукописный ввод 16">
                <a:extLst>
                  <a:ext uri="{FF2B5EF4-FFF2-40B4-BE49-F238E27FC236}">
                    <a16:creationId xmlns:a16="http://schemas.microsoft.com/office/drawing/2014/main" id="{10A894B9-0E2F-450C-A623-6639DAE986E6}"/>
                  </a:ext>
                </a:extLst>
              </p14:cNvPr>
              <p14:cNvContentPartPr/>
              <p14:nvPr/>
            </p14:nvContentPartPr>
            <p14:xfrm>
              <a:off x="6647760" y="4605120"/>
              <a:ext cx="1555200" cy="142920"/>
            </p14:xfrm>
          </p:contentPart>
        </mc:Choice>
        <mc:Fallback>
          <p:pic>
            <p:nvPicPr>
              <p:cNvPr id="17" name="Рукописный ввод 16">
                <a:extLst>
                  <a:ext uri="{FF2B5EF4-FFF2-40B4-BE49-F238E27FC236}">
                    <a16:creationId xmlns:a16="http://schemas.microsoft.com/office/drawing/2014/main" id="{10A894B9-0E2F-450C-A623-6639DAE986E6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6631920" y="4541760"/>
                <a:ext cx="1586520" cy="26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1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DEC9302D-95C7-4805-9EB5-7457E5C4BC5D}"/>
                  </a:ext>
                </a:extLst>
              </p14:cNvPr>
              <p14:cNvContentPartPr/>
              <p14:nvPr/>
            </p14:nvContentPartPr>
            <p14:xfrm>
              <a:off x="6633360" y="4890240"/>
              <a:ext cx="942120" cy="114480"/>
            </p14:xfrm>
          </p:contentPart>
        </mc:Choice>
        <mc:Fallback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DEC9302D-95C7-4805-9EB5-7457E5C4BC5D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6617520" y="4826880"/>
                <a:ext cx="973440" cy="241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3">
            <p14:nvContentPartPr>
              <p14:cNvPr id="19" name="Рукописный ввод 18">
                <a:extLst>
                  <a:ext uri="{FF2B5EF4-FFF2-40B4-BE49-F238E27FC236}">
                    <a16:creationId xmlns:a16="http://schemas.microsoft.com/office/drawing/2014/main" id="{7E96CA58-F9E2-4EDE-B777-0B75EE44EA6F}"/>
                  </a:ext>
                </a:extLst>
              </p14:cNvPr>
              <p14:cNvContentPartPr/>
              <p14:nvPr/>
            </p14:nvContentPartPr>
            <p14:xfrm>
              <a:off x="7874640" y="5247000"/>
              <a:ext cx="784800" cy="214200"/>
            </p14:xfrm>
          </p:contentPart>
        </mc:Choice>
        <mc:Fallback>
          <p:pic>
            <p:nvPicPr>
              <p:cNvPr id="19" name="Рукописный ввод 18">
                <a:extLst>
                  <a:ext uri="{FF2B5EF4-FFF2-40B4-BE49-F238E27FC236}">
                    <a16:creationId xmlns:a16="http://schemas.microsoft.com/office/drawing/2014/main" id="{7E96CA58-F9E2-4EDE-B777-0B75EE44EA6F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7858800" y="5183640"/>
                <a:ext cx="816120" cy="34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5">
            <p14:nvContentPartPr>
              <p14:cNvPr id="20" name="Рукописный ввод 19">
                <a:extLst>
                  <a:ext uri="{FF2B5EF4-FFF2-40B4-BE49-F238E27FC236}">
                    <a16:creationId xmlns:a16="http://schemas.microsoft.com/office/drawing/2014/main" id="{33476563-7317-4FC8-8438-5B30DE27E577}"/>
                  </a:ext>
                </a:extLst>
              </p14:cNvPr>
              <p14:cNvContentPartPr/>
              <p14:nvPr/>
            </p14:nvContentPartPr>
            <p14:xfrm>
              <a:off x="6662160" y="5731560"/>
              <a:ext cx="1326960" cy="43200"/>
            </p14:xfrm>
          </p:contentPart>
        </mc:Choice>
        <mc:Fallback>
          <p:pic>
            <p:nvPicPr>
              <p:cNvPr id="20" name="Рукописный ввод 19">
                <a:extLst>
                  <a:ext uri="{FF2B5EF4-FFF2-40B4-BE49-F238E27FC236}">
                    <a16:creationId xmlns:a16="http://schemas.microsoft.com/office/drawing/2014/main" id="{33476563-7317-4FC8-8438-5B30DE27E577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6646320" y="5668200"/>
                <a:ext cx="1358280" cy="169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7">
            <p14:nvContentPartPr>
              <p14:cNvPr id="21" name="Рукописный ввод 20">
                <a:extLst>
                  <a:ext uri="{FF2B5EF4-FFF2-40B4-BE49-F238E27FC236}">
                    <a16:creationId xmlns:a16="http://schemas.microsoft.com/office/drawing/2014/main" id="{E875DDE0-814E-46D1-8582-D6D42D6C5EA7}"/>
                  </a:ext>
                </a:extLst>
              </p14:cNvPr>
              <p14:cNvContentPartPr/>
              <p14:nvPr/>
            </p14:nvContentPartPr>
            <p14:xfrm>
              <a:off x="6647760" y="5432040"/>
              <a:ext cx="1869120" cy="71640"/>
            </p14:xfrm>
          </p:contentPart>
        </mc:Choice>
        <mc:Fallback>
          <p:pic>
            <p:nvPicPr>
              <p:cNvPr id="21" name="Рукописный ввод 20">
                <a:extLst>
                  <a:ext uri="{FF2B5EF4-FFF2-40B4-BE49-F238E27FC236}">
                    <a16:creationId xmlns:a16="http://schemas.microsoft.com/office/drawing/2014/main" id="{E875DDE0-814E-46D1-8582-D6D42D6C5EA7}"/>
                  </a:ext>
                </a:extLst>
              </p:cNvPr>
              <p:cNvPicPr/>
              <p:nvPr/>
            </p:nvPicPr>
            <p:blipFill>
              <a:blip r:embed="rId38"/>
              <a:stretch>
                <a:fillRect/>
              </a:stretch>
            </p:blipFill>
            <p:spPr>
              <a:xfrm>
                <a:off x="6631920" y="5368680"/>
                <a:ext cx="1900440" cy="19836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Факторы экстремальности ситуации</a:t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14525" t="23428" r="12205" b="11644"/>
          <a:stretch>
            <a:fillRect/>
          </a:stretch>
        </p:blipFill>
        <p:spPr bwMode="auto">
          <a:xfrm>
            <a:off x="323528" y="1268760"/>
            <a:ext cx="8474942" cy="4693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88AB7F94-5281-427A-ACBB-009733288BB6}"/>
                  </a:ext>
                </a:extLst>
              </p14:cNvPr>
              <p14:cNvContentPartPr/>
              <p14:nvPr/>
            </p14:nvContentPartPr>
            <p14:xfrm>
              <a:off x="813240" y="2067480"/>
              <a:ext cx="357120" cy="171360"/>
            </p14:xfrm>
          </p:contentPart>
        </mc:Choice>
        <mc:Fallback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88AB7F94-5281-427A-ACBB-009733288BB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97400" y="2004120"/>
                <a:ext cx="388440" cy="2980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Фактор </a:t>
            </a:r>
            <a:r>
              <a:rPr lang="ru-RU" dirty="0" err="1"/>
              <a:t>новизны,необычности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435608" y="1447800"/>
            <a:ext cx="7456872" cy="3565376"/>
          </a:xfrm>
        </p:spPr>
        <p:txBody>
          <a:bodyPr/>
          <a:lstStyle/>
          <a:p>
            <a:pPr>
              <a:buNone/>
            </a:pPr>
            <a:r>
              <a:rPr lang="ru-RU" dirty="0"/>
              <a:t>Экстремальные ситуации повышенной сложности бывают не ежедневно и непривычны для большинства людей. Они отличаются и определенной уникальностью, требующей действовать не шаблонно, а гибко, находчиво, с умом, напрягая свои возможности.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Фактор внезапности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331640" y="1447800"/>
            <a:ext cx="7560840" cy="3565376"/>
          </a:xfrm>
        </p:spPr>
        <p:txBody>
          <a:bodyPr/>
          <a:lstStyle/>
          <a:p>
            <a:pPr>
              <a:buNone/>
            </a:pPr>
            <a:r>
              <a:rPr lang="ru-RU" dirty="0"/>
              <a:t>Большинство экстремальных ситуаций происходит для человека резко, радикально меняя ситуацию его жизни, жизнедеятельности. Это требует от человека готовности к таким усложнениям, бдительности, умения не поставить себя в сложное положение, не растеряться.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Фактор дефицита времени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331640" y="1447800"/>
            <a:ext cx="7560840" cy="3565376"/>
          </a:xfrm>
        </p:spPr>
        <p:txBody>
          <a:bodyPr/>
          <a:lstStyle/>
          <a:p>
            <a:pPr>
              <a:buNone/>
            </a:pPr>
            <a:r>
              <a:rPr lang="ru-RU" dirty="0"/>
              <a:t>Экстремальные ситуации заставляют человека действовать быстро, реагировать немедленно и адекватно, не отставая от темпа изменения обстановки и развития событий.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Фактор высоких нагрузок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331640" y="1447800"/>
            <a:ext cx="7560840" cy="356537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/>
              <a:t>Действия в сложных условиях требуют активизации всех своих возможностей, предельно напрягая все свои силы, показывая все, на что ты способен. </a:t>
            </a:r>
          </a:p>
          <a:p>
            <a:pPr>
              <a:buNone/>
            </a:pPr>
            <a:r>
              <a:rPr lang="ru-RU" dirty="0"/>
              <a:t>Нагрузки комплексны: умственные, эмоциональные, волевые, физические.</a:t>
            </a:r>
          </a:p>
          <a:p>
            <a:pPr>
              <a:buNone/>
            </a:pPr>
            <a:r>
              <a:rPr lang="ru-RU" dirty="0"/>
              <a:t> Экстремальные ситуации нередко сопряжены с условиями лишений (возможных нарушений приема пищи, условий для отдыха и сна, соблюдения личной гигиены и пр.).</a:t>
            </a:r>
          </a:p>
          <a:p>
            <a:pPr>
              <a:buNone/>
            </a:pP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Фактор длительности воздействия ЭС на психику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331640" y="1628800"/>
            <a:ext cx="7560840" cy="35653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Очень характерный для определения ситуации как экстремальной. </a:t>
            </a:r>
          </a:p>
          <a:p>
            <a:pPr>
              <a:buNone/>
            </a:pPr>
            <a:r>
              <a:rPr lang="ru-RU" dirty="0"/>
              <a:t>Даже прекращение действия  угроз для жизни и здоровью не ведет автоматически к успокоению, прекращению переживаний, нередко активизирующихся спустя несколько месяцев после ЭС.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Фактор дефицита точной информации (неопределенности)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259632" y="1988840"/>
            <a:ext cx="7560840" cy="4176464"/>
          </a:xfrm>
        </p:spPr>
        <p:txBody>
          <a:bodyPr>
            <a:noAutofit/>
          </a:bodyPr>
          <a:lstStyle/>
          <a:p>
            <a:r>
              <a:rPr lang="ru-RU" sz="2400" dirty="0"/>
              <a:t>Практически всегда ЭС вызывает обстановку информационной неопределенности: неясности, нехватки информации, обилии информации (существенной и не имеющей значения, достоверной и лживой, устаревшей и неточной, определенной и противоречивой). </a:t>
            </a:r>
          </a:p>
          <a:p>
            <a:r>
              <a:rPr lang="ru-RU" sz="2400" dirty="0"/>
              <a:t>Человеку, попавшему в ЭС, необходимо не только просто добывать и уточнять информацию, но и действовать даже при неопределенности ситуации, причем так, чтобы не совершать ошибок.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Фактор риска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935088" y="1196752"/>
            <a:ext cx="8208912" cy="5040560"/>
          </a:xfrm>
        </p:spPr>
        <p:txBody>
          <a:bodyPr>
            <a:noAutofit/>
          </a:bodyPr>
          <a:lstStyle/>
          <a:p>
            <a:r>
              <a:rPr lang="ru-RU" sz="2400" dirty="0"/>
              <a:t>В психологии термину «риск» соответствуют три основных взаимосвязанных значения: </a:t>
            </a:r>
          </a:p>
          <a:p>
            <a:pPr marL="539496" indent="-457200">
              <a:buAutoNum type="arabicParenR"/>
            </a:pPr>
            <a:r>
              <a:rPr lang="ru-RU" sz="2400" dirty="0"/>
              <a:t>риск как мера ожидаемого неблагополучия при неуспехе в деятельности, определяемая сочетанием вероятности неуспеха и степени неблагоприятных последствий в этом случае. </a:t>
            </a:r>
          </a:p>
          <a:p>
            <a:pPr marL="539496" indent="-457200">
              <a:buAutoNum type="arabicParenR"/>
            </a:pPr>
            <a:r>
              <a:rPr lang="ru-RU" sz="2400" dirty="0"/>
              <a:t>риск как действие, в том или ином отношении грозящее субъекту потерей (проигрышем, травмой, ущербом). </a:t>
            </a:r>
          </a:p>
          <a:p>
            <a:pPr marL="539496" indent="-457200">
              <a:buAutoNum type="arabicParenR"/>
            </a:pPr>
            <a:r>
              <a:rPr lang="ru-RU" sz="2400" dirty="0"/>
              <a:t>риск как ситуация выбора между двумя возможными вариантами действия: менее привлекательным, однако более надежным, и более привлекательным, но менее надежным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Субъекты ЭС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935088" y="1196752"/>
            <a:ext cx="8208912" cy="5040560"/>
          </a:xfrm>
        </p:spPr>
        <p:txBody>
          <a:bodyPr>
            <a:noAutofit/>
          </a:bodyPr>
          <a:lstStyle/>
          <a:p>
            <a:r>
              <a:rPr lang="ru-RU" sz="2400" dirty="0"/>
              <a:t>Специалисты – принимающие участие в ликвидации ЭС и ее последствий</a:t>
            </a:r>
          </a:p>
          <a:p>
            <a:r>
              <a:rPr lang="ru-RU" sz="2400" dirty="0"/>
              <a:t>Жертвы – пережившие ЭС</a:t>
            </a:r>
          </a:p>
          <a:p>
            <a:r>
              <a:rPr lang="ru-RU" sz="2400" dirty="0"/>
              <a:t>Пострадавшие (материально или физически)  - потерявшие своих близких, не имеющие о них информации</a:t>
            </a:r>
          </a:p>
          <a:p>
            <a:r>
              <a:rPr lang="ru-RU" sz="2400" dirty="0"/>
              <a:t>Очевидцы или свидетели – проживающие рядом с ЭС</a:t>
            </a:r>
          </a:p>
          <a:p>
            <a:r>
              <a:rPr lang="ru-RU" sz="2400" dirty="0"/>
              <a:t>Наблюдатели (или зеваки) – получившие информацию и прибывшие на место</a:t>
            </a:r>
          </a:p>
          <a:p>
            <a:r>
              <a:rPr lang="ru-RU" sz="2400" dirty="0"/>
              <a:t>Телезрители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для проверки</a:t>
            </a: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5904" t="30304" r="10162" b="15925"/>
          <a:stretch>
            <a:fillRect/>
          </a:stretch>
        </p:blipFill>
        <p:spPr bwMode="auto">
          <a:xfrm>
            <a:off x="957198" y="2155998"/>
            <a:ext cx="8186802" cy="3721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Presentation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51000" t="-20000" r="2000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BB2780C3CC07BD4BAA623FF9571645580400D1570604EA743043A2641365C0E91715" ma:contentTypeVersion="28" ma:contentTypeDescription="Create a new document." ma:contentTypeScope="" ma:versionID="91c327331e5971e62f2a5301ad123600"/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/>
</file>

<file path=customXml/itemProps1.xml><?xml version="1.0" encoding="utf-8"?>
<ds:datastoreItem xmlns:ds="http://schemas.openxmlformats.org/officeDocument/2006/customXml" ds:itemID="{B8288AA4-0A33-40D2-B076-3F67DB1B2351}">
  <ds:schemaRefs>
    <ds:schemaRef ds:uri="http://schemas.microsoft.com/office/2006/metadata/contentType"/>
    <ds:schemaRef ds:uri="http://schemas.microsoft.com/office/2006/metadata/properties/metaAttributes"/>
  </ds:schemaRefs>
</ds:datastoreItem>
</file>

<file path=customXml/itemProps2.xml><?xml version="1.0" encoding="utf-8"?>
<ds:datastoreItem xmlns:ds="http://schemas.openxmlformats.org/officeDocument/2006/customXml" ds:itemID="{B6E2BC06-38B5-430F-AB2C-EFE20583E55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BCB60DE-3856-4746-A5FD-A0601723507F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TrainingPresentation</Template>
  <TotalTime>0</TotalTime>
  <Words>1533</Words>
  <Application>Microsoft Office PowerPoint</Application>
  <PresentationFormat>Экран (4:3)</PresentationFormat>
  <Paragraphs>156</Paragraphs>
  <Slides>41</Slides>
  <Notes>39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7" baseType="lpstr">
      <vt:lpstr>Calibri</vt:lpstr>
      <vt:lpstr>Corbel</vt:lpstr>
      <vt:lpstr>Gill Sans MT</vt:lpstr>
      <vt:lpstr>Verdana</vt:lpstr>
      <vt:lpstr>Wingdings 2</vt:lpstr>
      <vt:lpstr>TrainingPresentation</vt:lpstr>
      <vt:lpstr>Лекция 1.  Введение в психологию экстремальной ситуации</vt:lpstr>
      <vt:lpstr>Введение</vt:lpstr>
      <vt:lpstr>План лекции</vt:lpstr>
      <vt:lpstr>1. Психология экстремальной ситуации как научная и прикладная дисциплина</vt:lpstr>
      <vt:lpstr>Ученые, занимающиеся ПЭС</vt:lpstr>
      <vt:lpstr>Ученые, занимающиеся ПЭС</vt:lpstr>
      <vt:lpstr>Катастрофа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«Экстремальные профессии»</vt:lpstr>
      <vt:lpstr>«Экстремальные профессии»</vt:lpstr>
      <vt:lpstr>Экстремальная психология (ПЭС)</vt:lpstr>
      <vt:lpstr>Экстремальная психология (ПЭС)</vt:lpstr>
      <vt:lpstr>Задачи ПЭС</vt:lpstr>
      <vt:lpstr>Основные направления развития экстремальной психологии на современном этапе</vt:lpstr>
      <vt:lpstr>Отрасли психологии экстремальных ситуаций</vt:lpstr>
      <vt:lpstr>Направления психологической помощи </vt:lpstr>
      <vt:lpstr>2. Понятие экстремальной ситуации</vt:lpstr>
      <vt:lpstr>Определение понятия</vt:lpstr>
      <vt:lpstr>Критическая ситуация</vt:lpstr>
      <vt:lpstr>Экстремальная ситуация</vt:lpstr>
      <vt:lpstr>Чрезвычайная ситуация</vt:lpstr>
      <vt:lpstr>Типы экстремальных ситуаций</vt:lpstr>
      <vt:lpstr>Факторы экстремальности ситуации </vt:lpstr>
      <vt:lpstr>Фактор новизны,необычности</vt:lpstr>
      <vt:lpstr>Фактор внезапности</vt:lpstr>
      <vt:lpstr>Фактор дефицита времени</vt:lpstr>
      <vt:lpstr>Фактор высоких нагрузок</vt:lpstr>
      <vt:lpstr>Фактор длительности воздействия ЭС на психику</vt:lpstr>
      <vt:lpstr>Фактор дефицита точной информации (неопределенности)</vt:lpstr>
      <vt:lpstr>Фактор риска</vt:lpstr>
      <vt:lpstr>Субъекты ЭС</vt:lpstr>
      <vt:lpstr>Вопросы для проверки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2011-03-01T07:42:50Z</dcterms:created>
  <dcterms:modified xsi:type="dcterms:W3CDTF">2020-01-22T15:14:43Z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TC100822959990</vt:lpwstr>
  </property>
</Properties>
</file>