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318" r:id="rId2"/>
    <p:sldId id="329" r:id="rId3"/>
    <p:sldId id="337" r:id="rId4"/>
    <p:sldId id="360" r:id="rId5"/>
    <p:sldId id="361" r:id="rId6"/>
    <p:sldId id="362" r:id="rId7"/>
    <p:sldId id="363" r:id="rId8"/>
    <p:sldId id="341" r:id="rId9"/>
    <p:sldId id="342" r:id="rId10"/>
    <p:sldId id="340" r:id="rId11"/>
    <p:sldId id="344" r:id="rId12"/>
    <p:sldId id="345" r:id="rId13"/>
    <p:sldId id="346" r:id="rId14"/>
    <p:sldId id="343" r:id="rId15"/>
    <p:sldId id="339" r:id="rId16"/>
    <p:sldId id="330" r:id="rId17"/>
    <p:sldId id="347" r:id="rId18"/>
    <p:sldId id="348" r:id="rId19"/>
    <p:sldId id="349" r:id="rId20"/>
    <p:sldId id="333" r:id="rId21"/>
    <p:sldId id="350" r:id="rId22"/>
    <p:sldId id="334" r:id="rId23"/>
    <p:sldId id="351" r:id="rId24"/>
    <p:sldId id="353" r:id="rId25"/>
    <p:sldId id="354" r:id="rId26"/>
    <p:sldId id="355" r:id="rId27"/>
    <p:sldId id="352" r:id="rId28"/>
    <p:sldId id="356" r:id="rId29"/>
    <p:sldId id="357" r:id="rId30"/>
    <p:sldId id="358" r:id="rId31"/>
    <p:sldId id="359" r:id="rId32"/>
  </p:sldIdLst>
  <p:sldSz cx="12188825" cy="6858000"/>
  <p:notesSz cx="6858000" cy="9144000"/>
  <p:custDataLst>
    <p:tags r:id="rId35"/>
  </p:custDataLst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4030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1018">
          <p15:clr>
            <a:srgbClr val="A4A3A4"/>
          </p15:clr>
        </p15:guide>
        <p15:guide id="5" orient="horz" pos="3886">
          <p15:clr>
            <a:srgbClr val="A4A3A4"/>
          </p15:clr>
        </p15:guide>
        <p15:guide id="6" orient="horz" pos="2928">
          <p15:clr>
            <a:srgbClr val="A4A3A4"/>
          </p15:clr>
        </p15:guide>
        <p15:guide id="7" orient="horz" pos="3072">
          <p15:clr>
            <a:srgbClr val="A4A3A4"/>
          </p15:clr>
        </p15:guide>
        <p15:guide id="8" orient="horz" pos="407">
          <p15:clr>
            <a:srgbClr val="A4A3A4"/>
          </p15:clr>
        </p15:guide>
        <p15:guide id="9" pos="3839">
          <p15:clr>
            <a:srgbClr val="A4A3A4"/>
          </p15:clr>
        </p15:guide>
        <p15:guide id="10" pos="959">
          <p15:clr>
            <a:srgbClr val="A4A3A4"/>
          </p15:clr>
        </p15:guide>
        <p15:guide id="11" pos="7151">
          <p15:clr>
            <a:srgbClr val="A4A3A4"/>
          </p15:clr>
        </p15:guide>
        <p15:guide id="12" pos="671">
          <p15:clr>
            <a:srgbClr val="A4A3A4"/>
          </p15:clr>
        </p15:guide>
        <p15:guide id="13" pos="4991">
          <p15:clr>
            <a:srgbClr val="A4A3A4"/>
          </p15:clr>
        </p15:guide>
        <p15:guide id="14" pos="700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8282"/>
    <a:srgbClr val="6E90FE"/>
    <a:srgbClr val="8086FC"/>
    <a:srgbClr val="6D6DFB"/>
    <a:srgbClr val="4E78F0"/>
    <a:srgbClr val="F0932C"/>
    <a:srgbClr val="92C610"/>
    <a:srgbClr val="9FD812"/>
    <a:srgbClr val="E05F2C"/>
    <a:srgbClr val="0ABE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CF1AB2-1976-4502-BF36-3FF5EA218861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29" autoAdjust="0"/>
  </p:normalViewPr>
  <p:slideViewPr>
    <p:cSldViewPr showGuides="1">
      <p:cViewPr varScale="1">
        <p:scale>
          <a:sx n="66" d="100"/>
          <a:sy n="66" d="100"/>
        </p:scale>
        <p:origin x="72" y="72"/>
      </p:cViewPr>
      <p:guideLst>
        <p:guide orient="horz" pos="2160"/>
        <p:guide orient="horz" pos="4030"/>
        <p:guide orient="horz" pos="1152"/>
        <p:guide orient="horz" pos="1018"/>
        <p:guide orient="horz" pos="3886"/>
        <p:guide orient="horz" pos="2928"/>
        <p:guide orient="horz" pos="3072"/>
        <p:guide orient="horz" pos="407"/>
        <p:guide pos="3839"/>
        <p:guide pos="959"/>
        <p:guide pos="7151"/>
        <p:guide pos="671"/>
        <p:guide pos="4991"/>
        <p:guide pos="700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5" d="100"/>
          <a:sy n="85" d="100"/>
        </p:scale>
        <p:origin x="305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0CEC57F-29A2-4A71-A65E-7283890170C7}" type="datetime1">
              <a:rPr lang="ru-RU" smtClean="0"/>
              <a:t>07.12.2020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F8ED99B-9732-49FC-9C16-B56FEB1B109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466261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FB8B9EC-FC92-4B53-8521-C041F9E6CC51}" type="datetime1">
              <a:rPr lang="ru-RU" smtClean="0"/>
              <a:t>07.12.2020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/>
              <a:t>Щелкните, чтобы изменить стили текста образца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93199CD-3E1B-4AE6-990F-76F925F5EA9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657982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0771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45753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11148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065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31610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31719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9702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46186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60120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04270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9913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84151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09685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20943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83823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94990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27843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22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8079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23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77248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24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12487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25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71861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26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16403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27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64218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28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992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29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500867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F93199CD-3E1B-4AE6-990F-76F925F5EA9F}" type="slidenum">
              <a:rPr lang="ru-RU" smtClean="0"/>
              <a:t>30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3174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0824" y="1600200"/>
            <a:ext cx="5945188" cy="3048000"/>
          </a:xfrm>
        </p:spPr>
        <p:txBody>
          <a:bodyPr rtlCol="0" anchor="b">
            <a:normAutofit/>
          </a:bodyPr>
          <a:lstStyle>
            <a:lvl1pPr>
              <a:lnSpc>
                <a:spcPct val="80000"/>
              </a:lnSpc>
              <a:defRPr sz="66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520825" y="4898572"/>
            <a:ext cx="5945187" cy="1270453"/>
          </a:xfrm>
        </p:spPr>
        <p:txBody>
          <a:bodyPr rtlCol="0">
            <a:noAutofit/>
          </a:bodyPr>
          <a:lstStyle>
            <a:lvl1pPr marL="0" indent="0" algn="l">
              <a:spcBef>
                <a:spcPts val="0"/>
              </a:spcBef>
              <a:buNone/>
              <a:defRPr sz="2800" cap="none" baseline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dirty="0"/>
              <a:t>Образец подзаголовка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658936" y="4782971"/>
            <a:ext cx="5654676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Группа 4"/>
          <p:cNvGrpSpPr/>
          <p:nvPr userDrawn="1"/>
        </p:nvGrpSpPr>
        <p:grpSpPr>
          <a:xfrm>
            <a:off x="7923213" y="0"/>
            <a:ext cx="4265612" cy="6858000"/>
            <a:chOff x="7923213" y="0"/>
            <a:chExt cx="4265612" cy="6858000"/>
          </a:xfrm>
        </p:grpSpPr>
        <p:pic>
          <p:nvPicPr>
            <p:cNvPr id="4" name="Рисунок 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923213" y="0"/>
              <a:ext cx="4265612" cy="6858000"/>
            </a:xfrm>
            <a:prstGeom prst="rect">
              <a:avLst/>
            </a:prstGeom>
          </p:spPr>
        </p:pic>
        <p:sp>
          <p:nvSpPr>
            <p:cNvPr id="13" name="Прямоугольник 12"/>
            <p:cNvSpPr/>
            <p:nvPr/>
          </p:nvSpPr>
          <p:spPr>
            <a:xfrm>
              <a:off x="7923213" y="0"/>
              <a:ext cx="1065213" cy="6858000"/>
            </a:xfrm>
            <a:prstGeom prst="rect">
              <a:avLst/>
            </a:prstGeom>
            <a:gradFill flip="none" rotWithShape="1">
              <a:gsLst>
                <a:gs pos="75000">
                  <a:schemeClr val="tx2">
                    <a:alpha val="0"/>
                  </a:schemeClr>
                </a:gs>
                <a:gs pos="100000">
                  <a:schemeClr val="tx2">
                    <a:alpha val="2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9499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EDB3B26-218C-4385-B364-F4EB12FE238A}" type="datetime1">
              <a:rPr lang="ru-RU" smtClean="0"/>
              <a:t>07.12.2020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658936" y="1709058"/>
            <a:ext cx="9617076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825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0" y="2237096"/>
            <a:ext cx="8229601" cy="2411103"/>
          </a:xfrm>
        </p:spPr>
        <p:txBody>
          <a:bodyPr rtlCol="0" anchor="b">
            <a:normAutofit/>
          </a:bodyPr>
          <a:lstStyle>
            <a:lvl1pPr algn="l">
              <a:lnSpc>
                <a:spcPct val="80000"/>
              </a:lnSpc>
              <a:defRPr sz="4800" b="0" cap="none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2412" y="4876800"/>
            <a:ext cx="8229601" cy="129222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800" cap="none" baseline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grpSp>
        <p:nvGrpSpPr>
          <p:cNvPr id="7" name="Группа 6"/>
          <p:cNvGrpSpPr/>
          <p:nvPr userDrawn="1"/>
        </p:nvGrpSpPr>
        <p:grpSpPr>
          <a:xfrm>
            <a:off x="11123611" y="0"/>
            <a:ext cx="1065214" cy="6868886"/>
            <a:chOff x="11123611" y="0"/>
            <a:chExt cx="1065214" cy="6868886"/>
          </a:xfrm>
        </p:grpSpPr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123611" y="0"/>
              <a:ext cx="1065213" cy="6858000"/>
            </a:xfrm>
            <a:prstGeom prst="rect">
              <a:avLst/>
            </a:prstGeom>
          </p:spPr>
        </p:pic>
        <p:sp>
          <p:nvSpPr>
            <p:cNvPr id="12" name="Прямоугольник 11"/>
            <p:cNvSpPr/>
            <p:nvPr/>
          </p:nvSpPr>
          <p:spPr>
            <a:xfrm>
              <a:off x="11123612" y="10886"/>
              <a:ext cx="1065213" cy="6858000"/>
            </a:xfrm>
            <a:prstGeom prst="rect">
              <a:avLst/>
            </a:prstGeom>
            <a:gradFill flip="none" rotWithShape="1">
              <a:gsLst>
                <a:gs pos="75000">
                  <a:schemeClr val="tx2">
                    <a:alpha val="0"/>
                  </a:schemeClr>
                </a:gs>
                <a:gs pos="100000">
                  <a:schemeClr val="tx2">
                    <a:alpha val="2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</p:grp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486078-CAD5-4DC2-BE56-4C049F6B33BC}" type="datetime1">
              <a:rPr lang="ru-RU" smtClean="0"/>
              <a:t>07.12.2020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9" name="Прямая соединительная линия 8"/>
          <p:cNvCxnSpPr/>
          <p:nvPr/>
        </p:nvCxnSpPr>
        <p:spPr>
          <a:xfrm>
            <a:off x="1658936" y="4782971"/>
            <a:ext cx="8016876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181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829798" cy="1219200"/>
          </a:xfrm>
        </p:spPr>
        <p:txBody>
          <a:bodyPr rtlCol="0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88168" y="1984248"/>
            <a:ext cx="4800600" cy="4187952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551612" y="1984248"/>
            <a:ext cx="4800601" cy="4187952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6FC5052-FE68-4F34-A074-3C8ABF68DAC4}" type="datetime1">
              <a:rPr lang="ru-RU" smtClean="0"/>
              <a:t>07.12.2020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8" name="Прямая соединительная линия 7"/>
          <p:cNvCxnSpPr/>
          <p:nvPr/>
        </p:nvCxnSpPr>
        <p:spPr>
          <a:xfrm>
            <a:off x="1658936" y="1709058"/>
            <a:ext cx="9617076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534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829798" cy="1219200"/>
          </a:xfrm>
        </p:spPr>
        <p:txBody>
          <a:bodyPr rtlCol="0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2413" y="1828800"/>
            <a:ext cx="4800600" cy="838200"/>
          </a:xfrm>
        </p:spPr>
        <p:txBody>
          <a:bodyPr rtlCol="0" anchor="ctr">
            <a:noAutofit/>
          </a:bodyPr>
          <a:lstStyle>
            <a:lvl1pPr marL="0" indent="0">
              <a:spcBef>
                <a:spcPts val="0"/>
              </a:spcBef>
              <a:buNone/>
              <a:defRPr sz="2400" b="0" cap="none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22413" y="2743200"/>
            <a:ext cx="4800600" cy="3425825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551613" y="1828800"/>
            <a:ext cx="4800600" cy="838200"/>
          </a:xfrm>
        </p:spPr>
        <p:txBody>
          <a:bodyPr rtlCol="0" anchor="ctr">
            <a:noAutofit/>
          </a:bodyPr>
          <a:lstStyle>
            <a:lvl1pPr marL="0" indent="0">
              <a:spcBef>
                <a:spcPts val="0"/>
              </a:spcBef>
              <a:buNone/>
              <a:defRPr sz="2400" b="0" cap="none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551613" y="2743200"/>
            <a:ext cx="4800600" cy="3425825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0BEE46C-0FDF-4330-B0FD-2811B4F88353}" type="datetime1">
              <a:rPr lang="ru-RU" smtClean="0"/>
              <a:t>07.12.2020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1658936" y="1709058"/>
            <a:ext cx="9617076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84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6150D2-A307-4104-8E0A-5AAD3C64DB47}" type="datetime1">
              <a:rPr lang="ru-RU" smtClean="0"/>
              <a:t>07.12.2020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658936" y="1709058"/>
            <a:ext cx="9617076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663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4FED335-4992-4A23-99AA-B0584DE3A962}" type="datetime1">
              <a:rPr lang="ru-RU" smtClean="0"/>
              <a:t>07.12.2020</a:t>
            </a:fld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754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3" y="685800"/>
            <a:ext cx="4114800" cy="1925637"/>
          </a:xfrm>
        </p:spPr>
        <p:txBody>
          <a:bodyPr rtlCol="0" anchor="b">
            <a:noAutofit/>
          </a:bodyPr>
          <a:lstStyle>
            <a:lvl1pPr algn="l">
              <a:lnSpc>
                <a:spcPct val="80000"/>
              </a:lnSpc>
              <a:defRPr sz="4000" b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4414" y="685800"/>
            <a:ext cx="5257799" cy="5486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1522413" y="2895599"/>
            <a:ext cx="4114800" cy="1752601"/>
          </a:xfrm>
        </p:spPr>
        <p:txBody>
          <a:bodyPr rtlCol="0">
            <a:normAutofit/>
          </a:bodyPr>
          <a:lstStyle>
            <a:lvl1pPr marL="0" indent="0">
              <a:lnSpc>
                <a:spcPct val="90000"/>
              </a:lnSpc>
              <a:spcBef>
                <a:spcPts val="18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888EB2-6B1D-4D18-B69E-1CF3BE0C50A1}" type="datetime1">
              <a:rPr lang="ru-RU" smtClean="0"/>
              <a:t>07.12.2020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8" name="Прямая соединительная линия 7"/>
          <p:cNvCxnSpPr/>
          <p:nvPr/>
        </p:nvCxnSpPr>
        <p:spPr>
          <a:xfrm>
            <a:off x="1658936" y="2743200"/>
            <a:ext cx="3902076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498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3" y="685800"/>
            <a:ext cx="4114800" cy="1925638"/>
          </a:xfrm>
        </p:spPr>
        <p:txBody>
          <a:bodyPr rtlCol="0" anchor="b">
            <a:normAutofit/>
          </a:bodyPr>
          <a:lstStyle>
            <a:lvl1pPr algn="l">
              <a:lnSpc>
                <a:spcPct val="80000"/>
              </a:lnSpc>
              <a:defRPr sz="4000" b="0" i="0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6025925" y="-50118"/>
            <a:ext cx="6172198" cy="6857999"/>
          </a:xfrm>
          <a:solidFill>
            <a:schemeClr val="bg2"/>
          </a:solidFill>
          <a:effectLst>
            <a:outerShdw blurRad="152400" dist="50800" dir="10800000" algn="r" rotWithShape="0">
              <a:prstClr val="black">
                <a:alpha val="25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2413" y="2895599"/>
            <a:ext cx="4114800" cy="1752601"/>
          </a:xfrm>
        </p:spPr>
        <p:txBody>
          <a:bodyPr rtlCol="0">
            <a:normAutofit/>
          </a:bodyPr>
          <a:lstStyle>
            <a:lvl1pPr marL="0" indent="0">
              <a:lnSpc>
                <a:spcPct val="90000"/>
              </a:lnSpc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1658936" y="2743200"/>
            <a:ext cx="3902076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917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11E6C1C-7AAC-4A74-8261-4D4E3F5ACF06}" type="datetime1">
              <a:rPr lang="ru-RU" smtClean="0"/>
              <a:t>07.12.2020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009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523412" y="646112"/>
            <a:ext cx="1828801" cy="5522913"/>
          </a:xfrm>
        </p:spPr>
        <p:txBody>
          <a:bodyPr vert="eaVert" rtlCol="0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22412" y="646112"/>
            <a:ext cx="7620000" cy="5522913"/>
          </a:xfrm>
        </p:spPr>
        <p:txBody>
          <a:bodyPr vert="eaVert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C848C03-1F59-4195-894F-AFC5ABD1EBA3}" type="datetime1">
              <a:rPr lang="ru-RU" smtClean="0"/>
              <a:t>07.12.2020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A013F82-EE5E-44EE-A61D-E31C6657F26F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9371012" y="762000"/>
            <a:ext cx="0" cy="533400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903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829799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2413" y="1981200"/>
            <a:ext cx="9829799" cy="41878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522413" y="6400800"/>
            <a:ext cx="5954834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228011" y="6400800"/>
            <a:ext cx="154865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802820C2-F78E-4F67-8290-3B24EA20B54C}" type="datetime1">
              <a:rPr lang="ru-RU" smtClean="0"/>
              <a:t>07.12.2020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285411" y="6400800"/>
            <a:ext cx="1066802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2A013F82-EE5E-44EE-A61D-E31C6657F26F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065213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" y="0"/>
            <a:ext cx="1065213" cy="6858000"/>
          </a:xfrm>
          <a:prstGeom prst="rect">
            <a:avLst/>
          </a:prstGeom>
          <a:gradFill flip="none" rotWithShape="1">
            <a:gsLst>
              <a:gs pos="75000">
                <a:schemeClr val="tx2">
                  <a:alpha val="0"/>
                </a:schemeClr>
              </a:gs>
              <a:gs pos="100000">
                <a:schemeClr val="tx2">
                  <a:alpha val="2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3059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tx1">
            <a:lumMod val="90000"/>
            <a:lumOff val="10000"/>
          </a:schemeClr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1175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90000"/>
            <a:lumOff val="10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90000"/>
            <a:lumOff val="10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0425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90000"/>
            <a:lumOff val="1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33463" indent="-173038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90000"/>
            <a:lumOff val="1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tx1">
            <a:lumMod val="90000"/>
            <a:lumOff val="1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tx1">
            <a:lumMod val="90000"/>
            <a:lumOff val="1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tx1">
            <a:lumMod val="90000"/>
            <a:lumOff val="1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tx1">
            <a:lumMod val="90000"/>
            <a:lumOff val="1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ru-RU" sz="4000" dirty="0"/>
              <a:t>Культурные измерения как детерминанты затруднений в межкультурной коммуникации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ru-RU" dirty="0"/>
              <a:t>Лекция по дисциплине «Психология межкультурных коммуникаций»</a:t>
            </a:r>
          </a:p>
        </p:txBody>
      </p:sp>
    </p:spTree>
    <p:extLst>
      <p:ext uri="{BB962C8B-B14F-4D97-AF65-F5344CB8AC3E}">
        <p14:creationId xmlns:p14="http://schemas.microsoft.com/office/powerpoint/2010/main" val="232011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План лекции</a:t>
            </a:r>
          </a:p>
        </p:txBody>
      </p:sp>
      <p:sp>
        <p:nvSpPr>
          <p:cNvPr id="14" name="Объект 13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r>
              <a:rPr lang="ru-RU" noProof="1"/>
              <a:t>Исследования Г. Холла – контекстность культур</a:t>
            </a:r>
          </a:p>
          <a:p>
            <a:r>
              <a:rPr lang="ru-RU" noProof="1"/>
              <a:t>Монохронность – полихронность культур</a:t>
            </a:r>
          </a:p>
          <a:p>
            <a:r>
              <a:rPr lang="ru-RU" noProof="1"/>
              <a:t>Понятие культурно-ценностного ядра. Ценности как основа этнокультурной идентичности</a:t>
            </a:r>
          </a:p>
          <a:p>
            <a:r>
              <a:rPr lang="ru-RU" noProof="1"/>
              <a:t>Концепция культурных измерений Г. Хофстеде.</a:t>
            </a:r>
          </a:p>
          <a:p>
            <a:pPr rtl="0"/>
            <a:r>
              <a:rPr lang="ru-RU" dirty="0"/>
              <a:t>Другие подходы</a:t>
            </a:r>
          </a:p>
        </p:txBody>
      </p:sp>
    </p:spTree>
    <p:extLst>
      <p:ext uri="{BB962C8B-B14F-4D97-AF65-F5344CB8AC3E}">
        <p14:creationId xmlns:p14="http://schemas.microsoft.com/office/powerpoint/2010/main" val="271760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829798" cy="1219200"/>
          </a:xfrm>
          <a:prstGeom prst="rect">
            <a:avLst/>
          </a:prstGeom>
        </p:spPr>
        <p:txBody>
          <a:bodyPr rtlCol="0" anchor="b">
            <a:normAutofit/>
          </a:bodyPr>
          <a:lstStyle/>
          <a:p>
            <a:pPr rtl="0"/>
            <a:r>
              <a:rPr lang="ru-RU" dirty="0"/>
              <a:t>Исследования национального характера</a:t>
            </a:r>
          </a:p>
        </p:txBody>
      </p:sp>
      <p:sp>
        <p:nvSpPr>
          <p:cNvPr id="6" name="Текст 5"/>
          <p:cNvSpPr>
            <a:spLocks noGrp="1"/>
          </p:cNvSpPr>
          <p:nvPr>
            <p:ph sz="half" idx="1"/>
          </p:nvPr>
        </p:nvSpPr>
        <p:spPr>
          <a:xfrm>
            <a:off x="1488168" y="1984248"/>
            <a:ext cx="4800600" cy="418795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/>
              <a:t>Различия в этих исследовательских подходах можно постичь, используя старую философскую оппозицию </a:t>
            </a:r>
            <a:r>
              <a:rPr lang="ru-RU" b="1"/>
              <a:t>понимания и объяснения или современные понятия </a:t>
            </a:r>
            <a:r>
              <a:rPr lang="ru-RU" b="1" i="1" err="1"/>
              <a:t>emic</a:t>
            </a:r>
            <a:r>
              <a:rPr lang="ru-RU" b="1" i="1"/>
              <a:t> </a:t>
            </a:r>
            <a:r>
              <a:rPr lang="ru-RU" b="1"/>
              <a:t>и </a:t>
            </a:r>
            <a:r>
              <a:rPr lang="ru-RU" b="1" i="1" err="1"/>
              <a:t>etic</a:t>
            </a:r>
            <a:r>
              <a:rPr lang="ru-RU" b="1" i="1"/>
              <a:t>. </a:t>
            </a:r>
          </a:p>
        </p:txBody>
      </p:sp>
      <p:pic>
        <p:nvPicPr>
          <p:cNvPr id="4" name="Объект 3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64C7348F-2BEC-437B-940F-C4E96864D48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1612" y="2277999"/>
            <a:ext cx="4800601" cy="36004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5154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586FFFA-008F-4352-B58C-27152895EC11}"/>
              </a:ext>
            </a:extLst>
          </p:cNvPr>
          <p:cNvSpPr/>
          <p:nvPr/>
        </p:nvSpPr>
        <p:spPr>
          <a:xfrm>
            <a:off x="1629916" y="1720840"/>
            <a:ext cx="957706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/>
              <a:t>Слои культуры</a:t>
            </a:r>
            <a:endParaRPr lang="ru-RU" dirty="0"/>
          </a:p>
          <a:p>
            <a:r>
              <a:rPr lang="ru-RU" i="1" dirty="0"/>
              <a:t>Наружный слой – явные продукты и артефакты </a:t>
            </a:r>
            <a:r>
              <a:rPr lang="ru-RU" dirty="0"/>
              <a:t>Внешняя культура выражается языком, пищей, строениями, домами, памятниками, сельским хозяйством, святынями, рынками, модой и искусством.</a:t>
            </a:r>
          </a:p>
          <a:p>
            <a:r>
              <a:rPr lang="ru-RU" i="1" dirty="0"/>
              <a:t>Средний слой – нормы и ценности. </a:t>
            </a:r>
            <a:endParaRPr lang="ru-RU" dirty="0"/>
          </a:p>
          <a:p>
            <a:r>
              <a:rPr lang="ru-RU" i="1" dirty="0"/>
              <a:t>Нормы </a:t>
            </a:r>
            <a:r>
              <a:rPr lang="ru-RU" dirty="0"/>
              <a:t>– общее ощущение группы – что правильно и что неправильно. Нормы могут быть разработаны на формальном уровне в виде писаных инструкций и на неформальном уровне, проявляясь в виде социального контроля. Культура относительно стабильна, когда нормы отражают ценности группы. </a:t>
            </a:r>
          </a:p>
        </p:txBody>
      </p:sp>
    </p:spTree>
    <p:extLst>
      <p:ext uri="{BB962C8B-B14F-4D97-AF65-F5344CB8AC3E}">
        <p14:creationId xmlns:p14="http://schemas.microsoft.com/office/powerpoint/2010/main" val="3784143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B45C828-8D0D-40CD-9FDB-C2899F6C0628}"/>
              </a:ext>
            </a:extLst>
          </p:cNvPr>
          <p:cNvSpPr/>
          <p:nvPr/>
        </p:nvSpPr>
        <p:spPr>
          <a:xfrm>
            <a:off x="1989956" y="2564904"/>
            <a:ext cx="77048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/>
              <a:t>Ценности </a:t>
            </a:r>
            <a:r>
              <a:rPr lang="ru-RU" sz="2400" dirty="0"/>
              <a:t>в свою очередь отражают, что хорошо и что плохо. </a:t>
            </a:r>
          </a:p>
          <a:p>
            <a:r>
              <a:rPr lang="ru-RU" sz="2400" i="1" dirty="0"/>
              <a:t>Ядро – концепции, связанные с существованием. </a:t>
            </a:r>
            <a:r>
              <a:rPr lang="ru-RU" sz="2400" dirty="0"/>
              <a:t>У большинства народов существование определялось борьбой с природой – холодом, засухой и др. Поэтому культура во многом определяется средой обитания.</a:t>
            </a:r>
          </a:p>
        </p:txBody>
      </p:sp>
    </p:spTree>
    <p:extLst>
      <p:ext uri="{BB962C8B-B14F-4D97-AF65-F5344CB8AC3E}">
        <p14:creationId xmlns:p14="http://schemas.microsoft.com/office/powerpoint/2010/main" val="233926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DC66C02-5686-4430-97A3-5836C90A713A}"/>
              </a:ext>
            </a:extLst>
          </p:cNvPr>
          <p:cNvSpPr/>
          <p:nvPr/>
        </p:nvSpPr>
        <p:spPr>
          <a:xfrm>
            <a:off x="3048000" y="2136339"/>
            <a:ext cx="6092825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Попытки </a:t>
            </a:r>
            <a:r>
              <a:rPr lang="ru-RU" dirty="0" err="1"/>
              <a:t>типологизировать</a:t>
            </a:r>
            <a:r>
              <a:rPr lang="ru-RU" dirty="0"/>
              <a:t> культуры, создать некую систему, разработать культурную классификацию предпринимались учеными с середины XX века.</a:t>
            </a:r>
          </a:p>
          <a:p>
            <a:r>
              <a:rPr lang="ru-RU" b="1" i="1" dirty="0"/>
              <a:t>Тип культуры </a:t>
            </a:r>
            <a:r>
              <a:rPr lang="ru-RU" dirty="0"/>
              <a:t>- это сходство, общность, то, что объединяет культурные единицы в одно множество культур (а не одна культура) и отличает это множество культур от всех других.</a:t>
            </a:r>
          </a:p>
          <a:p>
            <a:r>
              <a:rPr lang="ru-RU" dirty="0"/>
              <a:t>Одним из первых ее предпринял Стюард Джулиан </a:t>
            </a:r>
            <a:r>
              <a:rPr lang="ru-RU" dirty="0" err="1"/>
              <a:t>Хейнс</a:t>
            </a:r>
            <a:r>
              <a:rPr lang="ru-RU" dirty="0"/>
              <a:t> - антрополог, этнолог</a:t>
            </a:r>
          </a:p>
        </p:txBody>
      </p:sp>
    </p:spTree>
    <p:extLst>
      <p:ext uri="{BB962C8B-B14F-4D97-AF65-F5344CB8AC3E}">
        <p14:creationId xmlns:p14="http://schemas.microsoft.com/office/powerpoint/2010/main" val="74199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34A5991-4F41-458C-B7A3-B36D6A17778F}"/>
              </a:ext>
            </a:extLst>
          </p:cNvPr>
          <p:cNvSpPr/>
          <p:nvPr/>
        </p:nvSpPr>
        <p:spPr>
          <a:xfrm>
            <a:off x="3048000" y="1582341"/>
            <a:ext cx="6092825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В психологии эти попытки развивались на основе </a:t>
            </a:r>
            <a:r>
              <a:rPr lang="en-US" dirty="0"/>
              <a:t>etic </a:t>
            </a:r>
            <a:r>
              <a:rPr lang="ru-RU" dirty="0"/>
              <a:t>и </a:t>
            </a:r>
            <a:r>
              <a:rPr lang="en-US" dirty="0"/>
              <a:t>emic</a:t>
            </a:r>
            <a:r>
              <a:rPr lang="ru-RU" dirty="0"/>
              <a:t> – подходов. </a:t>
            </a:r>
          </a:p>
          <a:p>
            <a:r>
              <a:rPr lang="ru-RU" dirty="0"/>
              <a:t>Этик – от  слова этика, этикет – нормативный подход, который утверждает, что есть некоторые общие для всех культур свойства, но в разных культурах они по-разному выражены, есть разное отношение к этим нормам.</a:t>
            </a:r>
          </a:p>
          <a:p>
            <a:r>
              <a:rPr lang="ru-RU" dirty="0" err="1"/>
              <a:t>Эмик</a:t>
            </a:r>
            <a:r>
              <a:rPr lang="ru-RU" dirty="0"/>
              <a:t> – утверждает, что сравнивать культуры бессмысленно, потому что одни и те же явления в разных культурах приобретают разное качественное содержание. Чистота – в Китае и в России. В Китае – это понятие функциональное. В России – это понятие качественное.</a:t>
            </a:r>
          </a:p>
        </p:txBody>
      </p:sp>
    </p:spTree>
    <p:extLst>
      <p:ext uri="{BB962C8B-B14F-4D97-AF65-F5344CB8AC3E}">
        <p14:creationId xmlns:p14="http://schemas.microsoft.com/office/powerpoint/2010/main" val="355786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829798" cy="1219200"/>
          </a:xfrm>
          <a:prstGeom prst="rect">
            <a:avLst/>
          </a:prstGeom>
        </p:spPr>
        <p:txBody>
          <a:bodyPr rtlCol="0" anchor="b">
            <a:normAutofit/>
          </a:bodyPr>
          <a:lstStyle/>
          <a:p>
            <a:pPr rtl="0"/>
            <a:r>
              <a:rPr lang="ru-RU" dirty="0"/>
              <a:t>Исследования национального характера</a:t>
            </a:r>
          </a:p>
        </p:txBody>
      </p:sp>
      <p:sp>
        <p:nvSpPr>
          <p:cNvPr id="6" name="Текст 5"/>
          <p:cNvSpPr>
            <a:spLocks noGrp="1"/>
          </p:cNvSpPr>
          <p:nvPr>
            <p:ph sz="half" idx="1"/>
          </p:nvPr>
        </p:nvSpPr>
        <p:spPr>
          <a:xfrm>
            <a:off x="1488168" y="1984248"/>
            <a:ext cx="4800600" cy="418795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/>
              <a:t>Эти не переводимые на русский язык термины образованы американским лингвистом К. Пайком по аналогии с фонетикой, изучающей звуки, имеющиеся во всех языках, и </a:t>
            </a:r>
            <a:r>
              <a:rPr lang="ru-RU" err="1"/>
              <a:t>фонемикой</a:t>
            </a:r>
            <a:r>
              <a:rPr lang="ru-RU"/>
              <a:t>, изучающей звуки, специфичные для одного языка. </a:t>
            </a:r>
          </a:p>
        </p:txBody>
      </p:sp>
      <p:pic>
        <p:nvPicPr>
          <p:cNvPr id="4" name="Объект 3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64C7348F-2BEC-437B-940F-C4E96864D48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1612" y="2277999"/>
            <a:ext cx="4800601" cy="36004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28984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829798" cy="1219200"/>
          </a:xfrm>
          <a:prstGeom prst="rect">
            <a:avLst/>
          </a:prstGeom>
        </p:spPr>
        <p:txBody>
          <a:bodyPr rtlCol="0" anchor="b">
            <a:normAutofit/>
          </a:bodyPr>
          <a:lstStyle/>
          <a:p>
            <a:pPr rtl="0"/>
            <a:r>
              <a:rPr lang="ru-RU" dirty="0"/>
              <a:t>Исследования национального характера</a:t>
            </a:r>
          </a:p>
        </p:txBody>
      </p:sp>
      <p:sp>
        <p:nvSpPr>
          <p:cNvPr id="6" name="Текст 5"/>
          <p:cNvSpPr>
            <a:spLocks noGrp="1"/>
          </p:cNvSpPr>
          <p:nvPr>
            <p:ph sz="half" idx="1"/>
          </p:nvPr>
        </p:nvSpPr>
        <p:spPr>
          <a:xfrm>
            <a:off x="1488168" y="1984248"/>
            <a:ext cx="4800600" cy="418795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z="2000"/>
              <a:t>В дальнейшем во всех гуманитарных науках </a:t>
            </a:r>
            <a:r>
              <a:rPr lang="ru-RU" sz="2000" i="1" err="1"/>
              <a:t>emic</a:t>
            </a:r>
            <a:r>
              <a:rPr lang="ru-RU" sz="2000" i="1"/>
              <a:t> </a:t>
            </a:r>
            <a:r>
              <a:rPr lang="ru-RU" sz="2000"/>
              <a:t>стали называть культурно-специфичный подход, стремящийся понять явления, a </a:t>
            </a:r>
            <a:r>
              <a:rPr lang="ru-RU" sz="2000" i="1" err="1"/>
              <a:t>etic</a:t>
            </a:r>
            <a:r>
              <a:rPr lang="ru-RU" sz="2000" i="1"/>
              <a:t> </a:t>
            </a:r>
            <a:r>
              <a:rPr lang="ru-RU" sz="2000"/>
              <a:t>– универсалистский, объясняющий изучаемые явления подход. Эти термины употребляются и для обозначения двух подходов в этнопсихологии, по-разному изучающих психологические переменные, обусловленные культурой.</a:t>
            </a:r>
          </a:p>
        </p:txBody>
      </p:sp>
      <p:pic>
        <p:nvPicPr>
          <p:cNvPr id="4" name="Объект 3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64C7348F-2BEC-437B-940F-C4E96864D48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1612" y="2277999"/>
            <a:ext cx="4800601" cy="36004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3694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829799" cy="671736"/>
          </a:xfrm>
          <a:prstGeom prst="rect">
            <a:avLst/>
          </a:prstGeom>
        </p:spPr>
        <p:txBody>
          <a:bodyPr rtlCol="0" anchor="b">
            <a:normAutofit/>
          </a:bodyPr>
          <a:lstStyle/>
          <a:p>
            <a:pPr rtl="0"/>
            <a:r>
              <a:rPr lang="ru-RU" dirty="0"/>
              <a:t>Культурные измерения Г. </a:t>
            </a:r>
            <a:r>
              <a:rPr lang="ru-RU" dirty="0" err="1"/>
              <a:t>Хофстеде</a:t>
            </a:r>
            <a:endParaRPr lang="ru-RU" dirty="0"/>
          </a:p>
        </p:txBody>
      </p:sp>
      <p:graphicFrame>
        <p:nvGraphicFramePr>
          <p:cNvPr id="7" name="Таблица 7">
            <a:extLst>
              <a:ext uri="{FF2B5EF4-FFF2-40B4-BE49-F238E27FC236}">
                <a16:creationId xmlns:a16="http://schemas.microsoft.com/office/drawing/2014/main" id="{E41A0EC2-295F-4243-9BC6-AB7DE9A060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6794673"/>
              </p:ext>
            </p:extLst>
          </p:nvPr>
        </p:nvGraphicFramePr>
        <p:xfrm>
          <a:off x="1522413" y="1981200"/>
          <a:ext cx="9829794" cy="440912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638299">
                  <a:extLst>
                    <a:ext uri="{9D8B030D-6E8A-4147-A177-3AD203B41FA5}">
                      <a16:colId xmlns:a16="http://schemas.microsoft.com/office/drawing/2014/main" val="160730486"/>
                    </a:ext>
                  </a:extLst>
                </a:gridCol>
                <a:gridCol w="1638299">
                  <a:extLst>
                    <a:ext uri="{9D8B030D-6E8A-4147-A177-3AD203B41FA5}">
                      <a16:colId xmlns:a16="http://schemas.microsoft.com/office/drawing/2014/main" val="858253461"/>
                    </a:ext>
                  </a:extLst>
                </a:gridCol>
                <a:gridCol w="1638299">
                  <a:extLst>
                    <a:ext uri="{9D8B030D-6E8A-4147-A177-3AD203B41FA5}">
                      <a16:colId xmlns:a16="http://schemas.microsoft.com/office/drawing/2014/main" val="2903612507"/>
                    </a:ext>
                  </a:extLst>
                </a:gridCol>
                <a:gridCol w="1638299">
                  <a:extLst>
                    <a:ext uri="{9D8B030D-6E8A-4147-A177-3AD203B41FA5}">
                      <a16:colId xmlns:a16="http://schemas.microsoft.com/office/drawing/2014/main" val="1980930366"/>
                    </a:ext>
                  </a:extLst>
                </a:gridCol>
                <a:gridCol w="1638299">
                  <a:extLst>
                    <a:ext uri="{9D8B030D-6E8A-4147-A177-3AD203B41FA5}">
                      <a16:colId xmlns:a16="http://schemas.microsoft.com/office/drawing/2014/main" val="4253390539"/>
                    </a:ext>
                  </a:extLst>
                </a:gridCol>
                <a:gridCol w="1638299">
                  <a:extLst>
                    <a:ext uri="{9D8B030D-6E8A-4147-A177-3AD203B41FA5}">
                      <a16:colId xmlns:a16="http://schemas.microsoft.com/office/drawing/2014/main" val="19730032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Страны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Дистанция власти (PDI)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Избегание неопределенности (UAI)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Индивидуализм (IDV)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Маскулинность (MAS)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Долгосрочная ориентация (LTO)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905540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Австралия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36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51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90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61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31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2226792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Австрия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11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70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55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79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31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886631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Аргентина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49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86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46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56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–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627032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Бельгия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65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94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75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54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38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66235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Бразилия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69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76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38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49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65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3834572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Великобритания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35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35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89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66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25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638699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Венесуэла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81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76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12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73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–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5386603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Греция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60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112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35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57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–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052439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Гонконг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68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29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25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57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96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4278617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377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829799" cy="671736"/>
          </a:xfrm>
          <a:prstGeom prst="rect">
            <a:avLst/>
          </a:prstGeom>
        </p:spPr>
        <p:txBody>
          <a:bodyPr rtlCol="0" anchor="b">
            <a:normAutofit/>
          </a:bodyPr>
          <a:lstStyle/>
          <a:p>
            <a:pPr rtl="0"/>
            <a:r>
              <a:rPr lang="ru-RU" dirty="0"/>
              <a:t>Культурные измерения Г. </a:t>
            </a:r>
            <a:r>
              <a:rPr lang="ru-RU" dirty="0" err="1"/>
              <a:t>Хофстеде</a:t>
            </a:r>
            <a:endParaRPr lang="ru-RU" dirty="0"/>
          </a:p>
        </p:txBody>
      </p:sp>
      <p:graphicFrame>
        <p:nvGraphicFramePr>
          <p:cNvPr id="7" name="Таблица 7">
            <a:extLst>
              <a:ext uri="{FF2B5EF4-FFF2-40B4-BE49-F238E27FC236}">
                <a16:creationId xmlns:a16="http://schemas.microsoft.com/office/drawing/2014/main" id="{E41A0EC2-295F-4243-9BC6-AB7DE9A060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0920791"/>
              </p:ext>
            </p:extLst>
          </p:nvPr>
        </p:nvGraphicFramePr>
        <p:xfrm>
          <a:off x="1522413" y="1981200"/>
          <a:ext cx="9829794" cy="4022344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638299">
                  <a:extLst>
                    <a:ext uri="{9D8B030D-6E8A-4147-A177-3AD203B41FA5}">
                      <a16:colId xmlns:a16="http://schemas.microsoft.com/office/drawing/2014/main" val="160730486"/>
                    </a:ext>
                  </a:extLst>
                </a:gridCol>
                <a:gridCol w="1638299">
                  <a:extLst>
                    <a:ext uri="{9D8B030D-6E8A-4147-A177-3AD203B41FA5}">
                      <a16:colId xmlns:a16="http://schemas.microsoft.com/office/drawing/2014/main" val="858253461"/>
                    </a:ext>
                  </a:extLst>
                </a:gridCol>
                <a:gridCol w="1638299">
                  <a:extLst>
                    <a:ext uri="{9D8B030D-6E8A-4147-A177-3AD203B41FA5}">
                      <a16:colId xmlns:a16="http://schemas.microsoft.com/office/drawing/2014/main" val="2903612507"/>
                    </a:ext>
                  </a:extLst>
                </a:gridCol>
                <a:gridCol w="1638299">
                  <a:extLst>
                    <a:ext uri="{9D8B030D-6E8A-4147-A177-3AD203B41FA5}">
                      <a16:colId xmlns:a16="http://schemas.microsoft.com/office/drawing/2014/main" val="1980930366"/>
                    </a:ext>
                  </a:extLst>
                </a:gridCol>
                <a:gridCol w="1638299">
                  <a:extLst>
                    <a:ext uri="{9D8B030D-6E8A-4147-A177-3AD203B41FA5}">
                      <a16:colId xmlns:a16="http://schemas.microsoft.com/office/drawing/2014/main" val="4253390539"/>
                    </a:ext>
                  </a:extLst>
                </a:gridCol>
                <a:gridCol w="1638299">
                  <a:extLst>
                    <a:ext uri="{9D8B030D-6E8A-4147-A177-3AD203B41FA5}">
                      <a16:colId xmlns:a16="http://schemas.microsoft.com/office/drawing/2014/main" val="19730032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Страны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Дистанция власти (PDI)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Избегание неопределенности (UAI)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Индивидуализм (IDV)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Маскулинность (MAS)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Долгосрочная ориентация (LTO)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905540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Израиль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81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2226792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Индия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77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56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61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886631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Ирландия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68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627032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Испания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57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86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42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66235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Италия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75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76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34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3834572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Канада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638699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Китай*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66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118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5386603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Колумбия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67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64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052439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Мексика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81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82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69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4278617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049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829799" cy="671736"/>
          </a:xfrm>
          <a:prstGeom prst="rect">
            <a:avLst/>
          </a:prstGeom>
        </p:spPr>
        <p:txBody>
          <a:bodyPr rtlCol="0" anchor="b">
            <a:normAutofit/>
          </a:bodyPr>
          <a:lstStyle/>
          <a:p>
            <a:pPr rtl="0"/>
            <a:r>
              <a:rPr lang="ru-RU" dirty="0"/>
              <a:t>Культурные измерения Г. </a:t>
            </a:r>
            <a:r>
              <a:rPr lang="ru-RU" dirty="0" err="1"/>
              <a:t>Хофстеде</a:t>
            </a:r>
            <a:endParaRPr lang="ru-RU" dirty="0"/>
          </a:p>
        </p:txBody>
      </p:sp>
      <p:graphicFrame>
        <p:nvGraphicFramePr>
          <p:cNvPr id="7" name="Таблица 7">
            <a:extLst>
              <a:ext uri="{FF2B5EF4-FFF2-40B4-BE49-F238E27FC236}">
                <a16:creationId xmlns:a16="http://schemas.microsoft.com/office/drawing/2014/main" id="{E41A0EC2-295F-4243-9BC6-AB7DE9A060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034245"/>
              </p:ext>
            </p:extLst>
          </p:nvPr>
        </p:nvGraphicFramePr>
        <p:xfrm>
          <a:off x="1522413" y="1981200"/>
          <a:ext cx="9829794" cy="441369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835695">
                  <a:extLst>
                    <a:ext uri="{9D8B030D-6E8A-4147-A177-3AD203B41FA5}">
                      <a16:colId xmlns:a16="http://schemas.microsoft.com/office/drawing/2014/main" val="160730486"/>
                    </a:ext>
                  </a:extLst>
                </a:gridCol>
                <a:gridCol w="1440903">
                  <a:extLst>
                    <a:ext uri="{9D8B030D-6E8A-4147-A177-3AD203B41FA5}">
                      <a16:colId xmlns:a16="http://schemas.microsoft.com/office/drawing/2014/main" val="858253461"/>
                    </a:ext>
                  </a:extLst>
                </a:gridCol>
                <a:gridCol w="1638299">
                  <a:extLst>
                    <a:ext uri="{9D8B030D-6E8A-4147-A177-3AD203B41FA5}">
                      <a16:colId xmlns:a16="http://schemas.microsoft.com/office/drawing/2014/main" val="2903612507"/>
                    </a:ext>
                  </a:extLst>
                </a:gridCol>
                <a:gridCol w="1638299">
                  <a:extLst>
                    <a:ext uri="{9D8B030D-6E8A-4147-A177-3AD203B41FA5}">
                      <a16:colId xmlns:a16="http://schemas.microsoft.com/office/drawing/2014/main" val="1980930366"/>
                    </a:ext>
                  </a:extLst>
                </a:gridCol>
                <a:gridCol w="1638299">
                  <a:extLst>
                    <a:ext uri="{9D8B030D-6E8A-4147-A177-3AD203B41FA5}">
                      <a16:colId xmlns:a16="http://schemas.microsoft.com/office/drawing/2014/main" val="4253390539"/>
                    </a:ext>
                  </a:extLst>
                </a:gridCol>
                <a:gridCol w="1638299">
                  <a:extLst>
                    <a:ext uri="{9D8B030D-6E8A-4147-A177-3AD203B41FA5}">
                      <a16:colId xmlns:a16="http://schemas.microsoft.com/office/drawing/2014/main" val="19730032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Страны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Дистанция власти (PDI)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Избегание неопределенности (UAI)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Индивидуализм (IDV)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Маскулинность (MAS)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Долгосрочная ориентация (LTO)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905540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Нидерланды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53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2226792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Новая Зеландия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49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79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58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86631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Норвегия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69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627032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Пакистан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55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66235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Португалия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104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3834572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Россия*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93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95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638699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Сингапур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74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5386603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США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91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62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052439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Тайвань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58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69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87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4278617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674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829799" cy="671736"/>
          </a:xfrm>
          <a:prstGeom prst="rect">
            <a:avLst/>
          </a:prstGeom>
        </p:spPr>
        <p:txBody>
          <a:bodyPr rtlCol="0" anchor="b">
            <a:normAutofit/>
          </a:bodyPr>
          <a:lstStyle/>
          <a:p>
            <a:pPr rtl="0"/>
            <a:r>
              <a:rPr lang="ru-RU" dirty="0"/>
              <a:t>Культурные измерения Г. </a:t>
            </a:r>
            <a:r>
              <a:rPr lang="ru-RU" dirty="0" err="1"/>
              <a:t>Хофстеде</a:t>
            </a:r>
            <a:endParaRPr lang="ru-RU" dirty="0"/>
          </a:p>
        </p:txBody>
      </p:sp>
      <p:graphicFrame>
        <p:nvGraphicFramePr>
          <p:cNvPr id="7" name="Таблица 7">
            <a:extLst>
              <a:ext uri="{FF2B5EF4-FFF2-40B4-BE49-F238E27FC236}">
                <a16:creationId xmlns:a16="http://schemas.microsoft.com/office/drawing/2014/main" id="{E41A0EC2-295F-4243-9BC6-AB7DE9A060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5768853"/>
              </p:ext>
            </p:extLst>
          </p:nvPr>
        </p:nvGraphicFramePr>
        <p:xfrm>
          <a:off x="1522413" y="1981200"/>
          <a:ext cx="9829794" cy="3640074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638299">
                  <a:extLst>
                    <a:ext uri="{9D8B030D-6E8A-4147-A177-3AD203B41FA5}">
                      <a16:colId xmlns:a16="http://schemas.microsoft.com/office/drawing/2014/main" val="160730486"/>
                    </a:ext>
                  </a:extLst>
                </a:gridCol>
                <a:gridCol w="1638299">
                  <a:extLst>
                    <a:ext uri="{9D8B030D-6E8A-4147-A177-3AD203B41FA5}">
                      <a16:colId xmlns:a16="http://schemas.microsoft.com/office/drawing/2014/main" val="858253461"/>
                    </a:ext>
                  </a:extLst>
                </a:gridCol>
                <a:gridCol w="1638299">
                  <a:extLst>
                    <a:ext uri="{9D8B030D-6E8A-4147-A177-3AD203B41FA5}">
                      <a16:colId xmlns:a16="http://schemas.microsoft.com/office/drawing/2014/main" val="2903612507"/>
                    </a:ext>
                  </a:extLst>
                </a:gridCol>
                <a:gridCol w="1638299">
                  <a:extLst>
                    <a:ext uri="{9D8B030D-6E8A-4147-A177-3AD203B41FA5}">
                      <a16:colId xmlns:a16="http://schemas.microsoft.com/office/drawing/2014/main" val="1980930366"/>
                    </a:ext>
                  </a:extLst>
                </a:gridCol>
                <a:gridCol w="1638299">
                  <a:extLst>
                    <a:ext uri="{9D8B030D-6E8A-4147-A177-3AD203B41FA5}">
                      <a16:colId xmlns:a16="http://schemas.microsoft.com/office/drawing/2014/main" val="4253390539"/>
                    </a:ext>
                  </a:extLst>
                </a:gridCol>
                <a:gridCol w="1638299">
                  <a:extLst>
                    <a:ext uri="{9D8B030D-6E8A-4147-A177-3AD203B41FA5}">
                      <a16:colId xmlns:a16="http://schemas.microsoft.com/office/drawing/2014/main" val="19730032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Страны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Дистанция власти (PDI)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Избегание неопределенности (UAI)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Индивидуализм (IDV)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Маскулинность (MAS)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Долгосрочная ориентация (LTO)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905540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Таиланд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64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64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34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56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2226792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Турция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66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85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37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886631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Филиппины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94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64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627032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Франция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68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86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71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66235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Швеция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71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33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3834572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Швейцария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34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58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68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638699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Югославия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76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5386603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Япония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92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95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052439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6921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829799" cy="1219200"/>
          </a:xfrm>
          <a:prstGeom prst="rect">
            <a:avLst/>
          </a:prstGeom>
        </p:spPr>
        <p:txBody>
          <a:bodyPr rtlCol="0" anchor="b">
            <a:normAutofit/>
          </a:bodyPr>
          <a:lstStyle/>
          <a:p>
            <a:pPr algn="ctr" rtl="0"/>
            <a:r>
              <a:rPr lang="ru-RU" dirty="0"/>
              <a:t>Индекс дистанции власти</a:t>
            </a:r>
          </a:p>
        </p:txBody>
      </p:sp>
      <p:pic>
        <p:nvPicPr>
          <p:cNvPr id="9" name="Объект 8" descr="Изображение выглядит как текст, карта&#10;&#10;Автоматически созданное описание">
            <a:extLst>
              <a:ext uri="{FF2B5EF4-FFF2-40B4-BE49-F238E27FC236}">
                <a16:creationId xmlns:a16="http://schemas.microsoft.com/office/drawing/2014/main" id="{11376ECC-6741-4D37-A277-1B5FB290DF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0178" y="1981200"/>
            <a:ext cx="8888770" cy="47266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8224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829799" cy="1219200"/>
          </a:xfrm>
          <a:prstGeom prst="rect">
            <a:avLst/>
          </a:prstGeom>
        </p:spPr>
        <p:txBody>
          <a:bodyPr rtlCol="0" anchor="b">
            <a:normAutofit/>
          </a:bodyPr>
          <a:lstStyle/>
          <a:p>
            <a:pPr algn="ctr" rtl="0"/>
            <a:r>
              <a:rPr lang="ru-RU" dirty="0"/>
              <a:t>Индивидуализм - коллективизм</a:t>
            </a:r>
          </a:p>
        </p:txBody>
      </p:sp>
      <p:pic>
        <p:nvPicPr>
          <p:cNvPr id="11" name="Объект 10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9FE39D41-5AEB-430C-8D9A-CB1E491BB2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705" y="1981200"/>
            <a:ext cx="6245215" cy="4187825"/>
          </a:xfrm>
        </p:spPr>
      </p:pic>
    </p:spTree>
    <p:extLst>
      <p:ext uri="{BB962C8B-B14F-4D97-AF65-F5344CB8AC3E}">
        <p14:creationId xmlns:p14="http://schemas.microsoft.com/office/powerpoint/2010/main" val="50234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ru-RU" dirty="0"/>
              <a:t>Маскулинность - </a:t>
            </a:r>
            <a:r>
              <a:rPr lang="ru-RU" dirty="0" err="1"/>
              <a:t>феминность</a:t>
            </a:r>
            <a:endParaRPr lang="ru-RU" dirty="0"/>
          </a:p>
        </p:txBody>
      </p:sp>
      <p:pic>
        <p:nvPicPr>
          <p:cNvPr id="4" name="Объект 3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B437318C-CF7E-4FD8-9596-1203598F27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020" y="1981200"/>
            <a:ext cx="6881292" cy="4786986"/>
          </a:xfrm>
        </p:spPr>
      </p:pic>
    </p:spTree>
    <p:extLst>
      <p:ext uri="{BB962C8B-B14F-4D97-AF65-F5344CB8AC3E}">
        <p14:creationId xmlns:p14="http://schemas.microsoft.com/office/powerpoint/2010/main" val="219390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829798" cy="1219200"/>
          </a:xfrm>
          <a:prstGeom prst="rect">
            <a:avLst/>
          </a:prstGeom>
        </p:spPr>
        <p:txBody>
          <a:bodyPr rtlCol="0" anchor="b">
            <a:normAutofit/>
          </a:bodyPr>
          <a:lstStyle/>
          <a:p>
            <a:pPr rtl="0"/>
            <a:r>
              <a:rPr lang="ru-RU"/>
              <a:t>Ориентация на будущее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5FEAE7E2-B618-4678-8749-A919ED4DE7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88168" y="1984248"/>
            <a:ext cx="4800600" cy="4187952"/>
          </a:xfrm>
        </p:spPr>
        <p:txBody>
          <a:bodyPr/>
          <a:lstStyle/>
          <a:p>
            <a:r>
              <a:rPr lang="ru-RU" dirty="0"/>
              <a:t>Показатель оценивает, насколько далеко</a:t>
            </a:r>
            <a:br>
              <a:rPr lang="ru-RU" dirty="0"/>
            </a:br>
            <a:r>
              <a:rPr lang="ru-RU" dirty="0"/>
              <a:t>члены общества заглядывают в будущее. От долгосрочности ориентации зависит постановка целей на годы вперед,</a:t>
            </a:r>
            <a:br>
              <a:rPr lang="ru-RU" dirty="0"/>
            </a:br>
            <a:r>
              <a:rPr lang="ru-RU" dirty="0"/>
              <a:t>упорство.</a:t>
            </a:r>
            <a:endParaRPr lang="en-US" dirty="0"/>
          </a:p>
        </p:txBody>
      </p:sp>
      <p:pic>
        <p:nvPicPr>
          <p:cNvPr id="8" name="Объект 7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358F863B-CB4F-467D-84C1-2AC4135D7D4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1612" y="2404014"/>
            <a:ext cx="4800601" cy="33484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6353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829798" cy="1219200"/>
          </a:xfrm>
          <a:prstGeom prst="rect">
            <a:avLst/>
          </a:prstGeom>
        </p:spPr>
        <p:txBody>
          <a:bodyPr rtlCol="0" anchor="b">
            <a:normAutofit/>
          </a:bodyPr>
          <a:lstStyle/>
          <a:p>
            <a:pPr algn="ctr" rtl="0"/>
            <a:r>
              <a:rPr lang="ru-RU" dirty="0"/>
              <a:t>Ориентация на будущее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5FEAE7E2-B618-4678-8749-A919ED4DE7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55357" y="1988840"/>
            <a:ext cx="4800600" cy="418795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/>
              <a:t>Как воспринимают время в культурах с краткосрочной ориентацией:</a:t>
            </a:r>
          </a:p>
          <a:p>
            <a:pPr marL="0" indent="0">
              <a:buNone/>
            </a:pPr>
            <a:r>
              <a:rPr lang="ru-RU" sz="2200" dirty="0"/>
              <a:t>время движется по кругу;</a:t>
            </a:r>
          </a:p>
          <a:p>
            <a:pPr marL="0" indent="0">
              <a:buNone/>
            </a:pPr>
            <a:r>
              <a:rPr lang="ru-RU" sz="2200" dirty="0"/>
              <a:t>будущее и настоящее основаны на прошлом;</a:t>
            </a:r>
          </a:p>
          <a:p>
            <a:pPr marL="0" indent="0">
              <a:buNone/>
            </a:pPr>
            <a:r>
              <a:rPr lang="ru-RU" sz="2200" dirty="0"/>
              <a:t>то, что не сделано сегодня, может быть сделано завтра;</a:t>
            </a:r>
          </a:p>
          <a:p>
            <a:pPr marL="0" indent="0">
              <a:buNone/>
            </a:pPr>
            <a:r>
              <a:rPr lang="ru-RU" sz="2200" dirty="0"/>
              <a:t>жить нужно сегодняшним днем.</a:t>
            </a:r>
          </a:p>
          <a:p>
            <a:endParaRPr lang="en-US" sz="2200" dirty="0"/>
          </a:p>
        </p:txBody>
      </p:sp>
      <p:pic>
        <p:nvPicPr>
          <p:cNvPr id="8" name="Объект 7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358F863B-CB4F-467D-84C1-2AC4135D7D4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781" y="2132856"/>
            <a:ext cx="5157687" cy="36195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747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829798" cy="1219200"/>
          </a:xfrm>
          <a:prstGeom prst="rect">
            <a:avLst/>
          </a:prstGeom>
        </p:spPr>
        <p:txBody>
          <a:bodyPr rtlCol="0" anchor="b">
            <a:normAutofit/>
          </a:bodyPr>
          <a:lstStyle/>
          <a:p>
            <a:pPr rtl="0"/>
            <a:r>
              <a:rPr lang="ru-RU" dirty="0"/>
              <a:t>Потворство желаниям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5FEAE7E2-B618-4678-8749-A919ED4DE7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88168" y="1984248"/>
            <a:ext cx="3814156" cy="4492752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dirty="0"/>
              <a:t>Этот индекс отражает готовность членов общества удовлетворять свои сиюминутные потребности.</a:t>
            </a:r>
          </a:p>
          <a:p>
            <a:pPr marL="0" indent="0">
              <a:buNone/>
            </a:pPr>
            <a:r>
              <a:rPr lang="ru-RU" sz="2000" dirty="0"/>
              <a:t> Противоположность потворству — сдержанность. Для тех культур, которые признают сдержанность как положительное качество, характерны строгие социальные правила и ограничения. </a:t>
            </a:r>
          </a:p>
          <a:p>
            <a:pPr marL="0" indent="0">
              <a:buNone/>
            </a:pPr>
            <a:r>
              <a:rPr lang="ru-RU" sz="2000" dirty="0"/>
              <a:t>Одной из главных добродетелей считается скромность.</a:t>
            </a:r>
            <a:endParaRPr lang="en-US" sz="2000" dirty="0"/>
          </a:p>
        </p:txBody>
      </p:sp>
      <p:pic>
        <p:nvPicPr>
          <p:cNvPr id="6" name="Объект 5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4C3401C8-D5B3-4325-9D38-3891CF7ACC9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324" y="2291910"/>
            <a:ext cx="5398334" cy="36573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0922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Другие измерения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400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/>
              <a:t>Система культурных дилемм Ф. </a:t>
            </a:r>
            <a:r>
              <a:rPr lang="ru-RU" dirty="0" err="1"/>
              <a:t>Тромпенаарса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- Универсализм </a:t>
            </a:r>
            <a:r>
              <a:rPr lang="ru-RU" dirty="0" err="1"/>
              <a:t>vs</a:t>
            </a:r>
            <a:r>
              <a:rPr lang="ru-RU" dirty="0"/>
              <a:t>. Партикуляризм</a:t>
            </a:r>
          </a:p>
          <a:p>
            <a:r>
              <a:rPr lang="ru-RU" dirty="0"/>
              <a:t>- Индивидуализм </a:t>
            </a:r>
            <a:r>
              <a:rPr lang="ru-RU" dirty="0" err="1"/>
              <a:t>vs</a:t>
            </a:r>
            <a:r>
              <a:rPr lang="ru-RU" dirty="0"/>
              <a:t>. </a:t>
            </a:r>
            <a:r>
              <a:rPr lang="ru-RU" dirty="0" err="1"/>
              <a:t>коммунитарность</a:t>
            </a:r>
            <a:endParaRPr lang="ru-RU" dirty="0"/>
          </a:p>
          <a:p>
            <a:r>
              <a:rPr lang="ru-RU" dirty="0"/>
              <a:t>- Специфичность </a:t>
            </a:r>
            <a:r>
              <a:rPr lang="ru-RU" dirty="0" err="1"/>
              <a:t>vs</a:t>
            </a:r>
            <a:r>
              <a:rPr lang="ru-RU" dirty="0"/>
              <a:t>. </a:t>
            </a:r>
            <a:r>
              <a:rPr lang="ru-RU" dirty="0" err="1"/>
              <a:t>Диффузность</a:t>
            </a:r>
            <a:endParaRPr lang="ru-RU" dirty="0"/>
          </a:p>
          <a:p>
            <a:r>
              <a:rPr lang="ru-RU" dirty="0"/>
              <a:t>- </a:t>
            </a:r>
            <a:r>
              <a:rPr lang="ru-RU" dirty="0" err="1"/>
              <a:t>Аффективность</a:t>
            </a:r>
            <a:r>
              <a:rPr lang="ru-RU" dirty="0"/>
              <a:t> </a:t>
            </a:r>
            <a:r>
              <a:rPr lang="ru-RU" dirty="0" err="1"/>
              <a:t>vs</a:t>
            </a:r>
            <a:r>
              <a:rPr lang="ru-RU" dirty="0"/>
              <a:t>. Нейтральность</a:t>
            </a:r>
          </a:p>
          <a:p>
            <a:r>
              <a:rPr lang="ru-RU" dirty="0"/>
              <a:t>- Достигнутое </a:t>
            </a:r>
            <a:r>
              <a:rPr lang="ru-RU" dirty="0" err="1"/>
              <a:t>vs</a:t>
            </a:r>
            <a:r>
              <a:rPr lang="ru-RU" dirty="0"/>
              <a:t>. Предопределенное</a:t>
            </a:r>
          </a:p>
          <a:p>
            <a:r>
              <a:rPr lang="ru-RU" dirty="0"/>
              <a:t>- Внешний контроль </a:t>
            </a:r>
            <a:r>
              <a:rPr lang="ru-RU" dirty="0" err="1"/>
              <a:t>vs</a:t>
            </a:r>
            <a:r>
              <a:rPr lang="ru-RU" dirty="0"/>
              <a:t>. Внутренний контроль</a:t>
            </a:r>
          </a:p>
          <a:p>
            <a:r>
              <a:rPr lang="ru-RU" dirty="0"/>
              <a:t>- Последовательность </a:t>
            </a:r>
            <a:r>
              <a:rPr lang="ru-RU" dirty="0" err="1"/>
              <a:t>vs</a:t>
            </a:r>
            <a:r>
              <a:rPr lang="ru-RU" dirty="0"/>
              <a:t>. Синхронность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326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/>
              <a:t>Система культурных дилемм Ф. </a:t>
            </a:r>
            <a:r>
              <a:rPr lang="ru-RU" dirty="0" err="1"/>
              <a:t>Тромпенаарса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Универсализм  </a:t>
            </a:r>
          </a:p>
          <a:p>
            <a:pPr marL="0" indent="0">
              <a:buNone/>
            </a:pPr>
            <a:r>
              <a:rPr lang="ru-RU" dirty="0"/>
              <a:t>Привычка к обобщениям, общему синтетическому взгляду на жизнь и на людей</a:t>
            </a:r>
          </a:p>
          <a:p>
            <a:pPr marL="0" indent="0">
              <a:buNone/>
            </a:pPr>
            <a:r>
              <a:rPr lang="ru-RU" dirty="0"/>
              <a:t>Россия – универсалистская культура. У нас все любят рассуждать «про вообще» и думать над вечными вопросами, не занимаясь конкретикой.</a:t>
            </a:r>
          </a:p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4DD8052-3889-4C8B-A627-E323AC98C5E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Партикуляризм</a:t>
            </a:r>
          </a:p>
          <a:p>
            <a:pPr marL="0" indent="0">
              <a:buNone/>
            </a:pPr>
            <a:r>
              <a:rPr lang="ru-RU" dirty="0"/>
              <a:t>люди склонны обсуждать какие-то конкретные проблемы, конкретные ситуации, конкретные решения. </a:t>
            </a:r>
          </a:p>
        </p:txBody>
      </p:sp>
    </p:spTree>
    <p:extLst>
      <p:ext uri="{BB962C8B-B14F-4D97-AF65-F5344CB8AC3E}">
        <p14:creationId xmlns:p14="http://schemas.microsoft.com/office/powerpoint/2010/main" val="381718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/>
              <a:t>Система культурных дилемм Ф. </a:t>
            </a:r>
            <a:r>
              <a:rPr lang="ru-RU" dirty="0" err="1"/>
              <a:t>Тромпенаарса</a:t>
            </a:r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0D56E1D-5136-473B-844C-36B45C0E50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/>
              <a:t>Последовательность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Склонность решать дела последовательно. Например, общение только с одним клиентом</a:t>
            </a:r>
          </a:p>
          <a:p>
            <a:endParaRPr lang="ru-RU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20685235-5219-4632-91A2-F44EAE20E7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/>
              <a:t>Синхронность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81E334F0-CC89-4596-8F6E-C4515591BD9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/>
              <a:t>Склонность решать дела одновременно. Например, общение одновременно с несколькими клиентами</a:t>
            </a:r>
          </a:p>
        </p:txBody>
      </p:sp>
    </p:spTree>
    <p:extLst>
      <p:ext uri="{BB962C8B-B14F-4D97-AF65-F5344CB8AC3E}">
        <p14:creationId xmlns:p14="http://schemas.microsoft.com/office/powerpoint/2010/main" val="240811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/>
              <a:t>Система культурных дилемм Ф. </a:t>
            </a:r>
            <a:r>
              <a:rPr lang="ru-RU" dirty="0" err="1"/>
              <a:t>Тромпенаарса</a:t>
            </a:r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0D56E1D-5136-473B-844C-36B45C0E50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/>
              <a:t>Последовательность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Склонность решать дела последовательно. Например, общение только с одним клиентом</a:t>
            </a:r>
          </a:p>
          <a:p>
            <a:endParaRPr lang="ru-RU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20685235-5219-4632-91A2-F44EAE20E7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/>
              <a:t>Синхронность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81E334F0-CC89-4596-8F6E-C4515591BD9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/>
              <a:t>Склонность решать дела одновременно. Например, общение одновременно с несколькими клиентами</a:t>
            </a:r>
          </a:p>
        </p:txBody>
      </p:sp>
    </p:spTree>
    <p:extLst>
      <p:ext uri="{BB962C8B-B14F-4D97-AF65-F5344CB8AC3E}">
        <p14:creationId xmlns:p14="http://schemas.microsoft.com/office/powerpoint/2010/main" val="42426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/>
              <a:t>Система культурных дилемм Ф. </a:t>
            </a:r>
            <a:r>
              <a:rPr lang="ru-RU" dirty="0" err="1"/>
              <a:t>Тромпенаарса</a:t>
            </a:r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0D56E1D-5136-473B-844C-36B45C0E50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/>
              <a:t>Последовательность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Различение личных дел и бизнеса, личных и производственных отношений</a:t>
            </a:r>
          </a:p>
          <a:p>
            <a:endParaRPr lang="ru-RU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20685235-5219-4632-91A2-F44EAE20E7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/>
              <a:t>Синхронность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81E334F0-CC89-4596-8F6E-C4515591BD9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/>
              <a:t>Смешение личных дел и бизнеса, личных и производственных отношений</a:t>
            </a:r>
          </a:p>
        </p:txBody>
      </p:sp>
    </p:spTree>
    <p:extLst>
      <p:ext uri="{BB962C8B-B14F-4D97-AF65-F5344CB8AC3E}">
        <p14:creationId xmlns:p14="http://schemas.microsoft.com/office/powerpoint/2010/main" val="22534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/>
              <a:t>Система культурных дилемм Ф. </a:t>
            </a:r>
            <a:r>
              <a:rPr lang="ru-RU" dirty="0" err="1"/>
              <a:t>Тромпенаарса</a:t>
            </a:r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0D56E1D-5136-473B-844C-36B45C0E50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/>
              <a:t>Последовательность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/>
              <a:t>Четкая ориентация на конкретное временное измерение, например, на настоящее, на основе которого строится будущее</a:t>
            </a:r>
          </a:p>
          <a:p>
            <a:endParaRPr lang="ru-RU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20685235-5219-4632-91A2-F44EAE20E7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/>
              <a:t>Синхронность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81E334F0-CC89-4596-8F6E-C4515591BD9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/>
              <a:t>В России никто не ориентирован на конкретные дела сегодняшнего дня, зато очень много люди заняты выстраиванием для себя задач, что и как надо сделать, они много смотрят в прошлое – в свое или в прошлое страны – и они много смотрят в будущее, но они при этом не планируют его даже на год.</a:t>
            </a:r>
          </a:p>
        </p:txBody>
      </p:sp>
    </p:spTree>
    <p:extLst>
      <p:ext uri="{BB962C8B-B14F-4D97-AF65-F5344CB8AC3E}">
        <p14:creationId xmlns:p14="http://schemas.microsoft.com/office/powerpoint/2010/main" val="223245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/>
              <a:t>Система культурных дилемм Ф. </a:t>
            </a:r>
            <a:r>
              <a:rPr lang="ru-RU" dirty="0" err="1"/>
              <a:t>Тромпенаарса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«Специфичность </a:t>
            </a:r>
            <a:r>
              <a:rPr lang="ru-RU" dirty="0" err="1"/>
              <a:t>vs</a:t>
            </a:r>
            <a:r>
              <a:rPr lang="ru-RU" dirty="0"/>
              <a:t>. </a:t>
            </a:r>
            <a:r>
              <a:rPr lang="ru-RU" dirty="0" err="1"/>
              <a:t>диффузность</a:t>
            </a:r>
            <a:r>
              <a:rPr lang="ru-RU" dirty="0"/>
              <a:t>» – это то, как люди воспринимают окружающий мир: как сумму компонентов или как общее целое. Россия – диффузная страна.</a:t>
            </a:r>
          </a:p>
          <a:p>
            <a:r>
              <a:rPr lang="ru-RU" dirty="0"/>
              <a:t>«</a:t>
            </a:r>
            <a:r>
              <a:rPr lang="ru-RU" dirty="0" err="1"/>
              <a:t>Аффективность</a:t>
            </a:r>
            <a:r>
              <a:rPr lang="ru-RU" dirty="0"/>
              <a:t> </a:t>
            </a:r>
            <a:r>
              <a:rPr lang="ru-RU" dirty="0" err="1"/>
              <a:t>vs</a:t>
            </a:r>
            <a:r>
              <a:rPr lang="ru-RU" dirty="0"/>
              <a:t>. нейтральность» показывает, можно ли проявлять эмоции, считается ли позитивным проявлять эмоции или, наоборот, считается позитивным эмоции свои держать при себе.</a:t>
            </a:r>
          </a:p>
          <a:p>
            <a:r>
              <a:rPr lang="ru-RU" dirty="0"/>
              <a:t>«Достигнутое </a:t>
            </a:r>
            <a:r>
              <a:rPr lang="ru-RU" dirty="0" err="1"/>
              <a:t>vs</a:t>
            </a:r>
            <a:r>
              <a:rPr lang="ru-RU" dirty="0"/>
              <a:t>. предопределенное» – показатель говорит о том, насколько люди верят в свои силы или, наоборот, «в судьбу». Россияне традиционно фаталисты.</a:t>
            </a:r>
          </a:p>
          <a:p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713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/>
            <a:r>
              <a:rPr lang="ru-RU" dirty="0"/>
              <a:t>«Деловые культуры» Р. Льюиса (1996)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ru-RU" dirty="0" err="1"/>
              <a:t>Моноактивные</a:t>
            </a:r>
            <a:r>
              <a:rPr lang="ru-RU" dirty="0"/>
              <a:t> культуры –</a:t>
            </a:r>
          </a:p>
          <a:p>
            <a:pPr lvl="0"/>
            <a:endParaRPr lang="ru-RU" dirty="0"/>
          </a:p>
          <a:p>
            <a:pPr marL="0" lvl="0" indent="0">
              <a:buNone/>
            </a:pPr>
            <a:r>
              <a:rPr lang="ru-RU" dirty="0"/>
              <a:t> основными ценностями являются: бережное отношение ко времени, проявляющееся в пунктуальности и быстром решении вопросов, строгое следование намеченному плану, ориентация на выполнение задачи, уважительное отношение к власти, индивидуализм. </a:t>
            </a:r>
            <a:br>
              <a:rPr lang="ru-RU" dirty="0"/>
            </a:br>
            <a:r>
              <a:rPr lang="ru-RU" dirty="0"/>
              <a:t>К этому типу культур принадлежат страны Центральной, Северной и Восточной Европы, Северной Азии, а также США.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0030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/>
            <a:r>
              <a:rPr lang="ru-RU" dirty="0"/>
              <a:t>«Деловые культуры» Р. Льюиса (1996)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ru-RU" dirty="0" err="1"/>
              <a:t>Полиактивные</a:t>
            </a:r>
            <a:r>
              <a:rPr lang="ru-RU" dirty="0"/>
              <a:t> культуры – </a:t>
            </a:r>
          </a:p>
          <a:p>
            <a:pPr marL="0" lvl="0" indent="0">
              <a:buNone/>
            </a:pPr>
            <a:endParaRPr lang="ru-RU" dirty="0"/>
          </a:p>
          <a:p>
            <a:pPr marL="0" lvl="0" indent="0">
              <a:buNone/>
            </a:pPr>
            <a:r>
              <a:rPr lang="ru-RU" dirty="0"/>
              <a:t>ориентация на людей при выполнении задачи, свободное отношение ко времени и закону, выполнение нескольких дел одновременно. Основными религиями этих государств являются христианство (католицизм) и ислам. Это прежде всего Латинская Америка, Южная Европа, арабские страны и Средняя Азия.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429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/>
            <a:r>
              <a:rPr lang="ru-RU" dirty="0"/>
              <a:t>«Деловые культуры» Р. Льюиса (1996)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7F6087-82F9-4963-840E-F6B1B704A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ru-RU" dirty="0"/>
              <a:t>Реактивные культуры </a:t>
            </a:r>
          </a:p>
          <a:p>
            <a:pPr marL="0" lvl="0" indent="0">
              <a:buNone/>
            </a:pPr>
            <a:endParaRPr lang="ru-RU" dirty="0"/>
          </a:p>
          <a:p>
            <a:pPr marL="0" lvl="0" indent="0">
              <a:buNone/>
            </a:pPr>
            <a:r>
              <a:rPr lang="ru-RU" dirty="0"/>
              <a:t>В этих странах деловой стиль общения отличается дипломатичностью, осторожностью и сдержанностью. Их ценности: гармония в отношениях, бережное отношение к своей репутации и репутации других, почтительность, терпеливость. (Страны Юго-Восточной Азии).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696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096353-C9FB-447C-9B09-08D07FDBD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Задание для самостоятельной работы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021FEBA-705E-45D1-99CE-8D34E60B2F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Опишите значения индексов Г. </a:t>
            </a:r>
            <a:r>
              <a:rPr lang="ru-RU" dirty="0" err="1"/>
              <a:t>Хофстеде</a:t>
            </a:r>
            <a:r>
              <a:rPr lang="ru-RU" dirty="0"/>
              <a:t> для своей культуры.</a:t>
            </a:r>
          </a:p>
          <a:p>
            <a:r>
              <a:rPr lang="ru-RU" dirty="0"/>
              <a:t>Составьте рекомендации туристу по взаимодействию с представителем данной культуры.</a:t>
            </a:r>
          </a:p>
        </p:txBody>
      </p:sp>
    </p:spTree>
    <p:extLst>
      <p:ext uri="{BB962C8B-B14F-4D97-AF65-F5344CB8AC3E}">
        <p14:creationId xmlns:p14="http://schemas.microsoft.com/office/powerpoint/2010/main" val="218873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ESENTER_VERSION" val="6"/>
  <p:tag name="ARTICULATE_PROJECT_OPEN" val="0"/>
</p:tagLst>
</file>

<file path=ppt/theme/theme1.xml><?xml version="1.0" encoding="utf-8"?>
<a:theme xmlns:a="http://schemas.openxmlformats.org/drawingml/2006/main" name="Символы валюты 16 х 9">
  <a:themeElements>
    <a:clrScheme name="Currency Symbols">
      <a:dk1>
        <a:srgbClr val="303030"/>
      </a:dk1>
      <a:lt1>
        <a:sysClr val="window" lastClr="FFFFFF"/>
      </a:lt1>
      <a:dk2>
        <a:srgbClr val="000000"/>
      </a:dk2>
      <a:lt2>
        <a:srgbClr val="E8DEC9"/>
      </a:lt2>
      <a:accent1>
        <a:srgbClr val="F7C547"/>
      </a:accent1>
      <a:accent2>
        <a:srgbClr val="AB3C33"/>
      </a:accent2>
      <a:accent3>
        <a:srgbClr val="506084"/>
      </a:accent3>
      <a:accent4>
        <a:srgbClr val="599EA5"/>
      </a:accent4>
      <a:accent5>
        <a:srgbClr val="758F21"/>
      </a:accent5>
      <a:accent6>
        <a:srgbClr val="894A27"/>
      </a:accent6>
      <a:hlink>
        <a:srgbClr val="506084"/>
      </a:hlink>
      <a:folHlink>
        <a:srgbClr val="828282"/>
      </a:folHlink>
    </a:clrScheme>
    <a:fontScheme name="Currency Symbols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6309334_TF02895262.potx" id="{8018B1F9-81B5-4736-9819-87B4F48960AB}" vid="{85445682-D568-4F31-8ABA-381B565BAEE1}"/>
    </a:ext>
  </a:extLst>
</a:theme>
</file>

<file path=ppt/theme/theme2.xml><?xml version="1.0" encoding="utf-8"?>
<a:theme xmlns:a="http://schemas.openxmlformats.org/drawingml/2006/main" name="Тема Office">
  <a:themeElements>
    <a:clrScheme name="Currency Symbols">
      <a:dk1>
        <a:srgbClr val="303030"/>
      </a:dk1>
      <a:lt1>
        <a:sysClr val="window" lastClr="FFFFFF"/>
      </a:lt1>
      <a:dk2>
        <a:srgbClr val="000000"/>
      </a:dk2>
      <a:lt2>
        <a:srgbClr val="E8DEC9"/>
      </a:lt2>
      <a:accent1>
        <a:srgbClr val="F7C547"/>
      </a:accent1>
      <a:accent2>
        <a:srgbClr val="AB3C33"/>
      </a:accent2>
      <a:accent3>
        <a:srgbClr val="506084"/>
      </a:accent3>
      <a:accent4>
        <a:srgbClr val="599EA5"/>
      </a:accent4>
      <a:accent5>
        <a:srgbClr val="758F21"/>
      </a:accent5>
      <a:accent6>
        <a:srgbClr val="894A27"/>
      </a:accent6>
      <a:hlink>
        <a:srgbClr val="506084"/>
      </a:hlink>
      <a:folHlink>
        <a:srgbClr val="828282"/>
      </a:folHlink>
    </a:clrScheme>
    <a:fontScheme name="Currency Symbols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Currency Symbols">
      <a:dk1>
        <a:srgbClr val="303030"/>
      </a:dk1>
      <a:lt1>
        <a:sysClr val="window" lastClr="FFFFFF"/>
      </a:lt1>
      <a:dk2>
        <a:srgbClr val="000000"/>
      </a:dk2>
      <a:lt2>
        <a:srgbClr val="E8DEC9"/>
      </a:lt2>
      <a:accent1>
        <a:srgbClr val="F7C547"/>
      </a:accent1>
      <a:accent2>
        <a:srgbClr val="AB3C33"/>
      </a:accent2>
      <a:accent3>
        <a:srgbClr val="506084"/>
      </a:accent3>
      <a:accent4>
        <a:srgbClr val="599EA5"/>
      </a:accent4>
      <a:accent5>
        <a:srgbClr val="758F21"/>
      </a:accent5>
      <a:accent6>
        <a:srgbClr val="894A27"/>
      </a:accent6>
      <a:hlink>
        <a:srgbClr val="506084"/>
      </a:hlink>
      <a:folHlink>
        <a:srgbClr val="828282"/>
      </a:folHlink>
    </a:clrScheme>
    <a:fontScheme name="Currency Symbols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1499</Words>
  <Application>Microsoft Office PowerPoint</Application>
  <PresentationFormat>Произвольный</PresentationFormat>
  <Paragraphs>360</Paragraphs>
  <Slides>31</Slides>
  <Notes>26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6" baseType="lpstr">
      <vt:lpstr>Arial</vt:lpstr>
      <vt:lpstr>Calibri</vt:lpstr>
      <vt:lpstr>Cambria</vt:lpstr>
      <vt:lpstr>Times New Roman</vt:lpstr>
      <vt:lpstr>Символы валюты 16 х 9</vt:lpstr>
      <vt:lpstr>Культурные измерения как детерминанты затруднений в межкультурной коммуникации</vt:lpstr>
      <vt:lpstr>План лекции</vt:lpstr>
      <vt:lpstr>Исследования национального характера</vt:lpstr>
      <vt:lpstr>Презентация PowerPoint</vt:lpstr>
      <vt:lpstr>Презентация PowerPoint</vt:lpstr>
      <vt:lpstr>Презентация PowerPoint</vt:lpstr>
      <vt:lpstr>Презентация PowerPoint</vt:lpstr>
      <vt:lpstr>Исследования национального характера</vt:lpstr>
      <vt:lpstr>Исследования национального характера</vt:lpstr>
      <vt:lpstr>Культурные измерения Г. Хофстеде</vt:lpstr>
      <vt:lpstr>Культурные измерения Г. Хофстеде</vt:lpstr>
      <vt:lpstr>Культурные измерения Г. Хофстеде</vt:lpstr>
      <vt:lpstr>Культурные измерения Г. Хофстеде</vt:lpstr>
      <vt:lpstr>Индекс дистанции власти</vt:lpstr>
      <vt:lpstr>Индивидуализм - коллективизм</vt:lpstr>
      <vt:lpstr>Маскулинность - феминность</vt:lpstr>
      <vt:lpstr>Ориентация на будущее</vt:lpstr>
      <vt:lpstr>Ориентация на будущее</vt:lpstr>
      <vt:lpstr>Потворство желаниям</vt:lpstr>
      <vt:lpstr>Другие измерения</vt:lpstr>
      <vt:lpstr>Система культурных дилемм Ф. Тромпенаарса</vt:lpstr>
      <vt:lpstr>Система культурных дилемм Ф. Тромпенаарса</vt:lpstr>
      <vt:lpstr>Система культурных дилемм Ф. Тромпенаарса</vt:lpstr>
      <vt:lpstr>Система культурных дилемм Ф. Тромпенаарса</vt:lpstr>
      <vt:lpstr>Система культурных дилемм Ф. Тромпенаарса</vt:lpstr>
      <vt:lpstr>Система культурных дилемм Ф. Тромпенаарса</vt:lpstr>
      <vt:lpstr>Система культурных дилемм Ф. Тромпенаарса</vt:lpstr>
      <vt:lpstr>«Деловые культуры» Р. Льюиса (1996)</vt:lpstr>
      <vt:lpstr>«Деловые культуры» Р. Льюиса (1996)</vt:lpstr>
      <vt:lpstr>«Деловые культуры» Р. Льюиса (1996)</vt:lpstr>
      <vt:lpstr>Задание для самостоятельной работы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Культурные измерения: значение для экономического поведения</dc:title>
  <dc:creator>Михаил Тихомиров</dc:creator>
  <cp:lastModifiedBy>Михаил Тихомиров</cp:lastModifiedBy>
  <cp:revision>9</cp:revision>
  <dcterms:created xsi:type="dcterms:W3CDTF">2019-11-11T07:38:41Z</dcterms:created>
  <dcterms:modified xsi:type="dcterms:W3CDTF">2020-12-07T09:18:57Z</dcterms:modified>
</cp:coreProperties>
</file>