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66" r:id="rId1"/>
  </p:sldMasterIdLst>
  <p:notesMasterIdLst>
    <p:notesMasterId r:id="rId45"/>
  </p:notesMasterIdLst>
  <p:sldIdLst>
    <p:sldId id="256" r:id="rId2"/>
    <p:sldId id="338" r:id="rId3"/>
    <p:sldId id="257" r:id="rId4"/>
    <p:sldId id="284" r:id="rId5"/>
    <p:sldId id="346" r:id="rId6"/>
    <p:sldId id="258" r:id="rId7"/>
    <p:sldId id="270" r:id="rId8"/>
    <p:sldId id="271" r:id="rId9"/>
    <p:sldId id="339" r:id="rId10"/>
    <p:sldId id="340" r:id="rId11"/>
    <p:sldId id="341" r:id="rId12"/>
    <p:sldId id="342" r:id="rId13"/>
    <p:sldId id="345" r:id="rId14"/>
    <p:sldId id="343" r:id="rId15"/>
    <p:sldId id="344" r:id="rId16"/>
    <p:sldId id="349" r:id="rId17"/>
    <p:sldId id="281" r:id="rId18"/>
    <p:sldId id="269" r:id="rId19"/>
    <p:sldId id="273" r:id="rId20"/>
    <p:sldId id="287" r:id="rId21"/>
    <p:sldId id="350" r:id="rId22"/>
    <p:sldId id="292" r:id="rId23"/>
    <p:sldId id="289" r:id="rId24"/>
    <p:sldId id="290" r:id="rId25"/>
    <p:sldId id="331" r:id="rId26"/>
    <p:sldId id="332" r:id="rId27"/>
    <p:sldId id="293" r:id="rId28"/>
    <p:sldId id="294" r:id="rId29"/>
    <p:sldId id="326" r:id="rId30"/>
    <p:sldId id="347" r:id="rId31"/>
    <p:sldId id="295" r:id="rId32"/>
    <p:sldId id="296" r:id="rId33"/>
    <p:sldId id="297" r:id="rId34"/>
    <p:sldId id="336" r:id="rId35"/>
    <p:sldId id="298" r:id="rId36"/>
    <p:sldId id="334" r:id="rId37"/>
    <p:sldId id="299" r:id="rId38"/>
    <p:sldId id="333" r:id="rId39"/>
    <p:sldId id="300" r:id="rId40"/>
    <p:sldId id="337" r:id="rId41"/>
    <p:sldId id="301" r:id="rId42"/>
    <p:sldId id="291" r:id="rId43"/>
    <p:sldId id="348" r:id="rId4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65" autoAdjust="0"/>
    <p:restoredTop sz="94660"/>
  </p:normalViewPr>
  <p:slideViewPr>
    <p:cSldViewPr snapToGrid="0" snapToObjects="1">
      <p:cViewPr varScale="1">
        <p:scale>
          <a:sx n="68" d="100"/>
          <a:sy n="68" d="100"/>
        </p:scale>
        <p:origin x="94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6FCF758-CF6B-4D81-8390-A40F5198DF4E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C665AE5A-C55B-47BB-85CC-F725AC050AB6}">
      <dgm:prSet/>
      <dgm:spPr/>
      <dgm:t>
        <a:bodyPr/>
        <a:lstStyle/>
        <a:p>
          <a:r>
            <a:rPr lang="en-CA" b="0" i="0"/>
            <a:t>V</a:t>
          </a:r>
          <a:r>
            <a:rPr lang="ru-RU" b="0" i="0"/>
            <a:t>-</a:t>
          </a:r>
          <a:r>
            <a:rPr lang="en-CA" b="0" i="0"/>
            <a:t>Vision</a:t>
          </a:r>
          <a:r>
            <a:rPr lang="ru-RU" b="0" i="0"/>
            <a:t> – видение</a:t>
          </a:r>
          <a:endParaRPr lang="en-US"/>
        </a:p>
      </dgm:t>
    </dgm:pt>
    <dgm:pt modelId="{0EBC9092-E5BF-470A-89A8-5249CE9CE0B5}" type="parTrans" cxnId="{47457B50-70F4-4142-9DDE-4F8CDA29DEB5}">
      <dgm:prSet/>
      <dgm:spPr/>
      <dgm:t>
        <a:bodyPr/>
        <a:lstStyle/>
        <a:p>
          <a:endParaRPr lang="en-US"/>
        </a:p>
      </dgm:t>
    </dgm:pt>
    <dgm:pt modelId="{DAA4B56F-8A69-4ACF-A5C7-25DE5C23866D}" type="sibTrans" cxnId="{47457B50-70F4-4142-9DDE-4F8CDA29DEB5}">
      <dgm:prSet/>
      <dgm:spPr/>
      <dgm:t>
        <a:bodyPr/>
        <a:lstStyle/>
        <a:p>
          <a:endParaRPr lang="en-US"/>
        </a:p>
      </dgm:t>
    </dgm:pt>
    <dgm:pt modelId="{540E0445-4430-49E2-A5EE-C963E1503AA0}">
      <dgm:prSet/>
      <dgm:spPr/>
      <dgm:t>
        <a:bodyPr/>
        <a:lstStyle/>
        <a:p>
          <a:r>
            <a:rPr lang="en-CA" b="0" i="0"/>
            <a:t>U</a:t>
          </a:r>
          <a:r>
            <a:rPr lang="ru-RU" b="0" i="0"/>
            <a:t>-</a:t>
          </a:r>
          <a:r>
            <a:rPr lang="en-CA" b="0" i="0"/>
            <a:t>understanding</a:t>
          </a:r>
          <a:r>
            <a:rPr lang="ru-RU" b="0" i="0"/>
            <a:t> – понимание</a:t>
          </a:r>
          <a:endParaRPr lang="en-US"/>
        </a:p>
      </dgm:t>
    </dgm:pt>
    <dgm:pt modelId="{7ABBA054-AE5C-4217-B5A7-E7D1ED63116A}" type="parTrans" cxnId="{CE79A225-4A54-4ACD-8AB4-335D69B67959}">
      <dgm:prSet/>
      <dgm:spPr/>
      <dgm:t>
        <a:bodyPr/>
        <a:lstStyle/>
        <a:p>
          <a:endParaRPr lang="en-US"/>
        </a:p>
      </dgm:t>
    </dgm:pt>
    <dgm:pt modelId="{55EB4FFF-3E4A-4811-9FC3-0E10F4F0570C}" type="sibTrans" cxnId="{CE79A225-4A54-4ACD-8AB4-335D69B67959}">
      <dgm:prSet/>
      <dgm:spPr/>
      <dgm:t>
        <a:bodyPr/>
        <a:lstStyle/>
        <a:p>
          <a:endParaRPr lang="en-US"/>
        </a:p>
      </dgm:t>
    </dgm:pt>
    <dgm:pt modelId="{EC2E4A5F-0984-458B-B639-21323684A4CC}">
      <dgm:prSet/>
      <dgm:spPr/>
      <dgm:t>
        <a:bodyPr/>
        <a:lstStyle/>
        <a:p>
          <a:r>
            <a:rPr lang="en-CA" b="0" i="0"/>
            <a:t>C</a:t>
          </a:r>
          <a:r>
            <a:rPr lang="ru-RU" b="0" i="0"/>
            <a:t>-</a:t>
          </a:r>
          <a:r>
            <a:rPr lang="en-CA" b="0" i="0"/>
            <a:t>clarity</a:t>
          </a:r>
          <a:r>
            <a:rPr lang="ru-RU" b="0" i="0"/>
            <a:t> – ясность</a:t>
          </a:r>
          <a:endParaRPr lang="en-US"/>
        </a:p>
      </dgm:t>
    </dgm:pt>
    <dgm:pt modelId="{62AD55EC-FA74-405D-B309-7BFEF5BC4902}" type="parTrans" cxnId="{1C8E56D0-9CA6-4A3A-8C8D-313447CD07AE}">
      <dgm:prSet/>
      <dgm:spPr/>
      <dgm:t>
        <a:bodyPr/>
        <a:lstStyle/>
        <a:p>
          <a:endParaRPr lang="en-US"/>
        </a:p>
      </dgm:t>
    </dgm:pt>
    <dgm:pt modelId="{B92CC7EA-0362-413A-8881-590200FB06F4}" type="sibTrans" cxnId="{1C8E56D0-9CA6-4A3A-8C8D-313447CD07AE}">
      <dgm:prSet/>
      <dgm:spPr/>
      <dgm:t>
        <a:bodyPr/>
        <a:lstStyle/>
        <a:p>
          <a:endParaRPr lang="en-US"/>
        </a:p>
      </dgm:t>
    </dgm:pt>
    <dgm:pt modelId="{ED9A3F62-DD57-4C39-85D8-A49F83F2D411}">
      <dgm:prSet/>
      <dgm:spPr/>
      <dgm:t>
        <a:bodyPr/>
        <a:lstStyle/>
        <a:p>
          <a:r>
            <a:rPr lang="en-CA" b="0" i="0"/>
            <a:t>A</a:t>
          </a:r>
          <a:r>
            <a:rPr lang="ru-RU" b="0" i="0"/>
            <a:t>-</a:t>
          </a:r>
          <a:r>
            <a:rPr lang="en-CA" b="0" i="0"/>
            <a:t>agility</a:t>
          </a:r>
          <a:r>
            <a:rPr lang="ru-RU" b="0" i="0"/>
            <a:t> – быстрота реакции. </a:t>
          </a:r>
          <a:endParaRPr lang="en-US"/>
        </a:p>
      </dgm:t>
    </dgm:pt>
    <dgm:pt modelId="{73DF5AD0-C031-4B65-A93C-DA0EE72C67E8}" type="parTrans" cxnId="{96BFF21C-73A7-4315-B69A-92B44816D83A}">
      <dgm:prSet/>
      <dgm:spPr/>
      <dgm:t>
        <a:bodyPr/>
        <a:lstStyle/>
        <a:p>
          <a:endParaRPr lang="en-US"/>
        </a:p>
      </dgm:t>
    </dgm:pt>
    <dgm:pt modelId="{A4A67EE3-FFBA-481D-A836-6B8F3A131F66}" type="sibTrans" cxnId="{96BFF21C-73A7-4315-B69A-92B44816D83A}">
      <dgm:prSet/>
      <dgm:spPr/>
      <dgm:t>
        <a:bodyPr/>
        <a:lstStyle/>
        <a:p>
          <a:endParaRPr lang="en-US"/>
        </a:p>
      </dgm:t>
    </dgm:pt>
    <dgm:pt modelId="{88F18082-5CD4-4AFC-9065-A319086F76CA}" type="pres">
      <dgm:prSet presAssocID="{46FCF758-CF6B-4D81-8390-A40F5198DF4E}" presName="linear" presStyleCnt="0">
        <dgm:presLayoutVars>
          <dgm:animLvl val="lvl"/>
          <dgm:resizeHandles val="exact"/>
        </dgm:presLayoutVars>
      </dgm:prSet>
      <dgm:spPr/>
    </dgm:pt>
    <dgm:pt modelId="{293E1F4A-5FA8-420C-AF6D-5CF33DECBC1A}" type="pres">
      <dgm:prSet presAssocID="{C665AE5A-C55B-47BB-85CC-F725AC050AB6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7A940023-B1F4-4D11-A990-58FB3FD62571}" type="pres">
      <dgm:prSet presAssocID="{DAA4B56F-8A69-4ACF-A5C7-25DE5C23866D}" presName="spacer" presStyleCnt="0"/>
      <dgm:spPr/>
    </dgm:pt>
    <dgm:pt modelId="{1A759268-3CD3-4EDB-89BC-EF1ED4146ED3}" type="pres">
      <dgm:prSet presAssocID="{540E0445-4430-49E2-A5EE-C963E1503AA0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B5EBD750-53E8-4BC2-B77F-ECC9A8D95F70}" type="pres">
      <dgm:prSet presAssocID="{55EB4FFF-3E4A-4811-9FC3-0E10F4F0570C}" presName="spacer" presStyleCnt="0"/>
      <dgm:spPr/>
    </dgm:pt>
    <dgm:pt modelId="{A3842D6F-7007-4E49-AE6E-133EB09A4220}" type="pres">
      <dgm:prSet presAssocID="{EC2E4A5F-0984-458B-B639-21323684A4CC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20D315A6-A79D-45A8-BCF4-099FBEDABF29}" type="pres">
      <dgm:prSet presAssocID="{B92CC7EA-0362-413A-8881-590200FB06F4}" presName="spacer" presStyleCnt="0"/>
      <dgm:spPr/>
    </dgm:pt>
    <dgm:pt modelId="{1906CE60-88C4-4DA0-96E6-31EFC2627AF3}" type="pres">
      <dgm:prSet presAssocID="{ED9A3F62-DD57-4C39-85D8-A49F83F2D411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96BFF21C-73A7-4315-B69A-92B44816D83A}" srcId="{46FCF758-CF6B-4D81-8390-A40F5198DF4E}" destId="{ED9A3F62-DD57-4C39-85D8-A49F83F2D411}" srcOrd="3" destOrd="0" parTransId="{73DF5AD0-C031-4B65-A93C-DA0EE72C67E8}" sibTransId="{A4A67EE3-FFBA-481D-A836-6B8F3A131F66}"/>
    <dgm:cxn modelId="{CE79A225-4A54-4ACD-8AB4-335D69B67959}" srcId="{46FCF758-CF6B-4D81-8390-A40F5198DF4E}" destId="{540E0445-4430-49E2-A5EE-C963E1503AA0}" srcOrd="1" destOrd="0" parTransId="{7ABBA054-AE5C-4217-B5A7-E7D1ED63116A}" sibTransId="{55EB4FFF-3E4A-4811-9FC3-0E10F4F0570C}"/>
    <dgm:cxn modelId="{09A7C336-2783-41A6-AB22-832E8FE8053E}" type="presOf" srcId="{C665AE5A-C55B-47BB-85CC-F725AC050AB6}" destId="{293E1F4A-5FA8-420C-AF6D-5CF33DECBC1A}" srcOrd="0" destOrd="0" presId="urn:microsoft.com/office/officeart/2005/8/layout/vList2"/>
    <dgm:cxn modelId="{5E24C66B-869C-4788-8DC4-1C396A2945E7}" type="presOf" srcId="{540E0445-4430-49E2-A5EE-C963E1503AA0}" destId="{1A759268-3CD3-4EDB-89BC-EF1ED4146ED3}" srcOrd="0" destOrd="0" presId="urn:microsoft.com/office/officeart/2005/8/layout/vList2"/>
    <dgm:cxn modelId="{47457B50-70F4-4142-9DDE-4F8CDA29DEB5}" srcId="{46FCF758-CF6B-4D81-8390-A40F5198DF4E}" destId="{C665AE5A-C55B-47BB-85CC-F725AC050AB6}" srcOrd="0" destOrd="0" parTransId="{0EBC9092-E5BF-470A-89A8-5249CE9CE0B5}" sibTransId="{DAA4B56F-8A69-4ACF-A5C7-25DE5C23866D}"/>
    <dgm:cxn modelId="{559540AB-5E48-492E-9206-7703F65F18C0}" type="presOf" srcId="{46FCF758-CF6B-4D81-8390-A40F5198DF4E}" destId="{88F18082-5CD4-4AFC-9065-A319086F76CA}" srcOrd="0" destOrd="0" presId="urn:microsoft.com/office/officeart/2005/8/layout/vList2"/>
    <dgm:cxn modelId="{B22494AB-D4D0-428B-9437-D23D6614B8B4}" type="presOf" srcId="{EC2E4A5F-0984-458B-B639-21323684A4CC}" destId="{A3842D6F-7007-4E49-AE6E-133EB09A4220}" srcOrd="0" destOrd="0" presId="urn:microsoft.com/office/officeart/2005/8/layout/vList2"/>
    <dgm:cxn modelId="{E855A1CF-354B-4294-9D4C-2A875AB9F761}" type="presOf" srcId="{ED9A3F62-DD57-4C39-85D8-A49F83F2D411}" destId="{1906CE60-88C4-4DA0-96E6-31EFC2627AF3}" srcOrd="0" destOrd="0" presId="urn:microsoft.com/office/officeart/2005/8/layout/vList2"/>
    <dgm:cxn modelId="{1C8E56D0-9CA6-4A3A-8C8D-313447CD07AE}" srcId="{46FCF758-CF6B-4D81-8390-A40F5198DF4E}" destId="{EC2E4A5F-0984-458B-B639-21323684A4CC}" srcOrd="2" destOrd="0" parTransId="{62AD55EC-FA74-405D-B309-7BFEF5BC4902}" sibTransId="{B92CC7EA-0362-413A-8881-590200FB06F4}"/>
    <dgm:cxn modelId="{ED0C51EB-9A88-4C44-99C9-5E4B9D026678}" type="presParOf" srcId="{88F18082-5CD4-4AFC-9065-A319086F76CA}" destId="{293E1F4A-5FA8-420C-AF6D-5CF33DECBC1A}" srcOrd="0" destOrd="0" presId="urn:microsoft.com/office/officeart/2005/8/layout/vList2"/>
    <dgm:cxn modelId="{7A4F8F78-7E93-4836-9C7C-B2AA7DAC40D5}" type="presParOf" srcId="{88F18082-5CD4-4AFC-9065-A319086F76CA}" destId="{7A940023-B1F4-4D11-A990-58FB3FD62571}" srcOrd="1" destOrd="0" presId="urn:microsoft.com/office/officeart/2005/8/layout/vList2"/>
    <dgm:cxn modelId="{65E2BDB8-9654-41F2-BBBA-45C780D10789}" type="presParOf" srcId="{88F18082-5CD4-4AFC-9065-A319086F76CA}" destId="{1A759268-3CD3-4EDB-89BC-EF1ED4146ED3}" srcOrd="2" destOrd="0" presId="urn:microsoft.com/office/officeart/2005/8/layout/vList2"/>
    <dgm:cxn modelId="{9C01D126-73CB-4202-A271-DC115FDC3460}" type="presParOf" srcId="{88F18082-5CD4-4AFC-9065-A319086F76CA}" destId="{B5EBD750-53E8-4BC2-B77F-ECC9A8D95F70}" srcOrd="3" destOrd="0" presId="urn:microsoft.com/office/officeart/2005/8/layout/vList2"/>
    <dgm:cxn modelId="{26D4F021-4B95-4683-9F63-CA9232CB34A4}" type="presParOf" srcId="{88F18082-5CD4-4AFC-9065-A319086F76CA}" destId="{A3842D6F-7007-4E49-AE6E-133EB09A4220}" srcOrd="4" destOrd="0" presId="urn:microsoft.com/office/officeart/2005/8/layout/vList2"/>
    <dgm:cxn modelId="{41E07237-A4F5-4ED7-B38A-4BC421D53615}" type="presParOf" srcId="{88F18082-5CD4-4AFC-9065-A319086F76CA}" destId="{20D315A6-A79D-45A8-BCF4-099FBEDABF29}" srcOrd="5" destOrd="0" presId="urn:microsoft.com/office/officeart/2005/8/layout/vList2"/>
    <dgm:cxn modelId="{CB398458-0090-4079-BA74-B390165CC3E8}" type="presParOf" srcId="{88F18082-5CD4-4AFC-9065-A319086F76CA}" destId="{1906CE60-88C4-4DA0-96E6-31EFC2627AF3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368FC1C-3325-41C7-A3E4-64848334EF88}" type="doc">
      <dgm:prSet loTypeId="urn:microsoft.com/office/officeart/2005/8/layout/process4" loCatId="process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C7599746-682C-46A5-B118-F078C72A4F3C}">
      <dgm:prSet/>
      <dgm:spPr/>
      <dgm:t>
        <a:bodyPr/>
        <a:lstStyle/>
        <a:p>
          <a:r>
            <a:rPr lang="en-US"/>
            <a:t>Если иммигранты не избегают общения с представителями принимающей культуры, последние реагируют "ассимилирующей" коммуникацией, вступая во взаимодействие с иммигрантами. </a:t>
          </a:r>
        </a:p>
      </dgm:t>
    </dgm:pt>
    <dgm:pt modelId="{E044ACE4-CE45-4184-9958-6D7F876FAC0B}" type="parTrans" cxnId="{DD5B7094-209A-4316-94F9-09DEC9641D0B}">
      <dgm:prSet/>
      <dgm:spPr/>
      <dgm:t>
        <a:bodyPr/>
        <a:lstStyle/>
        <a:p>
          <a:endParaRPr lang="en-US"/>
        </a:p>
      </dgm:t>
    </dgm:pt>
    <dgm:pt modelId="{4E3AF1DC-40A3-49A2-AEEB-D3D030C74E98}" type="sibTrans" cxnId="{DD5B7094-209A-4316-94F9-09DEC9641D0B}">
      <dgm:prSet/>
      <dgm:spPr/>
      <dgm:t>
        <a:bodyPr/>
        <a:lstStyle/>
        <a:p>
          <a:endParaRPr lang="en-US"/>
        </a:p>
      </dgm:t>
    </dgm:pt>
    <dgm:pt modelId="{E55AE101-1F50-4947-8BD8-6574A2C7842A}">
      <dgm:prSet/>
      <dgm:spPr/>
      <dgm:t>
        <a:bodyPr/>
        <a:lstStyle/>
        <a:p>
          <a:r>
            <a:rPr lang="en-US"/>
            <a:t>Если иммигранты игнорируют нормы принимающей культуры, ее представители реагируют "пренебрегающей" коммуникацией, что передается посредством негативных сообщений или отсутствием сообщений. </a:t>
          </a:r>
        </a:p>
      </dgm:t>
    </dgm:pt>
    <dgm:pt modelId="{1B6E8A8B-9F2C-4EA1-8E3A-FEB483E870A9}" type="parTrans" cxnId="{06FA37A4-CF02-4B72-A19D-1CD0E003DCA7}">
      <dgm:prSet/>
      <dgm:spPr/>
      <dgm:t>
        <a:bodyPr/>
        <a:lstStyle/>
        <a:p>
          <a:endParaRPr lang="en-US"/>
        </a:p>
      </dgm:t>
    </dgm:pt>
    <dgm:pt modelId="{E78BB764-948D-415C-8C2D-4418713958E8}" type="sibTrans" cxnId="{06FA37A4-CF02-4B72-A19D-1CD0E003DCA7}">
      <dgm:prSet/>
      <dgm:spPr/>
      <dgm:t>
        <a:bodyPr/>
        <a:lstStyle/>
        <a:p>
          <a:endParaRPr lang="en-US"/>
        </a:p>
      </dgm:t>
    </dgm:pt>
    <dgm:pt modelId="{C1200914-3820-4944-BAEC-CB1E6B041676}">
      <dgm:prSet/>
      <dgm:spPr/>
      <dgm:t>
        <a:bodyPr/>
        <a:lstStyle/>
        <a:p>
          <a:r>
            <a:rPr lang="en-US"/>
            <a:t>Один из возможных ответов иммигрантов на пренебрегающую коммуникацию заключается в их отчуждении от принимающей культуры и в социальной изоляции. </a:t>
          </a:r>
        </a:p>
      </dgm:t>
    </dgm:pt>
    <dgm:pt modelId="{8BA361F9-D518-4A4C-A520-EAD3AA617735}" type="parTrans" cxnId="{67C98BF1-FF61-478D-9865-1ACC7CDFBB5D}">
      <dgm:prSet/>
      <dgm:spPr/>
      <dgm:t>
        <a:bodyPr/>
        <a:lstStyle/>
        <a:p>
          <a:endParaRPr lang="en-US"/>
        </a:p>
      </dgm:t>
    </dgm:pt>
    <dgm:pt modelId="{6F2EE1AC-F5EC-4525-A85A-3A355E371081}" type="sibTrans" cxnId="{67C98BF1-FF61-478D-9865-1ACC7CDFBB5D}">
      <dgm:prSet/>
      <dgm:spPr/>
      <dgm:t>
        <a:bodyPr/>
        <a:lstStyle/>
        <a:p>
          <a:endParaRPr lang="en-US"/>
        </a:p>
      </dgm:t>
    </dgm:pt>
    <dgm:pt modelId="{250FE51F-3602-4C0F-A7E0-AF2FDAC4A03D}" type="pres">
      <dgm:prSet presAssocID="{4368FC1C-3325-41C7-A3E4-64848334EF88}" presName="Name0" presStyleCnt="0">
        <dgm:presLayoutVars>
          <dgm:dir/>
          <dgm:animLvl val="lvl"/>
          <dgm:resizeHandles val="exact"/>
        </dgm:presLayoutVars>
      </dgm:prSet>
      <dgm:spPr/>
    </dgm:pt>
    <dgm:pt modelId="{261B66C8-A13E-493C-8B5C-79614998886B}" type="pres">
      <dgm:prSet presAssocID="{C1200914-3820-4944-BAEC-CB1E6B041676}" presName="boxAndChildren" presStyleCnt="0"/>
      <dgm:spPr/>
    </dgm:pt>
    <dgm:pt modelId="{410BEB59-CF8E-4EBD-B59A-C5FCBB742422}" type="pres">
      <dgm:prSet presAssocID="{C1200914-3820-4944-BAEC-CB1E6B041676}" presName="parentTextBox" presStyleLbl="node1" presStyleIdx="0" presStyleCnt="3"/>
      <dgm:spPr/>
    </dgm:pt>
    <dgm:pt modelId="{1D8080C0-CA31-4789-85DB-9D5394939DEB}" type="pres">
      <dgm:prSet presAssocID="{E78BB764-948D-415C-8C2D-4418713958E8}" presName="sp" presStyleCnt="0"/>
      <dgm:spPr/>
    </dgm:pt>
    <dgm:pt modelId="{C07E2CE3-059D-40A3-B57E-86CE8DECAE45}" type="pres">
      <dgm:prSet presAssocID="{E55AE101-1F50-4947-8BD8-6574A2C7842A}" presName="arrowAndChildren" presStyleCnt="0"/>
      <dgm:spPr/>
    </dgm:pt>
    <dgm:pt modelId="{3C529D55-31FE-4EE5-A4A0-D0A790593637}" type="pres">
      <dgm:prSet presAssocID="{E55AE101-1F50-4947-8BD8-6574A2C7842A}" presName="parentTextArrow" presStyleLbl="node1" presStyleIdx="1" presStyleCnt="3"/>
      <dgm:spPr/>
    </dgm:pt>
    <dgm:pt modelId="{BF88DCF2-2DEE-4808-9942-2145D06B90BE}" type="pres">
      <dgm:prSet presAssocID="{4E3AF1DC-40A3-49A2-AEEB-D3D030C74E98}" presName="sp" presStyleCnt="0"/>
      <dgm:spPr/>
    </dgm:pt>
    <dgm:pt modelId="{F0D2E745-AD4F-4CA8-97BA-1545363D50D1}" type="pres">
      <dgm:prSet presAssocID="{C7599746-682C-46A5-B118-F078C72A4F3C}" presName="arrowAndChildren" presStyleCnt="0"/>
      <dgm:spPr/>
    </dgm:pt>
    <dgm:pt modelId="{F728151C-7944-4D10-A762-900CBC231C7E}" type="pres">
      <dgm:prSet presAssocID="{C7599746-682C-46A5-B118-F078C72A4F3C}" presName="parentTextArrow" presStyleLbl="node1" presStyleIdx="2" presStyleCnt="3"/>
      <dgm:spPr/>
    </dgm:pt>
  </dgm:ptLst>
  <dgm:cxnLst>
    <dgm:cxn modelId="{E199B50F-764A-4AB5-A7BA-B9EEEE70F5E5}" type="presOf" srcId="{E55AE101-1F50-4947-8BD8-6574A2C7842A}" destId="{3C529D55-31FE-4EE5-A4A0-D0A790593637}" srcOrd="0" destOrd="0" presId="urn:microsoft.com/office/officeart/2005/8/layout/process4"/>
    <dgm:cxn modelId="{39B67640-25DD-4A94-B327-3EF5BDFEE201}" type="presOf" srcId="{C1200914-3820-4944-BAEC-CB1E6B041676}" destId="{410BEB59-CF8E-4EBD-B59A-C5FCBB742422}" srcOrd="0" destOrd="0" presId="urn:microsoft.com/office/officeart/2005/8/layout/process4"/>
    <dgm:cxn modelId="{DD5B7094-209A-4316-94F9-09DEC9641D0B}" srcId="{4368FC1C-3325-41C7-A3E4-64848334EF88}" destId="{C7599746-682C-46A5-B118-F078C72A4F3C}" srcOrd="0" destOrd="0" parTransId="{E044ACE4-CE45-4184-9958-6D7F876FAC0B}" sibTransId="{4E3AF1DC-40A3-49A2-AEEB-D3D030C74E98}"/>
    <dgm:cxn modelId="{06FA37A4-CF02-4B72-A19D-1CD0E003DCA7}" srcId="{4368FC1C-3325-41C7-A3E4-64848334EF88}" destId="{E55AE101-1F50-4947-8BD8-6574A2C7842A}" srcOrd="1" destOrd="0" parTransId="{1B6E8A8B-9F2C-4EA1-8E3A-FEB483E870A9}" sibTransId="{E78BB764-948D-415C-8C2D-4418713958E8}"/>
    <dgm:cxn modelId="{9C5805F1-1DB8-4061-80D2-4039B46375B7}" type="presOf" srcId="{4368FC1C-3325-41C7-A3E4-64848334EF88}" destId="{250FE51F-3602-4C0F-A7E0-AF2FDAC4A03D}" srcOrd="0" destOrd="0" presId="urn:microsoft.com/office/officeart/2005/8/layout/process4"/>
    <dgm:cxn modelId="{67C98BF1-FF61-478D-9865-1ACC7CDFBB5D}" srcId="{4368FC1C-3325-41C7-A3E4-64848334EF88}" destId="{C1200914-3820-4944-BAEC-CB1E6B041676}" srcOrd="2" destOrd="0" parTransId="{8BA361F9-D518-4A4C-A520-EAD3AA617735}" sibTransId="{6F2EE1AC-F5EC-4525-A85A-3A355E371081}"/>
    <dgm:cxn modelId="{F77015FB-93C6-4A97-AFE0-78A6A5CB49CA}" type="presOf" srcId="{C7599746-682C-46A5-B118-F078C72A4F3C}" destId="{F728151C-7944-4D10-A762-900CBC231C7E}" srcOrd="0" destOrd="0" presId="urn:microsoft.com/office/officeart/2005/8/layout/process4"/>
    <dgm:cxn modelId="{D7AB5DE8-61C8-412D-87EC-8F0C1A41C62F}" type="presParOf" srcId="{250FE51F-3602-4C0F-A7E0-AF2FDAC4A03D}" destId="{261B66C8-A13E-493C-8B5C-79614998886B}" srcOrd="0" destOrd="0" presId="urn:microsoft.com/office/officeart/2005/8/layout/process4"/>
    <dgm:cxn modelId="{FBBDEB33-91F3-4400-B44A-CE5508A6F076}" type="presParOf" srcId="{261B66C8-A13E-493C-8B5C-79614998886B}" destId="{410BEB59-CF8E-4EBD-B59A-C5FCBB742422}" srcOrd="0" destOrd="0" presId="urn:microsoft.com/office/officeart/2005/8/layout/process4"/>
    <dgm:cxn modelId="{E391EE7D-D9C1-4900-BD99-044E22A45E08}" type="presParOf" srcId="{250FE51F-3602-4C0F-A7E0-AF2FDAC4A03D}" destId="{1D8080C0-CA31-4789-85DB-9D5394939DEB}" srcOrd="1" destOrd="0" presId="urn:microsoft.com/office/officeart/2005/8/layout/process4"/>
    <dgm:cxn modelId="{ACA3E1B7-1B6E-4C60-9F10-E96ADE8E3BFB}" type="presParOf" srcId="{250FE51F-3602-4C0F-A7E0-AF2FDAC4A03D}" destId="{C07E2CE3-059D-40A3-B57E-86CE8DECAE45}" srcOrd="2" destOrd="0" presId="urn:microsoft.com/office/officeart/2005/8/layout/process4"/>
    <dgm:cxn modelId="{857FDEC4-D222-428F-B217-98C58C5021F9}" type="presParOf" srcId="{C07E2CE3-059D-40A3-B57E-86CE8DECAE45}" destId="{3C529D55-31FE-4EE5-A4A0-D0A790593637}" srcOrd="0" destOrd="0" presId="urn:microsoft.com/office/officeart/2005/8/layout/process4"/>
    <dgm:cxn modelId="{A8C7D778-7EDD-4B54-9FDB-3246FFA99987}" type="presParOf" srcId="{250FE51F-3602-4C0F-A7E0-AF2FDAC4A03D}" destId="{BF88DCF2-2DEE-4808-9942-2145D06B90BE}" srcOrd="3" destOrd="0" presId="urn:microsoft.com/office/officeart/2005/8/layout/process4"/>
    <dgm:cxn modelId="{903B3481-C8E6-4C31-BA1F-96295D1A96B6}" type="presParOf" srcId="{250FE51F-3602-4C0F-A7E0-AF2FDAC4A03D}" destId="{F0D2E745-AD4F-4CA8-97BA-1545363D50D1}" srcOrd="4" destOrd="0" presId="urn:microsoft.com/office/officeart/2005/8/layout/process4"/>
    <dgm:cxn modelId="{51F8E275-E5DF-472B-BD24-46AFE7281ED2}" type="presParOf" srcId="{F0D2E745-AD4F-4CA8-97BA-1545363D50D1}" destId="{F728151C-7944-4D10-A762-900CBC231C7E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3E1F4A-5FA8-420C-AF6D-5CF33DECBC1A}">
      <dsp:nvSpPr>
        <dsp:cNvPr id="0" name=""/>
        <dsp:cNvSpPr/>
      </dsp:nvSpPr>
      <dsp:spPr>
        <a:xfrm>
          <a:off x="0" y="649470"/>
          <a:ext cx="6628804" cy="8424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3600" b="0" i="0" kern="1200"/>
            <a:t>V</a:t>
          </a:r>
          <a:r>
            <a:rPr lang="ru-RU" sz="3600" b="0" i="0" kern="1200"/>
            <a:t>-</a:t>
          </a:r>
          <a:r>
            <a:rPr lang="en-CA" sz="3600" b="0" i="0" kern="1200"/>
            <a:t>Vision</a:t>
          </a:r>
          <a:r>
            <a:rPr lang="ru-RU" sz="3600" b="0" i="0" kern="1200"/>
            <a:t> – видение</a:t>
          </a:r>
          <a:endParaRPr lang="en-US" sz="3600" kern="1200"/>
        </a:p>
      </dsp:txBody>
      <dsp:txXfrm>
        <a:off x="41123" y="690593"/>
        <a:ext cx="6546558" cy="760154"/>
      </dsp:txXfrm>
    </dsp:sp>
    <dsp:sp modelId="{1A759268-3CD3-4EDB-89BC-EF1ED4146ED3}">
      <dsp:nvSpPr>
        <dsp:cNvPr id="0" name=""/>
        <dsp:cNvSpPr/>
      </dsp:nvSpPr>
      <dsp:spPr>
        <a:xfrm>
          <a:off x="0" y="1595550"/>
          <a:ext cx="6628804" cy="842400"/>
        </a:xfrm>
        <a:prstGeom prst="roundRect">
          <a:avLst/>
        </a:prstGeom>
        <a:gradFill rotWithShape="0">
          <a:gsLst>
            <a:gs pos="0">
              <a:schemeClr val="accent2">
                <a:hueOff val="-988095"/>
                <a:satOff val="4733"/>
                <a:lumOff val="4379"/>
                <a:alphaOff val="0"/>
                <a:tint val="96000"/>
                <a:lumMod val="100000"/>
              </a:schemeClr>
            </a:gs>
            <a:gs pos="78000">
              <a:schemeClr val="accent2">
                <a:hueOff val="-988095"/>
                <a:satOff val="4733"/>
                <a:lumOff val="4379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3600" b="0" i="0" kern="1200"/>
            <a:t>U</a:t>
          </a:r>
          <a:r>
            <a:rPr lang="ru-RU" sz="3600" b="0" i="0" kern="1200"/>
            <a:t>-</a:t>
          </a:r>
          <a:r>
            <a:rPr lang="en-CA" sz="3600" b="0" i="0" kern="1200"/>
            <a:t>understanding</a:t>
          </a:r>
          <a:r>
            <a:rPr lang="ru-RU" sz="3600" b="0" i="0" kern="1200"/>
            <a:t> – понимание</a:t>
          </a:r>
          <a:endParaRPr lang="en-US" sz="3600" kern="1200"/>
        </a:p>
      </dsp:txBody>
      <dsp:txXfrm>
        <a:off x="41123" y="1636673"/>
        <a:ext cx="6546558" cy="760154"/>
      </dsp:txXfrm>
    </dsp:sp>
    <dsp:sp modelId="{A3842D6F-7007-4E49-AE6E-133EB09A4220}">
      <dsp:nvSpPr>
        <dsp:cNvPr id="0" name=""/>
        <dsp:cNvSpPr/>
      </dsp:nvSpPr>
      <dsp:spPr>
        <a:xfrm>
          <a:off x="0" y="2541630"/>
          <a:ext cx="6628804" cy="842400"/>
        </a:xfrm>
        <a:prstGeom prst="roundRect">
          <a:avLst/>
        </a:prstGeom>
        <a:gradFill rotWithShape="0">
          <a:gsLst>
            <a:gs pos="0">
              <a:schemeClr val="accent2">
                <a:hueOff val="-1976191"/>
                <a:satOff val="9467"/>
                <a:lumOff val="8758"/>
                <a:alphaOff val="0"/>
                <a:tint val="96000"/>
                <a:lumMod val="100000"/>
              </a:schemeClr>
            </a:gs>
            <a:gs pos="78000">
              <a:schemeClr val="accent2">
                <a:hueOff val="-1976191"/>
                <a:satOff val="9467"/>
                <a:lumOff val="8758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3600" b="0" i="0" kern="1200"/>
            <a:t>C</a:t>
          </a:r>
          <a:r>
            <a:rPr lang="ru-RU" sz="3600" b="0" i="0" kern="1200"/>
            <a:t>-</a:t>
          </a:r>
          <a:r>
            <a:rPr lang="en-CA" sz="3600" b="0" i="0" kern="1200"/>
            <a:t>clarity</a:t>
          </a:r>
          <a:r>
            <a:rPr lang="ru-RU" sz="3600" b="0" i="0" kern="1200"/>
            <a:t> – ясность</a:t>
          </a:r>
          <a:endParaRPr lang="en-US" sz="3600" kern="1200"/>
        </a:p>
      </dsp:txBody>
      <dsp:txXfrm>
        <a:off x="41123" y="2582753"/>
        <a:ext cx="6546558" cy="760154"/>
      </dsp:txXfrm>
    </dsp:sp>
    <dsp:sp modelId="{1906CE60-88C4-4DA0-96E6-31EFC2627AF3}">
      <dsp:nvSpPr>
        <dsp:cNvPr id="0" name=""/>
        <dsp:cNvSpPr/>
      </dsp:nvSpPr>
      <dsp:spPr>
        <a:xfrm>
          <a:off x="0" y="3487710"/>
          <a:ext cx="6628804" cy="842400"/>
        </a:xfrm>
        <a:prstGeom prst="roundRect">
          <a:avLst/>
        </a:prstGeom>
        <a:gradFill rotWithShape="0">
          <a:gsLst>
            <a:gs pos="0">
              <a:schemeClr val="accent2">
                <a:hueOff val="-2964286"/>
                <a:satOff val="14200"/>
                <a:lumOff val="13137"/>
                <a:alphaOff val="0"/>
                <a:tint val="96000"/>
                <a:lumMod val="100000"/>
              </a:schemeClr>
            </a:gs>
            <a:gs pos="78000">
              <a:schemeClr val="accent2">
                <a:hueOff val="-2964286"/>
                <a:satOff val="14200"/>
                <a:lumOff val="13137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3600" b="0" i="0" kern="1200"/>
            <a:t>A</a:t>
          </a:r>
          <a:r>
            <a:rPr lang="ru-RU" sz="3600" b="0" i="0" kern="1200"/>
            <a:t>-</a:t>
          </a:r>
          <a:r>
            <a:rPr lang="en-CA" sz="3600" b="0" i="0" kern="1200"/>
            <a:t>agility</a:t>
          </a:r>
          <a:r>
            <a:rPr lang="ru-RU" sz="3600" b="0" i="0" kern="1200"/>
            <a:t> – быстрота реакции. </a:t>
          </a:r>
          <a:endParaRPr lang="en-US" sz="3600" kern="1200"/>
        </a:p>
      </dsp:txBody>
      <dsp:txXfrm>
        <a:off x="41123" y="3528833"/>
        <a:ext cx="6546558" cy="76015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0BEB59-CF8E-4EBD-B59A-C5FCBB742422}">
      <dsp:nvSpPr>
        <dsp:cNvPr id="0" name=""/>
        <dsp:cNvSpPr/>
      </dsp:nvSpPr>
      <dsp:spPr>
        <a:xfrm>
          <a:off x="0" y="3748394"/>
          <a:ext cx="6628804" cy="1230306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Один из возможных ответов иммигрантов на пренебрегающую коммуникацию заключается в их отчуждении от принимающей культуры и в социальной изоляции. </a:t>
          </a:r>
        </a:p>
      </dsp:txBody>
      <dsp:txXfrm>
        <a:off x="0" y="3748394"/>
        <a:ext cx="6628804" cy="1230306"/>
      </dsp:txXfrm>
    </dsp:sp>
    <dsp:sp modelId="{3C529D55-31FE-4EE5-A4A0-D0A790593637}">
      <dsp:nvSpPr>
        <dsp:cNvPr id="0" name=""/>
        <dsp:cNvSpPr/>
      </dsp:nvSpPr>
      <dsp:spPr>
        <a:xfrm rot="10800000">
          <a:off x="0" y="1874637"/>
          <a:ext cx="6628804" cy="1892211"/>
        </a:xfrm>
        <a:prstGeom prst="upArrowCallou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3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Если иммигранты игнорируют нормы принимающей культуры, ее представители реагируют "пренебрегающей" коммуникацией, что передается посредством негативных сообщений или отсутствием сообщений. </a:t>
          </a:r>
        </a:p>
      </dsp:txBody>
      <dsp:txXfrm rot="10800000">
        <a:off x="0" y="1874637"/>
        <a:ext cx="6628804" cy="1229502"/>
      </dsp:txXfrm>
    </dsp:sp>
    <dsp:sp modelId="{F728151C-7944-4D10-A762-900CBC231C7E}">
      <dsp:nvSpPr>
        <dsp:cNvPr id="0" name=""/>
        <dsp:cNvSpPr/>
      </dsp:nvSpPr>
      <dsp:spPr>
        <a:xfrm rot="10800000">
          <a:off x="0" y="880"/>
          <a:ext cx="6628804" cy="1892211"/>
        </a:xfrm>
        <a:prstGeom prst="upArrowCallou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4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Если иммигранты не избегают общения с представителями принимающей культуры, последние реагируют "ассимилирующей" коммуникацией, вступая во взаимодействие с иммигрантами. </a:t>
          </a:r>
        </a:p>
      </dsp:txBody>
      <dsp:txXfrm rot="10800000">
        <a:off x="0" y="880"/>
        <a:ext cx="6628804" cy="12295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90017B-F9C8-4FA6-B140-D0C159FD894F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BB2160-5E6A-4909-933A-D39F87294C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05388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25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16818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29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34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55893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36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20697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CDDD32-6F5F-445C-AD23-BCEC4CC7A780}" type="slidenum">
              <a:rPr lang="ru-RU" smtClean="0"/>
              <a:pPr/>
              <a:t>38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97677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BBA1D-C1B3-E941-B861-91D56DC673E1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409CE-C003-0A4D-9EEA-1F67A3883C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90007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BBA1D-C1B3-E941-B861-91D56DC673E1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409CE-C003-0A4D-9EEA-1F67A3883C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3369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BBA1D-C1B3-E941-B861-91D56DC673E1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409CE-C003-0A4D-9EEA-1F67A3883C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91090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BBA1D-C1B3-E941-B861-91D56DC673E1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409CE-C003-0A4D-9EEA-1F67A3883C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12580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BBA1D-C1B3-E941-B861-91D56DC673E1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409CE-C003-0A4D-9EEA-1F67A3883C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08431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BBA1D-C1B3-E941-B861-91D56DC673E1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409CE-C003-0A4D-9EEA-1F67A3883C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0931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BBA1D-C1B3-E941-B861-91D56DC673E1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409CE-C003-0A4D-9EEA-1F67A3883C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7940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BBA1D-C1B3-E941-B861-91D56DC673E1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409CE-C003-0A4D-9EEA-1F67A3883C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09350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BBA1D-C1B3-E941-B861-91D56DC673E1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409CE-C003-0A4D-9EEA-1F67A3883C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98066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BBA1D-C1B3-E941-B861-91D56DC673E1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409CE-C003-0A4D-9EEA-1F67A3883C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0585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BBA1D-C1B3-E941-B861-91D56DC673E1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409CE-C003-0A4D-9EEA-1F67A3883C81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544311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BBA1D-C1B3-E941-B861-91D56DC673E1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409CE-C003-0A4D-9EEA-1F67A3883C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37754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BBA1D-C1B3-E941-B861-91D56DC673E1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409CE-C003-0A4D-9EEA-1F67A3883C81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5073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BBA1D-C1B3-E941-B861-91D56DC673E1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409CE-C003-0A4D-9EEA-1F67A3883C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17379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BBA1D-C1B3-E941-B861-91D56DC673E1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409CE-C003-0A4D-9EEA-1F67A3883C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30392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BBA1D-C1B3-E941-B861-91D56DC673E1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409CE-C003-0A4D-9EEA-1F67A3883C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9960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6BBA1D-C1B3-E941-B861-91D56DC673E1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42409CE-C003-0A4D-9EEA-1F67A3883C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5562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  <p:sldLayoutId id="2147483778" r:id="rId12"/>
    <p:sldLayoutId id="2147483779" r:id="rId13"/>
    <p:sldLayoutId id="2147483780" r:id="rId14"/>
    <p:sldLayoutId id="2147483781" r:id="rId15"/>
    <p:sldLayoutId id="214748378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7">
            <a:extLst>
              <a:ext uri="{FF2B5EF4-FFF2-40B4-BE49-F238E27FC236}">
                <a16:creationId xmlns:a16="http://schemas.microsoft.com/office/drawing/2014/main" id="{9179DE42-5613-4B35-A1E6-6CCBAA13C7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9">
            <a:extLst>
              <a:ext uri="{FF2B5EF4-FFF2-40B4-BE49-F238E27FC236}">
                <a16:creationId xmlns:a16="http://schemas.microsoft.com/office/drawing/2014/main" id="{EB898B32-3891-4C3A-8F58-C5969D2E90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48300" y="0"/>
            <a:ext cx="1219200" cy="685800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11">
            <a:extLst>
              <a:ext uri="{FF2B5EF4-FFF2-40B4-BE49-F238E27FC236}">
                <a16:creationId xmlns:a16="http://schemas.microsoft.com/office/drawing/2014/main" id="{4AE4806D-B8F9-4679-A68A-9BD21C01A3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7175" y="3681413"/>
            <a:ext cx="4763558" cy="3176587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Rectangle 23">
            <a:extLst>
              <a:ext uri="{FF2B5EF4-FFF2-40B4-BE49-F238E27FC236}">
                <a16:creationId xmlns:a16="http://schemas.microsoft.com/office/drawing/2014/main" id="{52FB45E9-914E-4471-AC87-E475CD5176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58764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Rectangle 25">
            <a:extLst>
              <a:ext uri="{FF2B5EF4-FFF2-40B4-BE49-F238E27FC236}">
                <a16:creationId xmlns:a16="http://schemas.microsoft.com/office/drawing/2014/main" id="{C310626D-5743-49D4-8F7D-88C4F8F057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80730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3C195FC1-B568-4C72-9902-34CB35DDD7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9621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Rectangle 27">
            <a:extLst>
              <a:ext uri="{FF2B5EF4-FFF2-40B4-BE49-F238E27FC236}">
                <a16:creationId xmlns:a16="http://schemas.microsoft.com/office/drawing/2014/main" id="{EF2BDF77-362C-43F0-8CBB-A969EC2AE0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11788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4BE96B01-3929-432D-B8C2-ADBCB74C2E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48954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2A6FCDE6-CDE2-4C51-B18E-A95CFB6797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16287" y="-8467"/>
            <a:ext cx="9175713" cy="6866467"/>
          </a:xfrm>
          <a:custGeom>
            <a:avLst/>
            <a:gdLst>
              <a:gd name="connsiteX0" fmla="*/ 0 w 9175713"/>
              <a:gd name="connsiteY0" fmla="*/ 0 h 6866467"/>
              <a:gd name="connsiteX1" fmla="*/ 1249825 w 9175713"/>
              <a:gd name="connsiteY1" fmla="*/ 0 h 6866467"/>
              <a:gd name="connsiteX2" fmla="*/ 1249825 w 9175713"/>
              <a:gd name="connsiteY2" fmla="*/ 8467 h 6866467"/>
              <a:gd name="connsiteX3" fmla="*/ 9175713 w 9175713"/>
              <a:gd name="connsiteY3" fmla="*/ 8467 h 6866467"/>
              <a:gd name="connsiteX4" fmla="*/ 9175713 w 9175713"/>
              <a:gd name="connsiteY4" fmla="*/ 6866467 h 6866467"/>
              <a:gd name="connsiteX5" fmla="*/ 1249825 w 9175713"/>
              <a:gd name="connsiteY5" fmla="*/ 6866467 h 6866467"/>
              <a:gd name="connsiteX6" fmla="*/ 1109382 w 9175713"/>
              <a:gd name="connsiteY6" fmla="*/ 6866467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75713" h="6866467">
                <a:moveTo>
                  <a:pt x="0" y="0"/>
                </a:moveTo>
                <a:lnTo>
                  <a:pt x="1249825" y="0"/>
                </a:lnTo>
                <a:lnTo>
                  <a:pt x="1249825" y="8467"/>
                </a:lnTo>
                <a:lnTo>
                  <a:pt x="9175713" y="8467"/>
                </a:lnTo>
                <a:lnTo>
                  <a:pt x="9175713" y="6866467"/>
                </a:lnTo>
                <a:lnTo>
                  <a:pt x="1249825" y="6866467"/>
                </a:lnTo>
                <a:lnTo>
                  <a:pt x="1109382" y="686646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4419136" y="1020871"/>
            <a:ext cx="6960759" cy="2849671"/>
          </a:xfrm>
        </p:spPr>
        <p:txBody>
          <a:bodyPr>
            <a:normAutofit/>
          </a:bodyPr>
          <a:lstStyle/>
          <a:p>
            <a:pPr algn="l">
              <a:lnSpc>
                <a:spcPct val="90000"/>
              </a:lnSpc>
            </a:pPr>
            <a:r>
              <a:rPr lang="ru-RU" sz="4700" dirty="0">
                <a:solidFill>
                  <a:srgbClr val="FFFFFF"/>
                </a:solidFill>
              </a:rPr>
              <a:t>Психологические особенности адаптации к чужой культуре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48104" y="3962088"/>
            <a:ext cx="6112077" cy="1186108"/>
          </a:xfrm>
        </p:spPr>
        <p:txBody>
          <a:bodyPr>
            <a:normAutofit/>
          </a:bodyPr>
          <a:lstStyle/>
          <a:p>
            <a:pPr algn="l"/>
            <a:r>
              <a:rPr lang="ru-RU">
                <a:solidFill>
                  <a:srgbClr val="FFFFFF">
                    <a:alpha val="70000"/>
                  </a:srgbClr>
                </a:solidFill>
              </a:rPr>
              <a:t>Лекция 6. Психология межкультурных коммуникаций</a:t>
            </a:r>
          </a:p>
        </p:txBody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9D2E8756-2465-473A-BA2A-2DB1D62247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062562" y="3271487"/>
            <a:ext cx="220660" cy="186439"/>
          </a:xfrm>
          <a:prstGeom prst="triangl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26939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8">
            <a:extLst>
              <a:ext uri="{FF2B5EF4-FFF2-40B4-BE49-F238E27FC236}">
                <a16:creationId xmlns:a16="http://schemas.microsoft.com/office/drawing/2014/main" id="{B4DE830A-B531-4A3B-96F6-0ECE88B085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2813DF2C-461A-4A8F-9679-A172790D1F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0">
              <a:extLst>
                <a:ext uri="{FF2B5EF4-FFF2-40B4-BE49-F238E27FC236}">
                  <a16:creationId xmlns:a16="http://schemas.microsoft.com/office/drawing/2014/main" id="{54CD3A85-C039-4249-86E4-1EB9318B54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887EA6D2-2883-42C2-993D-094CA6D65D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25">
              <a:extLst>
                <a:ext uri="{FF2B5EF4-FFF2-40B4-BE49-F238E27FC236}">
                  <a16:creationId xmlns:a16="http://schemas.microsoft.com/office/drawing/2014/main" id="{3B895046-636F-4D1B-ACA4-29AA0CB332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C6B0CDE3-E054-4EDD-A43B-F96843D8BF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Rectangle 27">
              <a:extLst>
                <a:ext uri="{FF2B5EF4-FFF2-40B4-BE49-F238E27FC236}">
                  <a16:creationId xmlns:a16="http://schemas.microsoft.com/office/drawing/2014/main" id="{3B66B1A2-F145-4C9B-85CC-4BF30D58CB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5D4FC972-94B3-4035-8D31-E668C132B4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9">
              <a:extLst>
                <a:ext uri="{FF2B5EF4-FFF2-40B4-BE49-F238E27FC236}">
                  <a16:creationId xmlns:a16="http://schemas.microsoft.com/office/drawing/2014/main" id="{374B9941-AFBE-4A77-A50E-B6EA04A746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27A982C5-2C38-4CE9-BC18-94697AD657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18">
              <a:extLst>
                <a:ext uri="{FF2B5EF4-FFF2-40B4-BE49-F238E27FC236}">
                  <a16:creationId xmlns:a16="http://schemas.microsoft.com/office/drawing/2014/main" id="{0060D8D1-7BB1-498F-AFBB-ADAC130A9E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F65770-AB86-41D9-9811-E5C21E52A9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2707" y="674324"/>
            <a:ext cx="4299666" cy="324913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kern="12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Человек в </a:t>
            </a:r>
            <a:r>
              <a:rPr lang="en-US" sz="5400" kern="1200" dirty="0" err="1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другой</a:t>
            </a:r>
            <a:r>
              <a:rPr lang="en-US" sz="5400" kern="12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5400" kern="1200" dirty="0" err="1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культуре</a:t>
            </a:r>
            <a:r>
              <a:rPr lang="ru-RU" sz="5400" kern="12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 </a:t>
            </a:r>
            <a:endParaRPr lang="en-US" sz="5400" kern="1200" dirty="0">
              <a:solidFill>
                <a:schemeClr val="accent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4" name="Isosceles Triangle 20">
            <a:extLst>
              <a:ext uri="{FF2B5EF4-FFF2-40B4-BE49-F238E27FC236}">
                <a16:creationId xmlns:a16="http://schemas.microsoft.com/office/drawing/2014/main" id="{5A7802B6-FF37-40CF-A7E2-6F2A0D9A91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174" y="1270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Объект 3" descr="Изображение выглядит как человек, мужчина, костюм&#10;&#10;Автоматически созданное описание">
            <a:extLst>
              <a:ext uri="{FF2B5EF4-FFF2-40B4-BE49-F238E27FC236}">
                <a16:creationId xmlns:a16="http://schemas.microsoft.com/office/drawing/2014/main" id="{67F84949-C759-4427-A239-3210D8C08F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46" r="-2" b="5326"/>
          <a:stretch/>
        </p:blipFill>
        <p:spPr>
          <a:xfrm>
            <a:off x="888604" y="1724395"/>
            <a:ext cx="3765692" cy="3417179"/>
          </a:xfrm>
          <a:prstGeom prst="rect">
            <a:avLst/>
          </a:prstGeom>
        </p:spPr>
      </p:pic>
      <p:sp>
        <p:nvSpPr>
          <p:cNvPr id="25" name="Заголовок 1">
            <a:extLst>
              <a:ext uri="{FF2B5EF4-FFF2-40B4-BE49-F238E27FC236}">
                <a16:creationId xmlns:a16="http://schemas.microsoft.com/office/drawing/2014/main" id="{BD369A81-41E9-4EC0-A1FC-FACA8955936E}"/>
              </a:ext>
            </a:extLst>
          </p:cNvPr>
          <p:cNvSpPr txBox="1">
            <a:spLocks/>
          </p:cNvSpPr>
          <p:nvPr/>
        </p:nvSpPr>
        <p:spPr>
          <a:xfrm>
            <a:off x="1913207" y="5666154"/>
            <a:ext cx="6590624" cy="8910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600" dirty="0"/>
              <a:t>На каком занятии вы видели что-то похожее</a:t>
            </a:r>
            <a:r>
              <a:rPr lang="ru-RU" sz="2400" dirty="0"/>
              <a:t>? (вопрос 0)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6706757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b="1">
                <a:latin typeface="Times New Roman" charset="0"/>
              </a:rPr>
              <a:t>а </a:t>
            </a:r>
            <a:r>
              <a:rPr kumimoji="0" lang="en-US" b="1">
                <a:latin typeface="Times New Roman" charset="0"/>
              </a:rPr>
              <a:t>VUCA</a:t>
            </a:r>
            <a:r>
              <a:rPr kumimoji="0" lang="ru-RU" b="1">
                <a:latin typeface="Times New Roman" charset="0"/>
              </a:rPr>
              <a:t> </a:t>
            </a:r>
            <a:r>
              <a:rPr kumimoji="0" lang="en-US" b="1">
                <a:latin typeface="Times New Roman" charset="0"/>
              </a:rPr>
              <a:t>world</a:t>
            </a:r>
            <a:r>
              <a:rPr kumimoji="0" lang="ru-RU" b="1">
                <a:latin typeface="Times New Roman" charset="0"/>
              </a:rPr>
              <a:t>: вызовы</a:t>
            </a:r>
          </a:p>
        </p:txBody>
      </p:sp>
      <p:sp>
        <p:nvSpPr>
          <p:cNvPr id="15362" name="Содержимое 2"/>
          <p:cNvSpPr>
            <a:spLocks noGrp="1"/>
          </p:cNvSpPr>
          <p:nvPr>
            <p:ph idx="1"/>
          </p:nvPr>
        </p:nvSpPr>
        <p:spPr>
          <a:xfrm>
            <a:off x="1981200" y="1625857"/>
            <a:ext cx="8229600" cy="4525963"/>
          </a:xfrm>
        </p:spPr>
        <p:txBody>
          <a:bodyPr>
            <a:normAutofit fontScale="92500" lnSpcReduction="10000"/>
          </a:bodyPr>
          <a:lstStyle/>
          <a:p>
            <a:r>
              <a:rPr lang="ru-RU" b="1">
                <a:latin typeface="Times New Roman" charset="0"/>
              </a:rPr>
              <a:t>V-volatility (изменчивость</a:t>
            </a:r>
            <a:r>
              <a:rPr lang="ru-RU">
                <a:latin typeface="Times New Roman" charset="0"/>
              </a:rPr>
              <a:t>) - природа и динамика изменений, </a:t>
            </a:r>
          </a:p>
          <a:p>
            <a:r>
              <a:rPr lang="en-CA" b="1">
                <a:latin typeface="Times New Roman" charset="0"/>
              </a:rPr>
              <a:t>U</a:t>
            </a:r>
            <a:r>
              <a:rPr lang="ru-RU" b="1">
                <a:latin typeface="Times New Roman" charset="0"/>
              </a:rPr>
              <a:t>-</a:t>
            </a:r>
            <a:r>
              <a:rPr lang="en-CA" b="1">
                <a:latin typeface="Times New Roman" charset="0"/>
              </a:rPr>
              <a:t>uncertainty</a:t>
            </a:r>
            <a:r>
              <a:rPr lang="ru-RU" b="1">
                <a:latin typeface="Times New Roman" charset="0"/>
              </a:rPr>
              <a:t> (непредсказуемость</a:t>
            </a:r>
            <a:r>
              <a:rPr lang="ru-RU">
                <a:latin typeface="Times New Roman" charset="0"/>
              </a:rPr>
              <a:t>) - недостаток предсказуемости, вероятность неожиданных событий, </a:t>
            </a:r>
          </a:p>
          <a:p>
            <a:r>
              <a:rPr lang="en-CA" b="1">
                <a:latin typeface="Times New Roman" charset="0"/>
              </a:rPr>
              <a:t>C</a:t>
            </a:r>
            <a:r>
              <a:rPr lang="ru-RU" b="1">
                <a:latin typeface="Times New Roman" charset="0"/>
              </a:rPr>
              <a:t>-</a:t>
            </a:r>
            <a:r>
              <a:rPr lang="en-CA" b="1">
                <a:latin typeface="Times New Roman" charset="0"/>
              </a:rPr>
              <a:t>complexity</a:t>
            </a:r>
            <a:r>
              <a:rPr lang="ru-RU" b="1">
                <a:latin typeface="Times New Roman" charset="0"/>
              </a:rPr>
              <a:t> (сложность) </a:t>
            </a:r>
            <a:r>
              <a:rPr lang="ru-RU">
                <a:latin typeface="Times New Roman" charset="0"/>
              </a:rPr>
              <a:t>- множественность воздействующих факторов, смешение проблем, хаос и беспорядок,</a:t>
            </a:r>
          </a:p>
          <a:p>
            <a:r>
              <a:rPr lang="en-CA" b="1">
                <a:latin typeface="Times New Roman" charset="0"/>
              </a:rPr>
              <a:t>A</a:t>
            </a:r>
            <a:r>
              <a:rPr lang="ru-RU" b="1">
                <a:latin typeface="Times New Roman" charset="0"/>
              </a:rPr>
              <a:t>-</a:t>
            </a:r>
            <a:r>
              <a:rPr lang="en-CA" b="1">
                <a:latin typeface="Times New Roman" charset="0"/>
              </a:rPr>
              <a:t>ambiguity</a:t>
            </a:r>
            <a:r>
              <a:rPr lang="ru-RU" b="1">
                <a:latin typeface="Times New Roman" charset="0"/>
              </a:rPr>
              <a:t> (неопределенность</a:t>
            </a:r>
            <a:r>
              <a:rPr lang="ru-RU">
                <a:latin typeface="Times New Roman" charset="0"/>
              </a:rPr>
              <a:t>) - нечеткость реальности, высокая вероятность ошибочного толкования,  неоднозначность трактовки сиуации, причинно-следственная путаница. </a:t>
            </a:r>
          </a:p>
          <a:p>
            <a:endParaRPr lang="ru-RU">
              <a:latin typeface="Times New Roman" charset="0"/>
            </a:endParaRPr>
          </a:p>
          <a:p>
            <a:r>
              <a:rPr lang="ru-RU" sz="1600">
                <a:latin typeface="Times New Roman" charset="0"/>
              </a:rPr>
              <a:t>Используется в англоязычной литературе для характеристики современных социальных и политических условий и ситуаций </a:t>
            </a:r>
          </a:p>
          <a:p>
            <a:r>
              <a:rPr lang="ru-RU" sz="1600">
                <a:latin typeface="Times New Roman" charset="0"/>
              </a:rPr>
              <a:t>для многих современных организаций (в бизнесе, армии, образовательной и правительственной сферах) является практическим "кодексом" осознанности и "бдительности",  связывают с важностью стратегического принятия решений, готовности к планированию, управления рисками,  ситуативного разрешения проблем </a:t>
            </a:r>
          </a:p>
        </p:txBody>
      </p:sp>
    </p:spTree>
    <p:extLst>
      <p:ext uri="{BB962C8B-B14F-4D97-AF65-F5344CB8AC3E}">
        <p14:creationId xmlns:p14="http://schemas.microsoft.com/office/powerpoint/2010/main" val="38586024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>
                <a:latin typeface="Times New Roman" charset="0"/>
              </a:rPr>
              <a:t>Межкультурная компетентность</a:t>
            </a:r>
          </a:p>
        </p:txBody>
      </p:sp>
      <p:sp>
        <p:nvSpPr>
          <p:cNvPr id="46082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0" lang="ru-RU">
                <a:latin typeface="Times New Roman" charset="0"/>
              </a:rPr>
              <a:t>Ключевая компетентность </a:t>
            </a:r>
            <a:r>
              <a:rPr kumimoji="0" lang="en-US">
                <a:latin typeface="Times New Roman" charset="0"/>
              </a:rPr>
              <a:t>XXI</a:t>
            </a:r>
            <a:r>
              <a:rPr kumimoji="0" lang="ru-RU">
                <a:latin typeface="Times New Roman" charset="0"/>
              </a:rPr>
              <a:t> века</a:t>
            </a:r>
          </a:p>
          <a:p>
            <a:r>
              <a:rPr kumimoji="0" lang="ru-RU">
                <a:latin typeface="Times New Roman" charset="0"/>
              </a:rPr>
              <a:t>Способ уменьшения неопределенности и непредсказуемости </a:t>
            </a:r>
          </a:p>
          <a:p>
            <a:r>
              <a:rPr kumimoji="0" lang="ru-RU">
                <a:latin typeface="Times New Roman" charset="0"/>
              </a:rPr>
              <a:t>Необходимая составляющая профессиональной квалификации (в дипломатии, бизнесе, образовании, медицине, журналистике, психотерапии и др.)</a:t>
            </a:r>
          </a:p>
        </p:txBody>
      </p:sp>
    </p:spTree>
    <p:extLst>
      <p:ext uri="{BB962C8B-B14F-4D97-AF65-F5344CB8AC3E}">
        <p14:creationId xmlns:p14="http://schemas.microsoft.com/office/powerpoint/2010/main" val="16132817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F507CD-F2B7-41CE-B3E6-246FC63F8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Задание 1. Что такое межкультурная компетентность?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1576567C-5F38-4887-995E-4FB13386D10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4941" y="2160588"/>
            <a:ext cx="5822155" cy="3881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05633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9" name="Rectangle 78">
            <a:extLst>
              <a:ext uri="{FF2B5EF4-FFF2-40B4-BE49-F238E27FC236}">
                <a16:creationId xmlns:a16="http://schemas.microsoft.com/office/drawing/2014/main" id="{655AE6B0-AC9E-4167-806F-E9DB135FC4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385" name="Название 1"/>
          <p:cNvSpPr>
            <a:spLocks noGrp="1"/>
          </p:cNvSpPr>
          <p:nvPr>
            <p:ph type="title"/>
          </p:nvPr>
        </p:nvSpPr>
        <p:spPr>
          <a:xfrm>
            <a:off x="652481" y="1382486"/>
            <a:ext cx="3547581" cy="4093028"/>
          </a:xfrm>
        </p:spPr>
        <p:txBody>
          <a:bodyPr anchor="ctr">
            <a:normAutofit/>
          </a:bodyPr>
          <a:lstStyle/>
          <a:p>
            <a:r>
              <a:rPr lang="en-US" sz="4400" b="1">
                <a:latin typeface="Times New Roman" charset="0"/>
              </a:rPr>
              <a:t>VUCA</a:t>
            </a:r>
            <a:r>
              <a:rPr lang="ru-RU" sz="4400" b="1">
                <a:latin typeface="Times New Roman" charset="0"/>
              </a:rPr>
              <a:t>: возможности</a:t>
            </a:r>
          </a:p>
        </p:txBody>
      </p:sp>
      <p:grpSp>
        <p:nvGrpSpPr>
          <p:cNvPr id="81" name="Group 80">
            <a:extLst>
              <a:ext uri="{FF2B5EF4-FFF2-40B4-BE49-F238E27FC236}">
                <a16:creationId xmlns:a16="http://schemas.microsoft.com/office/drawing/2014/main" id="{3523416A-383B-4FDC-B4C9-D8EDDFE9C0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29267" y="-8467"/>
            <a:ext cx="4766733" cy="6866467"/>
            <a:chOff x="7425267" y="-8467"/>
            <a:chExt cx="4766733" cy="6866467"/>
          </a:xfrm>
        </p:grpSpPr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CB0D29D5-3F7C-4197-821B-6D60A66CC0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rgbClr val="BFBFBF">
                  <a:alpha val="75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347FB49A-3541-428A-AADE-682A3C5056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rgbClr val="BFBFBF">
                  <a:alpha val="8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4" name="Rectangle 23">
              <a:extLst>
                <a:ext uri="{FF2B5EF4-FFF2-40B4-BE49-F238E27FC236}">
                  <a16:creationId xmlns:a16="http://schemas.microsoft.com/office/drawing/2014/main" id="{D96F53DC-08F1-42C6-B558-B83D54B276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5" name="Rectangle 25">
              <a:extLst>
                <a:ext uri="{FF2B5EF4-FFF2-40B4-BE49-F238E27FC236}">
                  <a16:creationId xmlns:a16="http://schemas.microsoft.com/office/drawing/2014/main" id="{AFE48CAF-A51C-463F-A570-ED99439A5C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6" name="Isosceles Triangle 85">
              <a:extLst>
                <a:ext uri="{FF2B5EF4-FFF2-40B4-BE49-F238E27FC236}">
                  <a16:creationId xmlns:a16="http://schemas.microsoft.com/office/drawing/2014/main" id="{01F0C48B-50FF-4351-8207-16D0960483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7" name="Rectangle 27">
              <a:extLst>
                <a:ext uri="{FF2B5EF4-FFF2-40B4-BE49-F238E27FC236}">
                  <a16:creationId xmlns:a16="http://schemas.microsoft.com/office/drawing/2014/main" id="{300384B6-5ED6-4F91-A548-B706D83751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8" name="Rectangle 28">
              <a:extLst>
                <a:ext uri="{FF2B5EF4-FFF2-40B4-BE49-F238E27FC236}">
                  <a16:creationId xmlns:a16="http://schemas.microsoft.com/office/drawing/2014/main" id="{337AFFAE-C182-463C-9459-8AB3C69D9A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9" name="Rectangle 29">
              <a:extLst>
                <a:ext uri="{FF2B5EF4-FFF2-40B4-BE49-F238E27FC236}">
                  <a16:creationId xmlns:a16="http://schemas.microsoft.com/office/drawing/2014/main" id="{510ACF17-C3F0-42BF-BDEB-D079277121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0" name="Isosceles Triangle 89">
              <a:extLst>
                <a:ext uri="{FF2B5EF4-FFF2-40B4-BE49-F238E27FC236}">
                  <a16:creationId xmlns:a16="http://schemas.microsoft.com/office/drawing/2014/main" id="{E804EFD0-B84E-476F-9FC6-6C4A42EA00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92" name="Rectangle 91">
            <a:extLst>
              <a:ext uri="{FF2B5EF4-FFF2-40B4-BE49-F238E27FC236}">
                <a16:creationId xmlns:a16="http://schemas.microsoft.com/office/drawing/2014/main" id="{87BD1F4E-A66D-4C06-86DA-8D56CA7A3B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77719" y="0"/>
            <a:ext cx="621428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6394" name="Содержимое 2">
            <a:extLst>
              <a:ext uri="{FF2B5EF4-FFF2-40B4-BE49-F238E27FC236}">
                <a16:creationId xmlns:a16="http://schemas.microsoft.com/office/drawing/2014/main" id="{F69F449A-15E5-4C5D-8A7E-CC8DB6129EB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5170551"/>
              </p:ext>
            </p:extLst>
          </p:nvPr>
        </p:nvGraphicFramePr>
        <p:xfrm>
          <a:off x="4916553" y="944563"/>
          <a:ext cx="6628804" cy="49795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48226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Заголовок 1"/>
          <p:cNvSpPr>
            <a:spLocks noGrp="1"/>
          </p:cNvSpPr>
          <p:nvPr>
            <p:ph type="title"/>
          </p:nvPr>
        </p:nvSpPr>
        <p:spPr>
          <a:xfrm>
            <a:off x="5536734" y="609600"/>
            <a:ext cx="5631330" cy="1159541"/>
          </a:xfrm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ru-RU" sz="2500" b="1" i="1" dirty="0">
                <a:latin typeface="Times New Roman" charset="0"/>
              </a:rPr>
              <a:t>Теория культурного научения</a:t>
            </a:r>
            <a:r>
              <a:rPr lang="ru-RU" sz="2500" dirty="0">
                <a:latin typeface="Times New Roman" charset="0"/>
              </a:rPr>
              <a:t> </a:t>
            </a:r>
            <a:br>
              <a:rPr lang="ru-RU" sz="2500" b="1" i="1" dirty="0">
                <a:latin typeface="Times New Roman" charset="0"/>
              </a:rPr>
            </a:br>
            <a:r>
              <a:rPr lang="ru-RU" sz="2500" i="1" dirty="0">
                <a:latin typeface="Times New Roman" charset="0"/>
              </a:rPr>
              <a:t>(</a:t>
            </a:r>
            <a:r>
              <a:rPr lang="en-CA" sz="2500" i="1" dirty="0">
                <a:latin typeface="Times New Roman" charset="0"/>
              </a:rPr>
              <a:t>Culture Learning Theory</a:t>
            </a:r>
            <a:r>
              <a:rPr lang="ru-RU" sz="2500" i="1" dirty="0">
                <a:latin typeface="Times New Roman" charset="0"/>
              </a:rPr>
              <a:t>) </a:t>
            </a:r>
            <a:br>
              <a:rPr lang="ru-RU" sz="2500" i="1" dirty="0">
                <a:latin typeface="Times New Roman" charset="0"/>
              </a:rPr>
            </a:br>
            <a:r>
              <a:rPr lang="ru-RU" sz="2800" i="1" dirty="0">
                <a:latin typeface="Times New Roman" charset="0"/>
              </a:rPr>
              <a:t>Колин </a:t>
            </a:r>
            <a:r>
              <a:rPr lang="ru-RU" sz="2800" i="1" dirty="0" err="1">
                <a:latin typeface="Times New Roman" charset="0"/>
              </a:rPr>
              <a:t>Ворд</a:t>
            </a:r>
            <a:r>
              <a:rPr lang="ru-RU" sz="2800" i="1" dirty="0">
                <a:latin typeface="Times New Roman" charset="0"/>
              </a:rPr>
              <a:t> (1990-2013)</a:t>
            </a:r>
            <a:br>
              <a:rPr lang="ru-RU" sz="2800" i="1" dirty="0">
                <a:latin typeface="Times New Roman" charset="0"/>
              </a:rPr>
            </a:br>
            <a:endParaRPr lang="ru-RU" sz="2500" i="1" dirty="0">
              <a:latin typeface="Times New Roman" charset="0"/>
            </a:endParaRPr>
          </a:p>
        </p:txBody>
      </p:sp>
      <p:sp>
        <p:nvSpPr>
          <p:cNvPr id="32770" name="Содержимое 2"/>
          <p:cNvSpPr>
            <a:spLocks noGrp="1"/>
          </p:cNvSpPr>
          <p:nvPr>
            <p:ph idx="1"/>
          </p:nvPr>
        </p:nvSpPr>
        <p:spPr>
          <a:xfrm>
            <a:off x="4951828" y="2160589"/>
            <a:ext cx="5889065" cy="4254279"/>
          </a:xfrm>
        </p:spPr>
        <p:txBody>
          <a:bodyPr>
            <a:normAutofit/>
          </a:bodyPr>
          <a:lstStyle/>
          <a:p>
            <a:pPr indent="0" eaLnBrk="1" hangingPunct="1">
              <a:spcBef>
                <a:spcPts val="600"/>
              </a:spcBef>
              <a:buNone/>
            </a:pPr>
            <a:r>
              <a:rPr lang="ru-RU" sz="2000" i="1" dirty="0">
                <a:latin typeface="Times New Roman" charset="0"/>
              </a:rPr>
              <a:t>Межкультурная компетентность</a:t>
            </a:r>
            <a:r>
              <a:rPr lang="ru-RU" sz="2000" dirty="0">
                <a:latin typeface="Times New Roman" charset="0"/>
              </a:rPr>
              <a:t> – </a:t>
            </a:r>
          </a:p>
          <a:p>
            <a:pPr indent="0" eaLnBrk="1" hangingPunct="1">
              <a:spcBef>
                <a:spcPts val="600"/>
              </a:spcBef>
              <a:buFontTx/>
              <a:buNone/>
            </a:pPr>
            <a:r>
              <a:rPr lang="ru-RU" sz="2000" dirty="0">
                <a:latin typeface="Times New Roman" charset="0"/>
              </a:rPr>
              <a:t>способность успешно справляться с повседневной деятельностью в новом культурном окружении и "вписываться" в него.</a:t>
            </a:r>
          </a:p>
          <a:p>
            <a:pPr indent="0" eaLnBrk="1" hangingPunct="1">
              <a:spcBef>
                <a:spcPts val="600"/>
              </a:spcBef>
              <a:buNone/>
            </a:pPr>
            <a:endParaRPr lang="ru-RU" sz="2000" dirty="0">
              <a:latin typeface="Times New Roman" charset="0"/>
            </a:endParaRPr>
          </a:p>
          <a:p>
            <a:pPr indent="0" eaLnBrk="1" hangingPunct="1">
              <a:spcBef>
                <a:spcPts val="600"/>
              </a:spcBef>
              <a:buNone/>
            </a:pPr>
            <a:endParaRPr lang="ru-RU" sz="2000" dirty="0">
              <a:latin typeface="Times New Roman" charset="0"/>
            </a:endParaRPr>
          </a:p>
          <a:p>
            <a:pPr indent="0" eaLnBrk="1" hangingPunct="1">
              <a:spcBef>
                <a:spcPts val="600"/>
              </a:spcBef>
              <a:buNone/>
            </a:pPr>
            <a:r>
              <a:rPr lang="ru-RU" sz="2000" dirty="0">
                <a:latin typeface="Times New Roman" charset="0"/>
              </a:rPr>
              <a:t>Различие между </a:t>
            </a:r>
            <a:r>
              <a:rPr lang="ru-RU" sz="2000" i="1" dirty="0">
                <a:latin typeface="Times New Roman" charset="0"/>
              </a:rPr>
              <a:t>социокультурной адаптацией </a:t>
            </a:r>
            <a:r>
              <a:rPr lang="ru-RU" sz="2000" dirty="0">
                <a:latin typeface="Times New Roman" charset="0"/>
              </a:rPr>
              <a:t>(поведенческая сфера) и </a:t>
            </a:r>
            <a:r>
              <a:rPr lang="ru-RU" sz="2000" i="1" dirty="0">
                <a:latin typeface="Times New Roman" charset="0"/>
              </a:rPr>
              <a:t>психологической адаптацией</a:t>
            </a:r>
            <a:r>
              <a:rPr lang="ru-RU" sz="2000" dirty="0">
                <a:latin typeface="Times New Roman" charset="0"/>
              </a:rPr>
              <a:t> (эмоциональная сфера и общее психологическое благополучие в процессе перехода из одной культуры в другую).</a:t>
            </a:r>
          </a:p>
          <a:p>
            <a:pPr eaLnBrk="1" hangingPunct="1">
              <a:lnSpc>
                <a:spcPct val="90000"/>
              </a:lnSpc>
              <a:buFont typeface="Wingdings" charset="0"/>
              <a:buChar char="v"/>
            </a:pPr>
            <a:endParaRPr lang="ru-RU" sz="1500" dirty="0">
              <a:latin typeface="Times New Roman" charset="0"/>
            </a:endParaRPr>
          </a:p>
        </p:txBody>
      </p:sp>
      <p:pic>
        <p:nvPicPr>
          <p:cNvPr id="32772" name="Picture 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67" r="9667"/>
          <a:stretch/>
        </p:blipFill>
        <p:spPr bwMode="auto">
          <a:xfrm>
            <a:off x="20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" name="Isosceles Triangle 72">
            <a:extLst>
              <a:ext uri="{FF2B5EF4-FFF2-40B4-BE49-F238E27FC236}">
                <a16:creationId xmlns:a16="http://schemas.microsoft.com/office/drawing/2014/main" id="{3BCB5F6A-9EB0-40B0-9D13-3023E9A2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63099397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spcBef>
                <a:spcPct val="20000"/>
              </a:spcBef>
            </a:pPr>
            <a:r>
              <a:rPr lang="ru-RU" sz="3200" b="1" i="1">
                <a:latin typeface="Times New Roman" charset="0"/>
              </a:rPr>
              <a:t>Теория культурного научения</a:t>
            </a:r>
            <a:r>
              <a:rPr lang="ru-RU" sz="3200">
                <a:latin typeface="Times New Roman" charset="0"/>
              </a:rPr>
              <a:t> </a:t>
            </a:r>
            <a:br>
              <a:rPr lang="ru-RU" sz="3400" b="1" i="1">
                <a:solidFill>
                  <a:srgbClr val="000000"/>
                </a:solidFill>
                <a:latin typeface="Times New Roman" charset="0"/>
              </a:rPr>
            </a:br>
            <a:r>
              <a:rPr lang="ru-RU" sz="3400" i="1">
                <a:solidFill>
                  <a:srgbClr val="000000"/>
                </a:solidFill>
                <a:latin typeface="Times New Roman" charset="0"/>
              </a:rPr>
              <a:t>(</a:t>
            </a:r>
            <a:r>
              <a:rPr lang="en-CA" sz="3600" i="1">
                <a:latin typeface="Times New Roman" charset="0"/>
              </a:rPr>
              <a:t>Culture Learning Theory</a:t>
            </a:r>
            <a:r>
              <a:rPr lang="ru-RU" sz="3600" i="1">
                <a:latin typeface="Times New Roman" charset="0"/>
              </a:rPr>
              <a:t>)</a:t>
            </a:r>
            <a:endParaRPr lang="ru-RU" sz="3400" i="1">
              <a:solidFill>
                <a:srgbClr val="000000"/>
              </a:solidFill>
              <a:latin typeface="Times New Roman" charset="0"/>
            </a:endParaRPr>
          </a:p>
        </p:txBody>
      </p:sp>
      <p:sp>
        <p:nvSpPr>
          <p:cNvPr id="33794" name="Содержимое 2"/>
          <p:cNvSpPr>
            <a:spLocks noGrp="1"/>
          </p:cNvSpPr>
          <p:nvPr>
            <p:ph idx="1"/>
          </p:nvPr>
        </p:nvSpPr>
        <p:spPr>
          <a:xfrm>
            <a:off x="2095500" y="1714500"/>
            <a:ext cx="8572500" cy="5143500"/>
          </a:xfrm>
        </p:spPr>
        <p:txBody>
          <a:bodyPr/>
          <a:lstStyle/>
          <a:p>
            <a:pPr algn="just" eaLnBrk="1" hangingPunct="1">
              <a:buFont typeface="Wingdings" charset="0"/>
              <a:buChar char="v"/>
            </a:pPr>
            <a:r>
              <a:rPr lang="ru-RU" sz="2400" i="1">
                <a:latin typeface="Times New Roman" charset="0"/>
              </a:rPr>
              <a:t>Социокультурная адаптация </a:t>
            </a:r>
            <a:r>
              <a:rPr lang="ru-RU" sz="2400">
                <a:latin typeface="Times New Roman" charset="0"/>
              </a:rPr>
              <a:t> рассматривается в контексте </a:t>
            </a:r>
            <a:r>
              <a:rPr lang="ru-RU" sz="2400" i="1">
                <a:latin typeface="Times New Roman" charset="0"/>
              </a:rPr>
              <a:t>культурного научения.</a:t>
            </a:r>
          </a:p>
          <a:p>
            <a:pPr algn="just" eaLnBrk="1" hangingPunct="1">
              <a:buFont typeface="Wingdings" charset="0"/>
              <a:buChar char="v"/>
            </a:pPr>
            <a:r>
              <a:rPr lang="ru-RU" sz="2400">
                <a:latin typeface="Times New Roman" charset="0"/>
              </a:rPr>
              <a:t> Основные изучаемые переменные – практика и опыт (длительность проживания за границей, предшествующее межкультурное взаимодействие и прохождение кросс-культурного тренинга). </a:t>
            </a:r>
          </a:p>
          <a:p>
            <a:pPr algn="just" eaLnBrk="1" hangingPunct="1">
              <a:buFont typeface="Wingdings" charset="0"/>
              <a:buChar char="v"/>
            </a:pPr>
            <a:r>
              <a:rPr lang="ru-RU" sz="2400">
                <a:latin typeface="Times New Roman" charset="0"/>
              </a:rPr>
              <a:t>Понятие </a:t>
            </a:r>
            <a:r>
              <a:rPr lang="ru-RU" sz="2400" i="1">
                <a:latin typeface="Times New Roman" charset="0"/>
              </a:rPr>
              <a:t>«генерализация  научения» </a:t>
            </a:r>
            <a:r>
              <a:rPr lang="ru-RU" sz="2400">
                <a:latin typeface="Times New Roman" charset="0"/>
              </a:rPr>
              <a:t>(чем меньше культурная дистанция, тем эффективное межкультурное взаимодействие)</a:t>
            </a:r>
            <a:r>
              <a:rPr lang="ru-RU" sz="2400" i="1">
                <a:latin typeface="Times New Roman" charset="0"/>
              </a:rPr>
              <a:t>.</a:t>
            </a:r>
          </a:p>
          <a:p>
            <a:pPr algn="just" eaLnBrk="1" hangingPunct="1">
              <a:buFont typeface="Wingdings" charset="0"/>
              <a:buChar char="v"/>
            </a:pPr>
            <a:r>
              <a:rPr lang="ru-RU" sz="2400">
                <a:latin typeface="Times New Roman" charset="0"/>
              </a:rPr>
              <a:t>Факторы, влияющие на </a:t>
            </a:r>
            <a:r>
              <a:rPr lang="ru-RU" sz="2400" i="1">
                <a:latin typeface="Times New Roman" charset="0"/>
              </a:rPr>
              <a:t>эффективность межкультурного взаимодействия</a:t>
            </a:r>
            <a:r>
              <a:rPr lang="ru-RU" sz="2400">
                <a:latin typeface="Times New Roman" charset="0"/>
              </a:rPr>
              <a:t>: культурная дистанция, уровень владения языком, коммуникативные навыки.</a:t>
            </a:r>
          </a:p>
          <a:p>
            <a:pPr eaLnBrk="1" hangingPunct="1">
              <a:buFont typeface="Wingdings" charset="0"/>
              <a:buChar char="v"/>
            </a:pPr>
            <a:endParaRPr lang="ru-RU" sz="2800">
              <a:latin typeface="Times New Roman" charset="0"/>
            </a:endParaRPr>
          </a:p>
          <a:p>
            <a:pPr eaLnBrk="1" hangingPunct="1">
              <a:buFont typeface="Wingdings" charset="0"/>
              <a:buChar char="v"/>
            </a:pPr>
            <a:endParaRPr lang="ru-RU" sz="280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66792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7DDCCD-2DED-4F46-A7CE-ABB2E90E137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Культурный шок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03D02D9-D55C-43B4-96C2-DBEC5753D44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387305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3D682A-D4E7-4E6A-8479-6A3ABB3B09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Человек в другой культуре - адаптация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F5A35BD-5CF0-4C69-907A-0D1A054807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/>
              <a:t>Гипотеза культурного шока</a:t>
            </a:r>
            <a:endParaRPr lang="ru-RU" dirty="0"/>
          </a:p>
          <a:p>
            <a:pPr marL="0" indent="0">
              <a:buNone/>
            </a:pPr>
            <a:r>
              <a:rPr lang="ru-RU" dirty="0" err="1"/>
              <a:t>Оберг</a:t>
            </a:r>
            <a:r>
              <a:rPr lang="ru-RU" dirty="0"/>
              <a:t> (1960) выделял шесть основных психологических признаков культурного шока: </a:t>
            </a:r>
          </a:p>
          <a:p>
            <a:r>
              <a:rPr lang="ru-RU" dirty="0"/>
              <a:t>1. Напряжение, сопровождающее усилия, необходимые для психологической адаптации.</a:t>
            </a:r>
          </a:p>
          <a:p>
            <a:r>
              <a:rPr lang="ru-RU" dirty="0"/>
              <a:t>2. Чувство потери или лишения (статуса, друзей, родины, профессии, имущества).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66914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3D682A-D4E7-4E6A-8479-6A3ABB3B09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Человек в другой культуре - адаптация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F5A35BD-5CF0-4C69-907A-0D1A054807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/>
              <a:t>Гипотеза культурного шока</a:t>
            </a:r>
            <a:endParaRPr lang="ru-RU" dirty="0"/>
          </a:p>
          <a:p>
            <a:r>
              <a:rPr lang="ru-RU" dirty="0"/>
              <a:t>3. Чувство отверженности (неприятия новой культурой) и чувство отвержения (неприятие новой культуры).</a:t>
            </a:r>
          </a:p>
          <a:p>
            <a:r>
              <a:rPr lang="ru-RU" dirty="0"/>
              <a:t>4. Сбой в ролевой структуре (ролях, ожиданиях), путаница в самоидентификации, ценностях, чувствах.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936348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3D682A-D4E7-4E6A-8479-6A3ABB3B09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Человек в другой культуре - адаптация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F5A35BD-5CF0-4C69-907A-0D1A054807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/>
              <a:t>Гипотеза культурного шока</a:t>
            </a:r>
            <a:endParaRPr lang="ru-RU" dirty="0"/>
          </a:p>
          <a:p>
            <a:pPr marL="0" indent="0">
              <a:buNone/>
            </a:pPr>
            <a:endParaRPr lang="ru-RU" dirty="0"/>
          </a:p>
          <a:p>
            <a:r>
              <a:rPr lang="ru-RU" dirty="0"/>
              <a:t>5. Чувство тревоги, основанное на различных эмоциях (удивление, отвращение, возмущение, негодование), возникающих в результате осознания культурных различий.</a:t>
            </a:r>
          </a:p>
          <a:p>
            <a:r>
              <a:rPr lang="ru-RU" dirty="0"/>
              <a:t>6. Чувство неполноценности вследствие неспособности справиться с новой ситуацией.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86869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>
            <a:extLst>
              <a:ext uri="{FF2B5EF4-FFF2-40B4-BE49-F238E27FC236}">
                <a16:creationId xmlns:a16="http://schemas.microsoft.com/office/drawing/2014/main" id="{DDE8DE2B-61C1-46D5-BEB8-521321C182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E012C92A-B902-4B69-BDCF-CCA3021FCB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A2BDBC14-42A0-4182-BFBA-0751F6350C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Rectangle 23">
              <a:extLst>
                <a:ext uri="{FF2B5EF4-FFF2-40B4-BE49-F238E27FC236}">
                  <a16:creationId xmlns:a16="http://schemas.microsoft.com/office/drawing/2014/main" id="{902DC474-5BCC-4188-ACDC-AD63E6B187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5" name="Rectangle 25">
              <a:extLst>
                <a:ext uri="{FF2B5EF4-FFF2-40B4-BE49-F238E27FC236}">
                  <a16:creationId xmlns:a16="http://schemas.microsoft.com/office/drawing/2014/main" id="{7B427019-8592-4032-931B-4F27104C9D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6" name="Isosceles Triangle 75">
              <a:extLst>
                <a:ext uri="{FF2B5EF4-FFF2-40B4-BE49-F238E27FC236}">
                  <a16:creationId xmlns:a16="http://schemas.microsoft.com/office/drawing/2014/main" id="{1D6E2CEA-A5BB-4CF7-B907-AE4DBF6748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7" name="Rectangle 27">
              <a:extLst>
                <a:ext uri="{FF2B5EF4-FFF2-40B4-BE49-F238E27FC236}">
                  <a16:creationId xmlns:a16="http://schemas.microsoft.com/office/drawing/2014/main" id="{78D09D5A-29CC-4B32-9CE1-72E607558A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Rectangle 28">
              <a:extLst>
                <a:ext uri="{FF2B5EF4-FFF2-40B4-BE49-F238E27FC236}">
                  <a16:creationId xmlns:a16="http://schemas.microsoft.com/office/drawing/2014/main" id="{6DF3A3FC-950B-40B0-923D-0F0BC1A542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29">
              <a:extLst>
                <a:ext uri="{FF2B5EF4-FFF2-40B4-BE49-F238E27FC236}">
                  <a16:creationId xmlns:a16="http://schemas.microsoft.com/office/drawing/2014/main" id="{BCA0F2E1-CD3D-4521-9CCB-41A5CC6C54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0" name="Isosceles Triangle 79">
              <a:extLst>
                <a:ext uri="{FF2B5EF4-FFF2-40B4-BE49-F238E27FC236}">
                  <a16:creationId xmlns:a16="http://schemas.microsoft.com/office/drawing/2014/main" id="{9BA4F16A-21DC-462A-AD37-0A93C8B79E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1" name="Isosceles Triangle 80">
              <a:extLst>
                <a:ext uri="{FF2B5EF4-FFF2-40B4-BE49-F238E27FC236}">
                  <a16:creationId xmlns:a16="http://schemas.microsoft.com/office/drawing/2014/main" id="{FB75EBDD-038D-4572-A372-1149382957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83" name="Rectangle 82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5" name="Group 84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7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8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9" name="Isosceles Triangle 88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0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1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2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3" name="Isosceles Triangle 92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4" name="Isosceles Triangle 93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96" name="Rectangle 95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B3C3B6FD-17A6-4D15-8B40-81CC0B5B337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47" r="1" b="11726"/>
          <a:stretch/>
        </p:blipFill>
        <p:spPr bwMode="auto">
          <a:xfrm>
            <a:off x="568452" y="571500"/>
            <a:ext cx="11055096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62663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8" name="Group 70">
            <a:extLst>
              <a:ext uri="{FF2B5EF4-FFF2-40B4-BE49-F238E27FC236}">
                <a16:creationId xmlns:a16="http://schemas.microsoft.com/office/drawing/2014/main" id="{10BE40E3-5550-4CDD-B4FD-387C33EBF1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71A6B738-E50C-4653-B343-B9D6A5EA27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498768D6-B28C-40A3-B381-39306F5816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Rectangle 23">
              <a:extLst>
                <a:ext uri="{FF2B5EF4-FFF2-40B4-BE49-F238E27FC236}">
                  <a16:creationId xmlns:a16="http://schemas.microsoft.com/office/drawing/2014/main" id="{B27C15B9-7795-4321-AB30-DF1DEF65C1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5" name="Rectangle 25">
              <a:extLst>
                <a:ext uri="{FF2B5EF4-FFF2-40B4-BE49-F238E27FC236}">
                  <a16:creationId xmlns:a16="http://schemas.microsoft.com/office/drawing/2014/main" id="{578EC957-1F3F-4C00-B023-C8725C2171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6" name="Isosceles Triangle 75">
              <a:extLst>
                <a:ext uri="{FF2B5EF4-FFF2-40B4-BE49-F238E27FC236}">
                  <a16:creationId xmlns:a16="http://schemas.microsoft.com/office/drawing/2014/main" id="{3D642632-BBD5-46D6-A91D-9B2BF68219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7" name="Rectangle 27">
              <a:extLst>
                <a:ext uri="{FF2B5EF4-FFF2-40B4-BE49-F238E27FC236}">
                  <a16:creationId xmlns:a16="http://schemas.microsoft.com/office/drawing/2014/main" id="{BF9D518D-AFF5-4DE2-AEE2-0EC15479A9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Rectangle 28">
              <a:extLst>
                <a:ext uri="{FF2B5EF4-FFF2-40B4-BE49-F238E27FC236}">
                  <a16:creationId xmlns:a16="http://schemas.microsoft.com/office/drawing/2014/main" id="{14EF979B-B00D-460C-BD56-7EEAFB7E0F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29">
              <a:extLst>
                <a:ext uri="{FF2B5EF4-FFF2-40B4-BE49-F238E27FC236}">
                  <a16:creationId xmlns:a16="http://schemas.microsoft.com/office/drawing/2014/main" id="{3E40F9A1-6B82-400F-9397-26D1D36F1F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0" name="Isosceles Triangle 79">
              <a:extLst>
                <a:ext uri="{FF2B5EF4-FFF2-40B4-BE49-F238E27FC236}">
                  <a16:creationId xmlns:a16="http://schemas.microsoft.com/office/drawing/2014/main" id="{2EF7DDF1-FF86-4CA4-B08B-8939557EBD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1" name="Isosceles Triangle 80">
              <a:extLst>
                <a:ext uri="{FF2B5EF4-FFF2-40B4-BE49-F238E27FC236}">
                  <a16:creationId xmlns:a16="http://schemas.microsoft.com/office/drawing/2014/main" id="{6D7C1F89-72B2-4FDC-B9E2-04F52D5C50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9DC1DA4-16E4-4551-8699-A0874B78B7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800" dirty="0" err="1"/>
              <a:t>Задание</a:t>
            </a:r>
            <a:r>
              <a:rPr lang="en-US" sz="2800" dirty="0"/>
              <a:t> </a:t>
            </a:r>
            <a:r>
              <a:rPr lang="ru-RU" sz="2800" dirty="0"/>
              <a:t>2</a:t>
            </a:r>
            <a:r>
              <a:rPr lang="en-US" sz="2800" dirty="0"/>
              <a:t>. </a:t>
            </a:r>
            <a:r>
              <a:rPr lang="en-US" sz="2800" dirty="0" err="1"/>
              <a:t>Кратко</a:t>
            </a:r>
            <a:r>
              <a:rPr lang="en-US" sz="2800" dirty="0"/>
              <a:t> </a:t>
            </a:r>
            <a:r>
              <a:rPr lang="en-US" sz="2800" dirty="0" err="1"/>
              <a:t>опишите</a:t>
            </a:r>
            <a:r>
              <a:rPr lang="en-US" sz="2800" dirty="0"/>
              <a:t> </a:t>
            </a:r>
            <a:r>
              <a:rPr lang="en-US" sz="2800" dirty="0" err="1"/>
              <a:t>свои</a:t>
            </a:r>
            <a:r>
              <a:rPr lang="en-US" sz="2800" dirty="0"/>
              <a:t> </a:t>
            </a:r>
            <a:r>
              <a:rPr lang="en-US" sz="2800" dirty="0" err="1"/>
              <a:t>чувства</a:t>
            </a:r>
            <a:r>
              <a:rPr lang="en-US" sz="2800" dirty="0"/>
              <a:t>, </a:t>
            </a:r>
            <a:r>
              <a:rPr lang="en-US" sz="2800" dirty="0" err="1"/>
              <a:t>похожие</a:t>
            </a:r>
            <a:r>
              <a:rPr lang="en-US" sz="2800" dirty="0"/>
              <a:t> </a:t>
            </a:r>
            <a:r>
              <a:rPr lang="en-US" sz="2800" dirty="0" err="1"/>
              <a:t>на</a:t>
            </a:r>
            <a:r>
              <a:rPr lang="en-US" sz="2800" dirty="0"/>
              <a:t> </a:t>
            </a:r>
            <a:r>
              <a:rPr lang="en-US" sz="2800" dirty="0" err="1"/>
              <a:t>культурный</a:t>
            </a:r>
            <a:r>
              <a:rPr lang="en-US" sz="2800" dirty="0"/>
              <a:t> </a:t>
            </a:r>
            <a:r>
              <a:rPr lang="en-US" sz="2800" dirty="0" err="1"/>
              <a:t>шок</a:t>
            </a:r>
            <a:r>
              <a:rPr lang="en-US" sz="2800" dirty="0"/>
              <a:t>, </a:t>
            </a:r>
            <a:r>
              <a:rPr lang="en-US" sz="2800" dirty="0" err="1"/>
              <a:t>из</a:t>
            </a:r>
            <a:r>
              <a:rPr lang="en-US" sz="2800" dirty="0"/>
              <a:t> </a:t>
            </a:r>
            <a:r>
              <a:rPr lang="en-US" sz="2800" dirty="0" err="1"/>
              <a:t>своего</a:t>
            </a:r>
            <a:r>
              <a:rPr lang="en-US" sz="2800" dirty="0"/>
              <a:t> </a:t>
            </a:r>
            <a:r>
              <a:rPr lang="en-US" sz="2800" dirty="0" err="1"/>
              <a:t>опыта</a:t>
            </a:r>
            <a:r>
              <a:rPr lang="en-US" sz="2800" dirty="0"/>
              <a:t> </a:t>
            </a:r>
            <a:r>
              <a:rPr lang="en-US" sz="2800" dirty="0" err="1"/>
              <a:t>столкновения</a:t>
            </a:r>
            <a:r>
              <a:rPr lang="en-US" sz="2800" dirty="0"/>
              <a:t> с </a:t>
            </a:r>
            <a:r>
              <a:rPr lang="en-US" sz="2800" dirty="0" err="1"/>
              <a:t>чужой</a:t>
            </a:r>
            <a:r>
              <a:rPr lang="en-US" sz="2800" dirty="0"/>
              <a:t> </a:t>
            </a:r>
            <a:r>
              <a:rPr lang="en-US" sz="2800" dirty="0" err="1"/>
              <a:t>культурой</a:t>
            </a:r>
            <a:endParaRPr lang="en-US" sz="2800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2696137-8478-40F3-A28E-EFD9B1FEEA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36287" y="2160589"/>
            <a:ext cx="2934714" cy="3880773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buFont typeface="Wingdings 3" charset="2"/>
              <a:buChar char=""/>
            </a:pPr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9094D70A-5084-4C3E-8163-E5BC527F5D59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25" r="7720" b="3"/>
          <a:stretch/>
        </p:blipFill>
        <p:spPr bwMode="auto">
          <a:xfrm>
            <a:off x="677334" y="2159331"/>
            <a:ext cx="5423429" cy="3882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11409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62423CA5-E2E1-4789-B759-9906C1C940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"/>
            <a:ext cx="4660126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77" name="Isosceles Triangle 76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660127" y="-3"/>
            <a:ext cx="1056745" cy="6858001"/>
          </a:xfrm>
          <a:prstGeom prst="triangle">
            <a:avLst>
              <a:gd name="adj" fmla="val 100000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6AB287F-F343-4ECD-AFDE-0103C2B6C2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754" y="643467"/>
            <a:ext cx="4203045" cy="1375608"/>
          </a:xfrm>
        </p:spPr>
        <p:txBody>
          <a:bodyPr anchor="ctr">
            <a:norm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Концепт «Чужой»</a:t>
            </a:r>
          </a:p>
        </p:txBody>
      </p:sp>
      <p:sp>
        <p:nvSpPr>
          <p:cNvPr id="2054" name="Content Placeholder 2053">
            <a:extLst>
              <a:ext uri="{FF2B5EF4-FFF2-40B4-BE49-F238E27FC236}">
                <a16:creationId xmlns:a16="http://schemas.microsoft.com/office/drawing/2014/main" id="{1269FBEB-EDA8-4DAC-880B-AB0D53E006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754" y="2160590"/>
            <a:ext cx="3973943" cy="34401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>
                <a:solidFill>
                  <a:schemeClr val="bg1"/>
                </a:solidFill>
                <a:latin typeface="Times New Roman" charset="0"/>
              </a:rPr>
              <a:t>Настраиваясь на трудности в общении в чужой культуре, человек испытывает тревожность и неуверенность (эмоционально переживает и сомневается в правильности своих знаний) </a:t>
            </a: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D4A0A4CA-BAE6-44B8-89C4-7FEE432446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83001" y="972608"/>
            <a:ext cx="4569500" cy="4900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9" name="Isosceles Triangle 78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55696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86779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A355CEE6-1FD7-4926-ACFC-32FDC471C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Вхождение в чужую культуру (аккультурация)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5ED600F4-412A-4260-B1A0-F4C3355462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05633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Заголовок 1"/>
          <p:cNvSpPr>
            <a:spLocks noGrp="1"/>
          </p:cNvSpPr>
          <p:nvPr>
            <p:ph type="title"/>
          </p:nvPr>
        </p:nvSpPr>
        <p:spPr>
          <a:xfrm>
            <a:off x="2238376" y="381001"/>
            <a:ext cx="8429625" cy="1190625"/>
          </a:xfrm>
        </p:spPr>
        <p:txBody>
          <a:bodyPr>
            <a:normAutofit fontScale="90000"/>
          </a:bodyPr>
          <a:lstStyle/>
          <a:p>
            <a:pPr algn="ctr" eaLnBrk="1" hangingPunct="1">
              <a:spcBef>
                <a:spcPct val="20000"/>
              </a:spcBef>
            </a:pPr>
            <a:r>
              <a:rPr lang="ru-RU" sz="3400" b="1" i="1">
                <a:latin typeface="Times New Roman" charset="0"/>
              </a:rPr>
              <a:t>Теория контроля тревожности и неуверенности </a:t>
            </a:r>
            <a:br>
              <a:rPr lang="ru-RU" sz="3400" b="1" i="1">
                <a:latin typeface="Times New Roman" charset="0"/>
              </a:rPr>
            </a:br>
            <a:r>
              <a:rPr lang="ru-RU" sz="3600">
                <a:latin typeface="Times New Roman" charset="0"/>
              </a:rPr>
              <a:t>(</a:t>
            </a:r>
            <a:r>
              <a:rPr lang="en-US" sz="3600" i="1">
                <a:latin typeface="Times New Roman" charset="0"/>
              </a:rPr>
              <a:t>Anxiety</a:t>
            </a:r>
            <a:r>
              <a:rPr lang="ru-RU" sz="3600" i="1">
                <a:latin typeface="Times New Roman" charset="0"/>
              </a:rPr>
              <a:t>/</a:t>
            </a:r>
            <a:r>
              <a:rPr lang="en-US" sz="3600" i="1">
                <a:latin typeface="Times New Roman" charset="0"/>
              </a:rPr>
              <a:t>Uncertainty Management</a:t>
            </a:r>
            <a:r>
              <a:rPr lang="ru-RU" sz="3600" i="1">
                <a:latin typeface="Times New Roman" charset="0"/>
              </a:rPr>
              <a:t>, </a:t>
            </a:r>
            <a:r>
              <a:rPr lang="fr-CA" sz="3600" i="1">
                <a:latin typeface="Times New Roman" charset="0"/>
              </a:rPr>
              <a:t>AUM</a:t>
            </a:r>
            <a:r>
              <a:rPr lang="ru-RU" sz="3600">
                <a:latin typeface="Times New Roman" charset="0"/>
              </a:rPr>
              <a:t>)</a:t>
            </a:r>
            <a:endParaRPr lang="ru-RU" sz="3400" i="1">
              <a:solidFill>
                <a:srgbClr val="000000"/>
              </a:solidFill>
              <a:latin typeface="Times New Roman" charset="0"/>
            </a:endParaRPr>
          </a:p>
        </p:txBody>
      </p:sp>
      <p:pic>
        <p:nvPicPr>
          <p:cNvPr id="43011" name="Содержимое 6" descr="Page_0000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44638" y="0"/>
            <a:ext cx="9123362" cy="6929438"/>
          </a:xfrm>
        </p:spPr>
      </p:pic>
      <p:sp>
        <p:nvSpPr>
          <p:cNvPr id="43010" name="Прямоугольник 6"/>
          <p:cNvSpPr>
            <a:spLocks noChangeArrowheads="1"/>
          </p:cNvSpPr>
          <p:nvPr/>
        </p:nvSpPr>
        <p:spPr bwMode="auto">
          <a:xfrm>
            <a:off x="2166939" y="3643314"/>
            <a:ext cx="9001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Wingdings" charset="0"/>
              <a:buChar char="v"/>
            </a:pPr>
            <a:endParaRPr lang="ru-RU" sz="2800">
              <a:latin typeface="Times New Roman" charset="0"/>
            </a:endParaRPr>
          </a:p>
        </p:txBody>
      </p:sp>
      <p:sp>
        <p:nvSpPr>
          <p:cNvPr id="43012" name="TextBox 7"/>
          <p:cNvSpPr txBox="1">
            <a:spLocks noChangeArrowheads="1"/>
          </p:cNvSpPr>
          <p:nvPr/>
        </p:nvSpPr>
        <p:spPr bwMode="auto">
          <a:xfrm>
            <a:off x="6499274" y="0"/>
            <a:ext cx="416872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9pPr>
          </a:lstStyle>
          <a:p>
            <a:pPr algn="ctr"/>
            <a:r>
              <a:rPr kumimoji="0" lang="ru-RU" sz="1800" b="1" i="1" dirty="0">
                <a:latin typeface="Times New Roman" charset="0"/>
              </a:rPr>
              <a:t>Схема теории управления тревогой/неопределенностью</a:t>
            </a:r>
            <a:endParaRPr kumimoji="0" lang="ru-RU" sz="1800" i="1" dirty="0">
              <a:latin typeface="Times New Roman" charset="0"/>
            </a:endParaRPr>
          </a:p>
        </p:txBody>
      </p:sp>
      <p:sp>
        <p:nvSpPr>
          <p:cNvPr id="6" name="TextBox 7">
            <a:extLst>
              <a:ext uri="{FF2B5EF4-FFF2-40B4-BE49-F238E27FC236}">
                <a16:creationId xmlns:a16="http://schemas.microsoft.com/office/drawing/2014/main" id="{CC9555CB-5B65-4427-B5BD-73FB0514D7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21637" y="4774665"/>
            <a:ext cx="4168727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Arial" charset="0"/>
              </a:defRPr>
            </a:lvl9pPr>
          </a:lstStyle>
          <a:p>
            <a:r>
              <a:rPr lang="ru-RU" sz="1800" dirty="0">
                <a:latin typeface="Times New Roman" charset="0"/>
              </a:rPr>
              <a:t>Межкультурное общение эффективно при </a:t>
            </a:r>
            <a:r>
              <a:rPr lang="ru-RU" sz="1800" b="1" dirty="0">
                <a:latin typeface="Times New Roman" charset="0"/>
              </a:rPr>
              <a:t>оптимальном </a:t>
            </a:r>
            <a:r>
              <a:rPr lang="ru-RU" sz="1800" dirty="0">
                <a:latin typeface="Times New Roman" charset="0"/>
              </a:rPr>
              <a:t>уровне тревожности и неуверенности (высокий уровень – опора на собственные ценности, низкий – не задумывается о точности своих предсказаний) </a:t>
            </a:r>
          </a:p>
        </p:txBody>
      </p:sp>
    </p:spTree>
    <p:extLst>
      <p:ext uri="{BB962C8B-B14F-4D97-AF65-F5344CB8AC3E}">
        <p14:creationId xmlns:p14="http://schemas.microsoft.com/office/powerpoint/2010/main" val="40925426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Заголовок 1"/>
          <p:cNvSpPr>
            <a:spLocks noGrp="1"/>
          </p:cNvSpPr>
          <p:nvPr>
            <p:ph type="title"/>
          </p:nvPr>
        </p:nvSpPr>
        <p:spPr>
          <a:xfrm>
            <a:off x="818639" y="31801"/>
            <a:ext cx="6299614" cy="1332765"/>
          </a:xfrm>
        </p:spPr>
        <p:txBody>
          <a:bodyPr>
            <a:normAutofit fontScale="90000"/>
          </a:bodyPr>
          <a:lstStyle/>
          <a:p>
            <a:pPr>
              <a:spcBef>
                <a:spcPct val="20000"/>
              </a:spcBef>
            </a:pPr>
            <a:r>
              <a:rPr lang="ru-RU" sz="2800" b="1" i="1" dirty="0">
                <a:latin typeface="Times New Roman" charset="0"/>
              </a:rPr>
              <a:t>Факторы, определяющие успешность процесса вхождения                                                             мигранта в новую культуру </a:t>
            </a:r>
          </a:p>
        </p:txBody>
      </p:sp>
      <p:sp>
        <p:nvSpPr>
          <p:cNvPr id="31746" name="Содержимое 2"/>
          <p:cNvSpPr>
            <a:spLocks noGrp="1"/>
          </p:cNvSpPr>
          <p:nvPr>
            <p:ph idx="1"/>
          </p:nvPr>
        </p:nvSpPr>
        <p:spPr>
          <a:xfrm>
            <a:off x="641033" y="1595439"/>
            <a:ext cx="9072562" cy="51435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>
                <a:latin typeface="Times New Roman" charset="0"/>
              </a:rPr>
              <a:t>1) </a:t>
            </a:r>
            <a:r>
              <a:rPr lang="ru-RU" sz="2400" b="1" dirty="0">
                <a:latin typeface="Times New Roman" charset="0"/>
              </a:rPr>
              <a:t>Коммуникативная компетентность в принимающей культуре </a:t>
            </a:r>
            <a:r>
              <a:rPr lang="ru-RU" sz="2400" dirty="0">
                <a:latin typeface="Times New Roman" charset="0"/>
              </a:rPr>
              <a:t>(как часть общей компетентности);</a:t>
            </a:r>
          </a:p>
          <a:p>
            <a:pPr marL="0" indent="0">
              <a:buNone/>
            </a:pPr>
            <a:r>
              <a:rPr lang="ru-RU" sz="2400" dirty="0">
                <a:latin typeface="Times New Roman" charset="0"/>
              </a:rPr>
              <a:t> 2) </a:t>
            </a:r>
            <a:r>
              <a:rPr lang="ru-RU" sz="2400" b="1" dirty="0">
                <a:latin typeface="Times New Roman" charset="0"/>
              </a:rPr>
              <a:t>Социальная коммуникация с представителями принимающей культуры </a:t>
            </a:r>
            <a:r>
              <a:rPr lang="ru-RU" sz="2400" dirty="0">
                <a:latin typeface="Times New Roman" charset="0"/>
              </a:rPr>
              <a:t>(социальные и языковые навыки); </a:t>
            </a:r>
          </a:p>
          <a:p>
            <a:pPr>
              <a:spcBef>
                <a:spcPts val="500"/>
              </a:spcBef>
              <a:buNone/>
            </a:pPr>
            <a:r>
              <a:rPr lang="ru-RU" sz="2400" dirty="0">
                <a:latin typeface="Times New Roman" charset="0"/>
              </a:rPr>
              <a:t> 3) </a:t>
            </a:r>
            <a:r>
              <a:rPr lang="ru-RU" sz="2400" b="1" dirty="0">
                <a:latin typeface="Times New Roman" charset="0"/>
              </a:rPr>
              <a:t>Социальное взаимодействие с членами собственной диаспоры </a:t>
            </a:r>
            <a:r>
              <a:rPr lang="ru-RU" sz="2400" dirty="0">
                <a:latin typeface="Times New Roman" charset="0"/>
              </a:rPr>
              <a:t>(участие в жизни землячества, совместных мероприятиях); </a:t>
            </a:r>
          </a:p>
          <a:p>
            <a:pPr>
              <a:spcBef>
                <a:spcPts val="500"/>
              </a:spcBef>
              <a:buNone/>
            </a:pPr>
            <a:r>
              <a:rPr lang="ru-RU" sz="2400" dirty="0">
                <a:latin typeface="Times New Roman" charset="0"/>
              </a:rPr>
              <a:t>4) </a:t>
            </a:r>
            <a:r>
              <a:rPr lang="ru-RU" sz="2400" b="1" dirty="0">
                <a:latin typeface="Times New Roman" charset="0"/>
              </a:rPr>
              <a:t>Мультикультурное окружение</a:t>
            </a:r>
            <a:r>
              <a:rPr lang="ru-RU" sz="2400" dirty="0">
                <a:latin typeface="Times New Roman" charset="0"/>
              </a:rPr>
              <a:t>, включающее как местных жителей, так и представителей собственной группы; </a:t>
            </a:r>
          </a:p>
          <a:p>
            <a:pPr>
              <a:spcBef>
                <a:spcPts val="500"/>
              </a:spcBef>
              <a:buNone/>
            </a:pPr>
            <a:r>
              <a:rPr lang="ru-RU" sz="2400" dirty="0">
                <a:latin typeface="Times New Roman" charset="0"/>
              </a:rPr>
              <a:t>5) </a:t>
            </a:r>
            <a:r>
              <a:rPr lang="ru-RU" sz="2400" b="1" dirty="0">
                <a:latin typeface="Times New Roman" charset="0"/>
              </a:rPr>
              <a:t>Предрасположенность и установки самого индивида</a:t>
            </a:r>
            <a:r>
              <a:rPr lang="ru-RU" sz="2400" dirty="0">
                <a:latin typeface="Times New Roman" charset="0"/>
              </a:rPr>
              <a:t>, включающие готовность к изменению, определенные личностные характеристики и открытость новому. </a:t>
            </a:r>
          </a:p>
          <a:p>
            <a:pPr eaLnBrk="1" hangingPunct="1">
              <a:buFontTx/>
              <a:buNone/>
            </a:pPr>
            <a:endParaRPr lang="ru-RU" sz="2800" dirty="0">
              <a:latin typeface="Times New Roman" charset="0"/>
            </a:endParaRPr>
          </a:p>
        </p:txBody>
      </p:sp>
      <p:sp>
        <p:nvSpPr>
          <p:cNvPr id="31747" name="Прямоугольник 6"/>
          <p:cNvSpPr>
            <a:spLocks noChangeArrowheads="1"/>
          </p:cNvSpPr>
          <p:nvPr/>
        </p:nvSpPr>
        <p:spPr bwMode="auto">
          <a:xfrm>
            <a:off x="2166939" y="3643314"/>
            <a:ext cx="9001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Wingdings" charset="0"/>
              <a:buChar char="v"/>
            </a:pPr>
            <a:endParaRPr lang="ru-RU" sz="280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29271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2" name="Rectangle 81">
            <a:extLst>
              <a:ext uri="{FF2B5EF4-FFF2-40B4-BE49-F238E27FC236}">
                <a16:creationId xmlns:a16="http://schemas.microsoft.com/office/drawing/2014/main" id="{655AE6B0-AC9E-4167-806F-E9DB135FC4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DE148669-D3B2-4484-874E-9B4F9AEEBD25}"/>
              </a:ext>
            </a:extLst>
          </p:cNvPr>
          <p:cNvSpPr txBox="1">
            <a:spLocks/>
          </p:cNvSpPr>
          <p:nvPr/>
        </p:nvSpPr>
        <p:spPr>
          <a:xfrm>
            <a:off x="98474" y="689317"/>
            <a:ext cx="4741351" cy="53457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b="1" dirty="0"/>
              <a:t>«</a:t>
            </a:r>
            <a:r>
              <a:rPr lang="en-US" b="1" dirty="0" err="1"/>
              <a:t>Ассимилирующая</a:t>
            </a:r>
            <a:r>
              <a:rPr lang="en-US" b="1" dirty="0"/>
              <a:t>»</a:t>
            </a:r>
            <a:endParaRPr lang="ru-RU" b="1" dirty="0"/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b="1" dirty="0"/>
              <a:t> и «</a:t>
            </a:r>
            <a:r>
              <a:rPr lang="en-US" b="1" dirty="0" err="1"/>
              <a:t>пренебрегающая</a:t>
            </a:r>
            <a:r>
              <a:rPr lang="en-US" b="1" dirty="0"/>
              <a:t>» </a:t>
            </a:r>
            <a:r>
              <a:rPr lang="en-US" b="1" dirty="0" err="1"/>
              <a:t>коммуникация</a:t>
            </a:r>
            <a:endParaRPr lang="en-US" b="1" dirty="0"/>
          </a:p>
        </p:txBody>
      </p:sp>
      <p:grpSp>
        <p:nvGrpSpPr>
          <p:cNvPr id="84" name="Group 83">
            <a:extLst>
              <a:ext uri="{FF2B5EF4-FFF2-40B4-BE49-F238E27FC236}">
                <a16:creationId xmlns:a16="http://schemas.microsoft.com/office/drawing/2014/main" id="{3523416A-383B-4FDC-B4C9-D8EDDFE9C0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29267" y="-8467"/>
            <a:ext cx="4766733" cy="6866467"/>
            <a:chOff x="7425267" y="-8467"/>
            <a:chExt cx="4766733" cy="6866467"/>
          </a:xfrm>
        </p:grpSpPr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CB0D29D5-3F7C-4197-821B-6D60A66CC0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rgbClr val="BFBFBF">
                  <a:alpha val="75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347FB49A-3541-428A-AADE-682A3C5056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rgbClr val="BFBFBF">
                  <a:alpha val="8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Rectangle 23">
              <a:extLst>
                <a:ext uri="{FF2B5EF4-FFF2-40B4-BE49-F238E27FC236}">
                  <a16:creationId xmlns:a16="http://schemas.microsoft.com/office/drawing/2014/main" id="{D96F53DC-08F1-42C6-B558-B83D54B276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0" name="Rectangle 25">
              <a:extLst>
                <a:ext uri="{FF2B5EF4-FFF2-40B4-BE49-F238E27FC236}">
                  <a16:creationId xmlns:a16="http://schemas.microsoft.com/office/drawing/2014/main" id="{AFE48CAF-A51C-463F-A570-ED99439A5C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1" name="Isosceles Triangle 90">
              <a:extLst>
                <a:ext uri="{FF2B5EF4-FFF2-40B4-BE49-F238E27FC236}">
                  <a16:creationId xmlns:a16="http://schemas.microsoft.com/office/drawing/2014/main" id="{01F0C48B-50FF-4351-8207-16D0960483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2" name="Rectangle 27">
              <a:extLst>
                <a:ext uri="{FF2B5EF4-FFF2-40B4-BE49-F238E27FC236}">
                  <a16:creationId xmlns:a16="http://schemas.microsoft.com/office/drawing/2014/main" id="{300384B6-5ED6-4F91-A548-B706D83751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3" name="Rectangle 28">
              <a:extLst>
                <a:ext uri="{FF2B5EF4-FFF2-40B4-BE49-F238E27FC236}">
                  <a16:creationId xmlns:a16="http://schemas.microsoft.com/office/drawing/2014/main" id="{337AFFAE-C182-463C-9459-8AB3C69D9A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4" name="Rectangle 29">
              <a:extLst>
                <a:ext uri="{FF2B5EF4-FFF2-40B4-BE49-F238E27FC236}">
                  <a16:creationId xmlns:a16="http://schemas.microsoft.com/office/drawing/2014/main" id="{510ACF17-C3F0-42BF-BDEB-D079277121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5" name="Isosceles Triangle 94">
              <a:extLst>
                <a:ext uri="{FF2B5EF4-FFF2-40B4-BE49-F238E27FC236}">
                  <a16:creationId xmlns:a16="http://schemas.microsoft.com/office/drawing/2014/main" id="{E804EFD0-B84E-476F-9FC6-6C4A42EA00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96" name="Rectangle 95">
            <a:extLst>
              <a:ext uri="{FF2B5EF4-FFF2-40B4-BE49-F238E27FC236}">
                <a16:creationId xmlns:a16="http://schemas.microsoft.com/office/drawing/2014/main" id="{87BD1F4E-A66D-4C06-86DA-8D56CA7A3B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77719" y="0"/>
            <a:ext cx="621428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5844" name="Содержимое 2">
            <a:extLst>
              <a:ext uri="{FF2B5EF4-FFF2-40B4-BE49-F238E27FC236}">
                <a16:creationId xmlns:a16="http://schemas.microsoft.com/office/drawing/2014/main" id="{51385137-122E-4B2B-BF02-F9602F4BC3D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45725913"/>
              </p:ext>
            </p:extLst>
          </p:nvPr>
        </p:nvGraphicFramePr>
        <p:xfrm>
          <a:off x="4916553" y="944563"/>
          <a:ext cx="6628804" cy="49795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667547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Заголовок 1"/>
          <p:cNvSpPr>
            <a:spLocks noGrp="1"/>
          </p:cNvSpPr>
          <p:nvPr>
            <p:ph type="title"/>
          </p:nvPr>
        </p:nvSpPr>
        <p:spPr>
          <a:xfrm>
            <a:off x="6090445" y="609600"/>
            <a:ext cx="3183556" cy="1320800"/>
          </a:xfrm>
        </p:spPr>
        <p:txBody>
          <a:bodyPr anchor="ctr">
            <a:normAutofit/>
          </a:bodyPr>
          <a:lstStyle/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ru-RU" sz="2800" b="1" i="1">
                <a:latin typeface="Times New Roman" charset="0"/>
              </a:rPr>
              <a:t>Модель развития межкультурной сензитивности</a:t>
            </a:r>
            <a:endParaRPr lang="ru-RU" sz="2800" i="1">
              <a:latin typeface="Times New Roman" charset="0"/>
            </a:endParaRPr>
          </a:p>
        </p:txBody>
      </p:sp>
      <p:sp>
        <p:nvSpPr>
          <p:cNvPr id="49154" name="Содержимое 2"/>
          <p:cNvSpPr>
            <a:spLocks noGrp="1"/>
          </p:cNvSpPr>
          <p:nvPr>
            <p:ph idx="1"/>
          </p:nvPr>
        </p:nvSpPr>
        <p:spPr>
          <a:xfrm>
            <a:off x="6094410" y="2160589"/>
            <a:ext cx="3176589" cy="3880773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 typeface="Wingdings" charset="0"/>
              <a:buChar char="v"/>
            </a:pPr>
            <a:r>
              <a:rPr lang="ru-RU" sz="1400">
                <a:latin typeface="Times New Roman" charset="0"/>
              </a:rPr>
              <a:t>Автор – </a:t>
            </a:r>
            <a:r>
              <a:rPr lang="ru-RU" sz="1400" i="1">
                <a:latin typeface="Times New Roman" charset="0"/>
              </a:rPr>
              <a:t>Милтон </a:t>
            </a:r>
            <a:r>
              <a:rPr lang="ru-RU" sz="1400" i="1" err="1">
                <a:latin typeface="Times New Roman" charset="0"/>
              </a:rPr>
              <a:t>Беннет</a:t>
            </a:r>
            <a:r>
              <a:rPr lang="ru-RU" sz="1400" i="1">
                <a:latin typeface="Times New Roman" charset="0"/>
              </a:rPr>
              <a:t> (1993)</a:t>
            </a:r>
          </a:p>
          <a:p>
            <a:pPr eaLnBrk="1" hangingPunct="1">
              <a:lnSpc>
                <a:spcPct val="90000"/>
              </a:lnSpc>
              <a:buFont typeface="Wingdings" charset="0"/>
              <a:buChar char="v"/>
            </a:pPr>
            <a:r>
              <a:rPr lang="ru-RU" sz="1400">
                <a:latin typeface="Times New Roman" charset="0"/>
              </a:rPr>
              <a:t>По мере того, как </a:t>
            </a:r>
            <a:r>
              <a:rPr lang="ru-RU" sz="1400" i="1">
                <a:latin typeface="Times New Roman" charset="0"/>
              </a:rPr>
              <a:t>опыт</a:t>
            </a:r>
            <a:r>
              <a:rPr lang="ru-RU" sz="1400">
                <a:latin typeface="Times New Roman" charset="0"/>
              </a:rPr>
              <a:t> человека в понимании культурных различий становится  </a:t>
            </a:r>
            <a:r>
              <a:rPr lang="ru-RU" sz="1400" i="1">
                <a:latin typeface="Times New Roman" charset="0"/>
              </a:rPr>
              <a:t> более комплексным </a:t>
            </a:r>
            <a:r>
              <a:rPr lang="ru-RU" sz="1400">
                <a:latin typeface="Times New Roman" charset="0"/>
              </a:rPr>
              <a:t>и богатым, его компетентность в межкультурных отношениях  возрастает. Опыт межкультурного взаимодействия не приобретается при простом нахождении в ситуации, а представляет собой </a:t>
            </a:r>
            <a:r>
              <a:rPr lang="ru-RU" sz="1400" i="1">
                <a:latin typeface="Times New Roman" charset="0"/>
              </a:rPr>
              <a:t>активный процесс</a:t>
            </a:r>
            <a:r>
              <a:rPr lang="ru-RU" sz="1400">
                <a:latin typeface="Times New Roman" charset="0"/>
              </a:rPr>
              <a:t>, в котором задействованы перцептивные и когнитивные процессы индивида.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Font typeface="Wingdings" charset="0"/>
              <a:buChar char="v"/>
            </a:pPr>
            <a:r>
              <a:rPr lang="ru-RU" sz="1400" i="1">
                <a:latin typeface="Times New Roman" charset="0"/>
              </a:rPr>
              <a:t>Шесть стадий-ориентаций </a:t>
            </a:r>
            <a:r>
              <a:rPr lang="ru-RU" sz="1400">
                <a:latin typeface="Times New Roman" charset="0"/>
              </a:rPr>
              <a:t>развития межкультурной компетентности, сопровождающихся </a:t>
            </a:r>
            <a:r>
              <a:rPr lang="ru-RU" sz="1400" b="1">
                <a:latin typeface="Times New Roman" charset="0"/>
              </a:rPr>
              <a:t>изменениями в мировоззрении.</a:t>
            </a:r>
            <a:endParaRPr lang="ru-RU" sz="1400" b="1" i="1">
              <a:latin typeface="Times New Roman" charset="0"/>
            </a:endParaRPr>
          </a:p>
          <a:p>
            <a:pPr eaLnBrk="1" hangingPunct="1">
              <a:lnSpc>
                <a:spcPct val="90000"/>
              </a:lnSpc>
              <a:buFont typeface="Wingdings" charset="0"/>
              <a:buChar char="v"/>
            </a:pPr>
            <a:endParaRPr lang="ru-RU" sz="1400">
              <a:latin typeface="Times New Roman" charset="0"/>
            </a:endParaRPr>
          </a:p>
        </p:txBody>
      </p:sp>
      <p:pic>
        <p:nvPicPr>
          <p:cNvPr id="4915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82353" y="804672"/>
            <a:ext cx="4697915" cy="523702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5" name="Прямоугольник 6"/>
          <p:cNvSpPr>
            <a:spLocks noChangeArrowheads="1"/>
          </p:cNvSpPr>
          <p:nvPr/>
        </p:nvSpPr>
        <p:spPr bwMode="auto">
          <a:xfrm>
            <a:off x="2166939" y="3643314"/>
            <a:ext cx="9001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Wingdings" charset="0"/>
              <a:buChar char="v"/>
            </a:pPr>
            <a:endParaRPr lang="ru-RU" sz="280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63579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88C9B83F-64CD-41C1-925F-A08801FFD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1655065-0BD7-4422-BEC0-4401E99809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4DDD90AC-ABEC-4A76-9C9C-AD0A5F8FC7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21A8AFEF-EC50-4C0B-9C64-814B76C820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CAFAA800-E117-4357-84E4-56B63EA03E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8DDFC9F4-3B45-402D-8AD7-60B3F08ED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F26A0854-FBE4-4587-B349-06BE192BD7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54A9C4C6-FF7D-470E-BFCA-CE4F60A1F0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B1721EA8-4871-45D4-B78F-AE805A3004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E5763971-E3A3-45C6-9BA8-2E032C7A55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Isosceles Triangle 20">
              <a:extLst>
                <a:ext uri="{FF2B5EF4-FFF2-40B4-BE49-F238E27FC236}">
                  <a16:creationId xmlns:a16="http://schemas.microsoft.com/office/drawing/2014/main" id="{32752E94-0E01-4AF5-A43A-F2FAD8737C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8FCBF527-0CB0-4EB8-80F7-CD7CAAA5885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709" t="6300" r="13264" b="1"/>
          <a:stretch/>
        </p:blipFill>
        <p:spPr>
          <a:xfrm>
            <a:off x="20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AB7BC990-1252-456A-AFE8-49B4C968B2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09107" y="2396117"/>
            <a:ext cx="5781106" cy="3048080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ru-RU" sz="5400" dirty="0"/>
              <a:t>Модель развития межкультурной </a:t>
            </a:r>
            <a:r>
              <a:rPr lang="ru-RU" sz="5400" dirty="0" err="1"/>
              <a:t>сензитивности</a:t>
            </a:r>
            <a:r>
              <a:rPr lang="ru-RU" sz="5400" dirty="0"/>
              <a:t> </a:t>
            </a:r>
            <a:r>
              <a:rPr lang="ru-RU" sz="5400" dirty="0" err="1"/>
              <a:t>М.Беннета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36098538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>
                <a:latin typeface="Times New Roman" charset="0"/>
              </a:rPr>
              <a:t>Этноцентризм-Этнорелятивизм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endParaRPr lang="ru-RU" b="1" dirty="0">
              <a:cs typeface="+mn-cs"/>
            </a:endParaRPr>
          </a:p>
          <a:p>
            <a:pPr>
              <a:defRPr/>
            </a:pPr>
            <a:r>
              <a:rPr lang="ru-RU" b="1" dirty="0" err="1">
                <a:cs typeface="+mn-cs"/>
              </a:rPr>
              <a:t>Этноцентризм</a:t>
            </a:r>
            <a:r>
              <a:rPr lang="ru-RU" dirty="0">
                <a:cs typeface="+mn-cs"/>
              </a:rPr>
              <a:t> – тенденция рассматривать нормы и ценности собственной культуры как основу для оценки и выработки суждений о других культурах. </a:t>
            </a:r>
          </a:p>
          <a:p>
            <a:pPr>
              <a:defRPr/>
            </a:pPr>
            <a:r>
              <a:rPr lang="ru-RU" b="1" dirty="0" err="1">
                <a:cs typeface="+mn-cs"/>
              </a:rPr>
              <a:t>Этнорелятивизм</a:t>
            </a:r>
            <a:r>
              <a:rPr lang="ru-RU" b="1" dirty="0">
                <a:cs typeface="+mn-cs"/>
              </a:rPr>
              <a:t> </a:t>
            </a:r>
            <a:r>
              <a:rPr lang="ru-RU" dirty="0">
                <a:cs typeface="+mn-cs"/>
              </a:rPr>
              <a:t>– </a:t>
            </a:r>
            <a:r>
              <a:rPr lang="ru-RU" dirty="0"/>
              <a:t>тенденция рассматривать  </a:t>
            </a:r>
            <a:r>
              <a:rPr lang="ru-RU" dirty="0">
                <a:cs typeface="+mn-cs"/>
              </a:rPr>
              <a:t>нормы и ценности каждой культуры как отдельную ценно. </a:t>
            </a:r>
          </a:p>
          <a:p>
            <a:pPr>
              <a:defRPr/>
            </a:pPr>
            <a:r>
              <a:rPr lang="ru-RU" dirty="0" err="1">
                <a:cs typeface="+mn-cs"/>
              </a:rPr>
              <a:t>Этноцентризм</a:t>
            </a:r>
            <a:r>
              <a:rPr lang="ru-RU" dirty="0">
                <a:cs typeface="+mn-cs"/>
              </a:rPr>
              <a:t> обладает двойственным характером: </a:t>
            </a:r>
          </a:p>
          <a:p>
            <a:pPr marL="0" indent="0">
              <a:buNone/>
              <a:defRPr/>
            </a:pPr>
            <a:r>
              <a:rPr lang="ru-RU" dirty="0">
                <a:cs typeface="+mn-cs"/>
              </a:rPr>
              <a:t>     - способствует сплочению этнической общности вокруг собственных норм и ценностей, стимулирует формирование этнического самосознания</a:t>
            </a:r>
          </a:p>
          <a:p>
            <a:pPr marL="0" indent="0">
              <a:buNone/>
              <a:defRPr/>
            </a:pPr>
            <a:r>
              <a:rPr lang="ru-RU" dirty="0">
                <a:cs typeface="+mn-cs"/>
              </a:rPr>
              <a:t>      - отрицает ценности другой культуры, ведет к культурной самоизоляции и конфликтам</a:t>
            </a:r>
            <a:endParaRPr kumimoji="0" lang="ru-RU" dirty="0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752819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>
                <a:latin typeface="Times New Roman" charset="0"/>
              </a:rPr>
              <a:t>Модель развития межкультурной сензитивности</a:t>
            </a:r>
          </a:p>
        </p:txBody>
      </p:sp>
      <p:pic>
        <p:nvPicPr>
          <p:cNvPr id="51203" name="Изображение 3" descr="unnamed-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844675"/>
            <a:ext cx="9144000" cy="388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60416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Изображение 5" descr="ENGLISH-DMIS-graphic-by-Julien-Peyre-_2010_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869950"/>
            <a:ext cx="7886700" cy="5626100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1200000" rev="0"/>
            </a:camera>
            <a:lightRig rig="threePt" dir="t"/>
          </a:scene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250974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P2180990-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332572">
            <a:off x="3348932" y="424895"/>
            <a:ext cx="5181940" cy="599193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447929" y="5085184"/>
            <a:ext cx="1263487" cy="2616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1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Чувство вины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359696" y="4509121"/>
            <a:ext cx="1923360" cy="2769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1200" b="1" cap="all" dirty="0">
                <a:ln/>
                <a:solidFill>
                  <a:srgbClr val="7030A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Стыд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647728" y="3789041"/>
            <a:ext cx="1923360" cy="2769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1200" b="1" cap="all" dirty="0">
                <a:ln/>
                <a:solidFill>
                  <a:srgbClr val="7030A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юмор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863752" y="3068961"/>
            <a:ext cx="1923360" cy="2769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1200" b="1" cap="all" dirty="0">
                <a:ln/>
                <a:solidFill>
                  <a:srgbClr val="7030A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бесстрашие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P2180990-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332572">
            <a:off x="3348932" y="424895"/>
            <a:ext cx="5181940" cy="599193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447929" y="5085184"/>
            <a:ext cx="1263487" cy="2616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1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Чувство вины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359696" y="4509121"/>
            <a:ext cx="1923360" cy="2769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1200" b="1" cap="all" dirty="0">
                <a:ln/>
                <a:solidFill>
                  <a:srgbClr val="7030A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Стыд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647728" y="3789041"/>
            <a:ext cx="1923360" cy="2769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1200" b="1" cap="all" dirty="0">
                <a:ln/>
                <a:solidFill>
                  <a:srgbClr val="7030A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юмор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863752" y="3068961"/>
            <a:ext cx="1923360" cy="2769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1200" b="1" cap="all" dirty="0">
                <a:ln/>
                <a:solidFill>
                  <a:srgbClr val="7030A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бесстрашие</a:t>
            </a:r>
          </a:p>
        </p:txBody>
      </p:sp>
      <p:pic>
        <p:nvPicPr>
          <p:cNvPr id="8" name="Изображение 5" descr="ENGLISH-DMIS-graphic-by-Julien-Peyre-_2010_.jpg">
            <a:extLst>
              <a:ext uri="{FF2B5EF4-FFF2-40B4-BE49-F238E27FC236}">
                <a16:creationId xmlns:a16="http://schemas.microsoft.com/office/drawing/2014/main" id="{E53BA1EA-B397-453D-B87A-8FC78BBA2DB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188" b="61035"/>
          <a:stretch/>
        </p:blipFill>
        <p:spPr bwMode="auto">
          <a:xfrm>
            <a:off x="5939903" y="595423"/>
            <a:ext cx="1081683" cy="1378452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1200000" rev="0"/>
            </a:camera>
            <a:lightRig rig="threePt" dir="t"/>
          </a:scene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Изображение 5" descr="ENGLISH-DMIS-graphic-by-Julien-Peyre-_2010_.jpg">
            <a:extLst>
              <a:ext uri="{FF2B5EF4-FFF2-40B4-BE49-F238E27FC236}">
                <a16:creationId xmlns:a16="http://schemas.microsoft.com/office/drawing/2014/main" id="{7A155D21-D15E-4BD7-ACF5-0DCDFAAEC68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165" b="62925"/>
          <a:stretch/>
        </p:blipFill>
        <p:spPr bwMode="auto">
          <a:xfrm>
            <a:off x="7669619" y="2465387"/>
            <a:ext cx="1321431" cy="1600653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1200000" rev="0"/>
            </a:camera>
            <a:lightRig rig="threePt" dir="t"/>
          </a:scene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Изображение 5" descr="ENGLISH-DMIS-graphic-by-Julien-Peyre-_2010_.jpg">
            <a:extLst>
              <a:ext uri="{FF2B5EF4-FFF2-40B4-BE49-F238E27FC236}">
                <a16:creationId xmlns:a16="http://schemas.microsoft.com/office/drawing/2014/main" id="{EBBDF6EB-9CEC-4694-AE46-7E5738409B2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485" r="76548" b="20214"/>
          <a:stretch/>
        </p:blipFill>
        <p:spPr bwMode="auto">
          <a:xfrm>
            <a:off x="7471322" y="4509120"/>
            <a:ext cx="1336819" cy="1394774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1200000" rev="0"/>
            </a:camera>
            <a:lightRig rig="threePt" dir="t"/>
          </a:scene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Изображение 5" descr="ENGLISH-DMIS-graphic-by-Julien-Peyre-_2010_.jpg">
            <a:extLst>
              <a:ext uri="{FF2B5EF4-FFF2-40B4-BE49-F238E27FC236}">
                <a16:creationId xmlns:a16="http://schemas.microsoft.com/office/drawing/2014/main" id="{64666765-99DD-4A5B-B895-320E430B0D1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26" t="65801" r="54033"/>
          <a:stretch/>
        </p:blipFill>
        <p:spPr bwMode="auto">
          <a:xfrm>
            <a:off x="5860613" y="5304145"/>
            <a:ext cx="1181719" cy="1320012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1200000" rev="0"/>
            </a:camera>
            <a:lightRig rig="threePt" dir="t"/>
          </a:scene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Изображение 5" descr="ENGLISH-DMIS-graphic-by-Julien-Peyre-_2010_.jpg">
            <a:extLst>
              <a:ext uri="{FF2B5EF4-FFF2-40B4-BE49-F238E27FC236}">
                <a16:creationId xmlns:a16="http://schemas.microsoft.com/office/drawing/2014/main" id="{B8C56102-78DB-4139-9C02-DC592D60149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86" t="64668" r="25722"/>
          <a:stretch/>
        </p:blipFill>
        <p:spPr bwMode="auto">
          <a:xfrm>
            <a:off x="3682119" y="4509120"/>
            <a:ext cx="1073190" cy="1320012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1200000" rev="0"/>
            </a:camera>
            <a:lightRig rig="threePt" dir="t"/>
          </a:scene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Изображение 5" descr="ENGLISH-DMIS-graphic-by-Julien-Peyre-_2010_.jpg">
            <a:extLst>
              <a:ext uri="{FF2B5EF4-FFF2-40B4-BE49-F238E27FC236}">
                <a16:creationId xmlns:a16="http://schemas.microsoft.com/office/drawing/2014/main" id="{006FDC23-8325-4018-8EDE-B1514ED3478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435" t="45485" b="18324"/>
          <a:stretch/>
        </p:blipFill>
        <p:spPr bwMode="auto">
          <a:xfrm>
            <a:off x="3437890" y="3004077"/>
            <a:ext cx="1171518" cy="1283503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1200000" rev="0"/>
            </a:camera>
            <a:lightRig rig="threePt" dir="t"/>
          </a:scene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281810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spcBef>
                <a:spcPct val="20000"/>
              </a:spcBef>
            </a:pPr>
            <a:r>
              <a:rPr lang="ru-RU" sz="3400" b="1">
                <a:solidFill>
                  <a:srgbClr val="000000"/>
                </a:solidFill>
                <a:latin typeface="Times New Roman" charset="0"/>
              </a:rPr>
              <a:t>Этноцентристские стадии</a:t>
            </a:r>
          </a:p>
        </p:txBody>
      </p:sp>
      <p:sp>
        <p:nvSpPr>
          <p:cNvPr id="24579" name="Содержимое 2"/>
          <p:cNvSpPr>
            <a:spLocks noGrp="1"/>
          </p:cNvSpPr>
          <p:nvPr>
            <p:ph idx="1"/>
          </p:nvPr>
        </p:nvSpPr>
        <p:spPr>
          <a:xfrm>
            <a:off x="2095500" y="1571626"/>
            <a:ext cx="8572500" cy="5286375"/>
          </a:xfrm>
        </p:spPr>
        <p:txBody>
          <a:bodyPr/>
          <a:lstStyle/>
          <a:p>
            <a:pPr marL="0" indent="0" algn="just">
              <a:buNone/>
              <a:defRPr/>
            </a:pPr>
            <a:r>
              <a:rPr lang="ru-RU" sz="2800" i="1" dirty="0" err="1">
                <a:latin typeface="Times New Roman" charset="0"/>
                <a:cs typeface="+mn-cs"/>
              </a:rPr>
              <a:t>Этноцентристские</a:t>
            </a:r>
            <a:r>
              <a:rPr lang="ru-RU" sz="2800" i="1" dirty="0">
                <a:latin typeface="Times New Roman" charset="0"/>
                <a:cs typeface="+mn-cs"/>
              </a:rPr>
              <a:t> стадии – </a:t>
            </a:r>
            <a:r>
              <a:rPr lang="ru-RU" sz="2800" dirty="0">
                <a:latin typeface="Times New Roman" charset="0"/>
                <a:cs typeface="+mn-cs"/>
              </a:rPr>
              <a:t>восприятие собственной культуры как центральной и оценивание других культур сквозь призму собственной. Снижение значимости культурных различий тем или иным способом: </a:t>
            </a:r>
          </a:p>
          <a:p>
            <a:pPr algn="just">
              <a:buFont typeface="Wingdings" charset="0"/>
              <a:buChar char="v"/>
              <a:defRPr/>
            </a:pPr>
            <a:r>
              <a:rPr lang="ru-RU" sz="2400" dirty="0">
                <a:latin typeface="Times New Roman" charset="0"/>
                <a:cs typeface="+mn-cs"/>
              </a:rPr>
              <a:t>через </a:t>
            </a:r>
            <a:r>
              <a:rPr lang="ru-RU" sz="2400" b="1" dirty="0">
                <a:latin typeface="Times New Roman" charset="0"/>
                <a:cs typeface="+mn-cs"/>
              </a:rPr>
              <a:t>отрицание</a:t>
            </a:r>
            <a:r>
              <a:rPr lang="ru-RU" sz="2400" dirty="0">
                <a:latin typeface="Times New Roman" charset="0"/>
                <a:cs typeface="+mn-cs"/>
              </a:rPr>
              <a:t> их существования (изоляция, сепарация)</a:t>
            </a:r>
          </a:p>
          <a:p>
            <a:pPr algn="just">
              <a:buFont typeface="Wingdings" charset="0"/>
              <a:buChar char="v"/>
              <a:defRPr/>
            </a:pPr>
            <a:r>
              <a:rPr lang="ru-RU" sz="2400" dirty="0">
                <a:latin typeface="Times New Roman" charset="0"/>
                <a:cs typeface="+mn-cs"/>
              </a:rPr>
              <a:t>посредством возведения </a:t>
            </a:r>
            <a:r>
              <a:rPr lang="ru-RU" sz="2400" b="1" dirty="0">
                <a:latin typeface="Times New Roman" charset="0"/>
                <a:cs typeface="+mn-cs"/>
              </a:rPr>
              <a:t>защит</a:t>
            </a:r>
            <a:r>
              <a:rPr lang="ru-RU" sz="2400" dirty="0">
                <a:latin typeface="Times New Roman" charset="0"/>
                <a:cs typeface="+mn-cs"/>
              </a:rPr>
              <a:t> от них (диффамация, превосходство, обратное развитие)</a:t>
            </a:r>
          </a:p>
          <a:p>
            <a:pPr algn="just">
              <a:buFont typeface="Wingdings" charset="0"/>
              <a:buChar char="v"/>
              <a:defRPr/>
            </a:pPr>
            <a:r>
              <a:rPr lang="ru-RU" sz="2400" dirty="0">
                <a:latin typeface="Times New Roman" charset="0"/>
                <a:cs typeface="+mn-cs"/>
              </a:rPr>
              <a:t> через </a:t>
            </a:r>
            <a:r>
              <a:rPr lang="ru-RU" sz="2400" b="1" dirty="0">
                <a:latin typeface="Times New Roman" charset="0"/>
                <a:cs typeface="+mn-cs"/>
              </a:rPr>
              <a:t>минимизацию </a:t>
            </a:r>
            <a:r>
              <a:rPr lang="ru-RU" sz="2400" dirty="0">
                <a:latin typeface="Times New Roman" charset="0"/>
                <a:cs typeface="+mn-cs"/>
              </a:rPr>
              <a:t>их значимости (физический универсализм, трансцендентный универсализм)</a:t>
            </a:r>
          </a:p>
        </p:txBody>
      </p:sp>
      <p:sp>
        <p:nvSpPr>
          <p:cNvPr id="55299" name="Прямоугольник 6"/>
          <p:cNvSpPr>
            <a:spLocks noChangeArrowheads="1"/>
          </p:cNvSpPr>
          <p:nvPr/>
        </p:nvSpPr>
        <p:spPr bwMode="auto">
          <a:xfrm>
            <a:off x="2166939" y="3643314"/>
            <a:ext cx="9001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Wingdings" charset="0"/>
              <a:buChar char="v"/>
            </a:pPr>
            <a:endParaRPr lang="ru-RU" sz="280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678339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603AE127-802C-459A-A612-DB85B67F0D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321" name="Название 1"/>
          <p:cNvSpPr>
            <a:spLocks noGrp="1"/>
          </p:cNvSpPr>
          <p:nvPr>
            <p:ph type="title"/>
          </p:nvPr>
        </p:nvSpPr>
        <p:spPr>
          <a:xfrm>
            <a:off x="1043950" y="1179151"/>
            <a:ext cx="3300646" cy="4463889"/>
          </a:xfrm>
        </p:spPr>
        <p:txBody>
          <a:bodyPr anchor="ctr">
            <a:normAutofit/>
          </a:bodyPr>
          <a:lstStyle/>
          <a:p>
            <a:r>
              <a:rPr kumimoji="0" lang="ru-RU" sz="2800" b="1">
                <a:latin typeface="Times New Roman" charset="0"/>
              </a:rPr>
              <a:t>Этноцентристские стадии</a:t>
            </a:r>
            <a:endParaRPr kumimoji="0" lang="ru-RU" sz="2800">
              <a:latin typeface="Times New Roman" charset="0"/>
            </a:endParaRPr>
          </a:p>
        </p:txBody>
      </p:sp>
      <p:sp>
        <p:nvSpPr>
          <p:cNvPr id="73" name="Isosceles Triangle 72">
            <a:extLst>
              <a:ext uri="{FF2B5EF4-FFF2-40B4-BE49-F238E27FC236}">
                <a16:creationId xmlns:a16="http://schemas.microsoft.com/office/drawing/2014/main" id="{9323D83D-50D6-4040-A58B-FCEA340F88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1A1FE6BB-DFB2-4080-9B5E-076EF5DDE6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6670" y="1442595"/>
            <a:ext cx="0" cy="3937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322" name="Содержимое 2"/>
          <p:cNvSpPr>
            <a:spLocks noGrp="1"/>
          </p:cNvSpPr>
          <p:nvPr>
            <p:ph idx="1"/>
          </p:nvPr>
        </p:nvSpPr>
        <p:spPr>
          <a:xfrm>
            <a:off x="4978918" y="1109145"/>
            <a:ext cx="6341016" cy="46039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kumimoji="0" lang="ru-RU" b="1" dirty="0">
                <a:latin typeface="Times New Roman" charset="0"/>
              </a:rPr>
              <a:t>1. Отрицание</a:t>
            </a:r>
          </a:p>
          <a:p>
            <a:r>
              <a:rPr lang="ru-RU" dirty="0">
                <a:latin typeface="Times New Roman" charset="0"/>
              </a:rPr>
              <a:t>восприятие собственной культуры как единственно существующей </a:t>
            </a:r>
          </a:p>
          <a:p>
            <a:r>
              <a:rPr lang="ru-RU" dirty="0">
                <a:latin typeface="Times New Roman" charset="0"/>
              </a:rPr>
              <a:t>другие культуры либо не воспринимаются вообще, либо им придается неопределенное обобщенное значение ("иностранец", "иммигрант»)</a:t>
            </a:r>
          </a:p>
          <a:p>
            <a:r>
              <a:rPr lang="ru-RU" dirty="0">
                <a:latin typeface="Times New Roman" charset="0"/>
              </a:rPr>
              <a:t> люди с таким мировоззрением не интересуются культурными различиями, а при столкновениями с различиями могут вести себя агрессивно</a:t>
            </a:r>
          </a:p>
          <a:p>
            <a:r>
              <a:rPr lang="ru-RU" dirty="0">
                <a:latin typeface="Times New Roman" charset="0"/>
              </a:rPr>
              <a:t>Результаты: </a:t>
            </a:r>
            <a:r>
              <a:rPr lang="ru-RU" b="1" dirty="0">
                <a:latin typeface="Times New Roman" charset="0"/>
              </a:rPr>
              <a:t>изоляция и сепарация </a:t>
            </a:r>
            <a:r>
              <a:rPr lang="ru-RU" dirty="0">
                <a:latin typeface="Times New Roman" charset="0"/>
              </a:rPr>
              <a:t>(отделение)</a:t>
            </a:r>
          </a:p>
        </p:txBody>
      </p:sp>
      <p:sp>
        <p:nvSpPr>
          <p:cNvPr id="77" name="Isosceles Triangle 76">
            <a:extLst>
              <a:ext uri="{FF2B5EF4-FFF2-40B4-BE49-F238E27FC236}">
                <a16:creationId xmlns:a16="http://schemas.microsoft.com/office/drawing/2014/main" id="{F10FD715-4DCE-4779-B634-EC78315EA2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11364139" y="0"/>
            <a:ext cx="842596" cy="4616289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00312703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P2180990-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332572">
            <a:off x="3348932" y="424895"/>
            <a:ext cx="5181940" cy="599193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447929" y="5085184"/>
            <a:ext cx="1263487" cy="2616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1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Чувство вины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359696" y="4509121"/>
            <a:ext cx="1923360" cy="2769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1200" b="1" cap="all" dirty="0">
                <a:ln/>
                <a:solidFill>
                  <a:srgbClr val="7030A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Стыд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647728" y="3789041"/>
            <a:ext cx="1923360" cy="2769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1200" b="1" cap="all" dirty="0">
                <a:ln/>
                <a:solidFill>
                  <a:srgbClr val="7030A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юмор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863752" y="3068961"/>
            <a:ext cx="1923360" cy="2769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1200" b="1" cap="all" dirty="0">
                <a:ln/>
                <a:solidFill>
                  <a:srgbClr val="7030A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бесстрашие</a:t>
            </a:r>
          </a:p>
        </p:txBody>
      </p:sp>
      <p:pic>
        <p:nvPicPr>
          <p:cNvPr id="9" name="Изображение 5" descr="ENGLISH-DMIS-graphic-by-Julien-Peyre-_2010_.jpg">
            <a:extLst>
              <a:ext uri="{FF2B5EF4-FFF2-40B4-BE49-F238E27FC236}">
                <a16:creationId xmlns:a16="http://schemas.microsoft.com/office/drawing/2014/main" id="{7A155D21-D15E-4BD7-ACF5-0DCDFAAEC68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165" b="62925"/>
          <a:stretch/>
        </p:blipFill>
        <p:spPr bwMode="auto">
          <a:xfrm>
            <a:off x="7669619" y="2465387"/>
            <a:ext cx="1321431" cy="1600653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1200000" rev="0"/>
            </a:camera>
            <a:lightRig rig="threePt" dir="t"/>
          </a:scene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Изображение 5" descr="ENGLISH-DMIS-graphic-by-Julien-Peyre-_2010_.jpg">
            <a:extLst>
              <a:ext uri="{FF2B5EF4-FFF2-40B4-BE49-F238E27FC236}">
                <a16:creationId xmlns:a16="http://schemas.microsoft.com/office/drawing/2014/main" id="{EBBDF6EB-9CEC-4694-AE46-7E5738409B2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485" r="76548" b="20214"/>
          <a:stretch/>
        </p:blipFill>
        <p:spPr bwMode="auto">
          <a:xfrm>
            <a:off x="7471322" y="4509120"/>
            <a:ext cx="1336819" cy="1394774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1200000" rev="0"/>
            </a:camera>
            <a:lightRig rig="threePt" dir="t"/>
          </a:scene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303D12-90D9-4E8C-BAF5-9A78E09483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9127848" cy="2443089"/>
          </a:xfrm>
        </p:spPr>
        <p:txBody>
          <a:bodyPr>
            <a:normAutofit fontScale="90000"/>
          </a:bodyPr>
          <a:lstStyle/>
          <a:p>
            <a:r>
              <a:rPr lang="ru-RU" dirty="0"/>
              <a:t>Задание 3. Что в изучаемой вами культуре может вызвать неприятие, отторжение, защитные реакции у представителей вашего этноса (с которым вы себя идентифицируете)?</a:t>
            </a:r>
          </a:p>
        </p:txBody>
      </p:sp>
    </p:spTree>
    <p:extLst>
      <p:ext uri="{BB962C8B-B14F-4D97-AF65-F5344CB8AC3E}">
        <p14:creationId xmlns:p14="http://schemas.microsoft.com/office/powerpoint/2010/main" val="323314272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b="1">
                <a:latin typeface="Times New Roman" charset="0"/>
              </a:rPr>
              <a:t>Этноцентристские стадии</a:t>
            </a:r>
          </a:p>
        </p:txBody>
      </p:sp>
      <p:sp>
        <p:nvSpPr>
          <p:cNvPr id="57346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kumimoji="0" lang="ru-RU" b="1" dirty="0">
                <a:latin typeface="Times New Roman" charset="0"/>
              </a:rPr>
              <a:t>2. Защита</a:t>
            </a:r>
          </a:p>
          <a:p>
            <a:r>
              <a:rPr lang="ru-RU" dirty="0">
                <a:latin typeface="Times New Roman" charset="0"/>
              </a:rPr>
              <a:t>культурные различия воспринимаются, но собственная культура рассматривается как единственно достойная и жизнеспособная</a:t>
            </a:r>
          </a:p>
          <a:p>
            <a:r>
              <a:rPr lang="ru-RU" dirty="0">
                <a:latin typeface="Times New Roman" charset="0"/>
              </a:rPr>
              <a:t>мировоззрение опирается на стереотипы, понимание мира в категориях "мы" и "они»</a:t>
            </a:r>
          </a:p>
          <a:p>
            <a:r>
              <a:rPr lang="ru-RU" dirty="0">
                <a:latin typeface="Times New Roman" charset="0"/>
              </a:rPr>
              <a:t> культурные различия беспокоят больше, чем в случае отрицания</a:t>
            </a:r>
          </a:p>
          <a:p>
            <a:r>
              <a:rPr lang="ru-RU" dirty="0">
                <a:latin typeface="Times New Roman" charset="0"/>
              </a:rPr>
              <a:t>Результаты: </a:t>
            </a:r>
            <a:r>
              <a:rPr lang="ru-RU" b="1" dirty="0">
                <a:latin typeface="Times New Roman" charset="0"/>
              </a:rPr>
              <a:t>диффамация</a:t>
            </a:r>
            <a:r>
              <a:rPr lang="ru-RU" dirty="0">
                <a:latin typeface="Times New Roman" charset="0"/>
              </a:rPr>
              <a:t> (от лат «</a:t>
            </a:r>
            <a:r>
              <a:rPr lang="en-US" dirty="0" err="1">
                <a:latin typeface="Times New Roman" charset="0"/>
              </a:rPr>
              <a:t>diffamo</a:t>
            </a:r>
            <a:r>
              <a:rPr lang="ru-RU" dirty="0">
                <a:latin typeface="Times New Roman" charset="0"/>
              </a:rPr>
              <a:t>» (порочу) – распространение не соответствующих действительности порочащих сведений, клевета) – негативная оценка различий, связанная с формированием негативных стереотипов, </a:t>
            </a:r>
            <a:r>
              <a:rPr lang="ru-RU" b="1" dirty="0">
                <a:latin typeface="Times New Roman" charset="0"/>
              </a:rPr>
              <a:t>превосходство (</a:t>
            </a:r>
            <a:r>
              <a:rPr lang="ru-RU" dirty="0">
                <a:latin typeface="Times New Roman" charset="0"/>
              </a:rPr>
              <a:t>подчеркивание своего высокого статуса)</a:t>
            </a:r>
            <a:r>
              <a:rPr lang="ru-RU" b="1" dirty="0">
                <a:latin typeface="Times New Roman" charset="0"/>
              </a:rPr>
              <a:t>, обратное развитие (полное изменение) </a:t>
            </a:r>
            <a:r>
              <a:rPr lang="ru-RU" dirty="0">
                <a:latin typeface="Times New Roman" charset="0"/>
              </a:rPr>
              <a:t>(очернение своей собственной культуры и признание превосходства другой)</a:t>
            </a:r>
          </a:p>
        </p:txBody>
      </p:sp>
    </p:spTree>
    <p:extLst>
      <p:ext uri="{BB962C8B-B14F-4D97-AF65-F5344CB8AC3E}">
        <p14:creationId xmlns:p14="http://schemas.microsoft.com/office/powerpoint/2010/main" val="32109836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b="1">
                <a:latin typeface="Times New Roman" charset="0"/>
              </a:rPr>
              <a:t>Этноцентристские стадии</a:t>
            </a:r>
            <a:endParaRPr kumimoji="0" lang="ru-RU">
              <a:latin typeface="Times New Roman" charset="0"/>
            </a:endParaRPr>
          </a:p>
        </p:txBody>
      </p:sp>
      <p:sp>
        <p:nvSpPr>
          <p:cNvPr id="58370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kumimoji="0" lang="ru-RU" b="1" dirty="0">
                <a:latin typeface="Times New Roman" charset="0"/>
              </a:rPr>
              <a:t>3. Минимизация</a:t>
            </a:r>
          </a:p>
          <a:p>
            <a:r>
              <a:rPr lang="ru-RU" sz="1800" dirty="0">
                <a:latin typeface="Times New Roman" charset="0"/>
              </a:rPr>
              <a:t>элементы собственного культурного мировоззрения признаются универсальными (все люди одинаковые, но универсальные характеристики черпаются из собственной культуры и означают: «Будь, как я»)</a:t>
            </a:r>
          </a:p>
          <a:p>
            <a:r>
              <a:rPr lang="ru-RU" sz="1800" dirty="0">
                <a:latin typeface="Times New Roman" charset="0"/>
              </a:rPr>
              <a:t>культурные различия открыто признаются, но их определяют как что-то незначительное по сравнению со значительно большим культурным сходством</a:t>
            </a:r>
          </a:p>
          <a:p>
            <a:r>
              <a:rPr lang="ru-RU" sz="1800" dirty="0">
                <a:latin typeface="Times New Roman" charset="0"/>
              </a:rPr>
              <a:t>попытки исправить поведение других в соответствии со своими ожиданиями</a:t>
            </a:r>
          </a:p>
          <a:p>
            <a:r>
              <a:rPr lang="ru-RU" sz="1800" dirty="0">
                <a:latin typeface="Times New Roman" charset="0"/>
              </a:rPr>
              <a:t>Результаты: </a:t>
            </a:r>
            <a:r>
              <a:rPr lang="ru-RU" sz="1800" b="1" dirty="0">
                <a:latin typeface="Times New Roman" charset="0"/>
              </a:rPr>
              <a:t>физический универсализм </a:t>
            </a:r>
            <a:r>
              <a:rPr lang="ru-RU" sz="1800" dirty="0">
                <a:latin typeface="Times New Roman" charset="0"/>
              </a:rPr>
              <a:t>(все люди независимо от их расовой, этнической или культурной принадлежности имеют общие физические данные, обеспечивающие равные материальные потребности, и требуют поведения, понятного любому другому человеку), </a:t>
            </a:r>
            <a:r>
              <a:rPr lang="ru-RU" sz="1800" b="1" dirty="0">
                <a:latin typeface="Times New Roman" charset="0"/>
              </a:rPr>
              <a:t>трансцендентный универсализм </a:t>
            </a:r>
            <a:r>
              <a:rPr lang="ru-RU" sz="1800" dirty="0">
                <a:latin typeface="Times New Roman" charset="0"/>
              </a:rPr>
              <a:t>(все люди являются продуктом некоего единого принципа или подхода, «человек создан по образу и подобию Божьему»)</a:t>
            </a:r>
          </a:p>
          <a:p>
            <a:endParaRPr lang="ru-RU" sz="1800" b="1" dirty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196050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Название 1"/>
          <p:cNvSpPr>
            <a:spLocks noGrp="1"/>
          </p:cNvSpPr>
          <p:nvPr>
            <p:ph type="title"/>
          </p:nvPr>
        </p:nvSpPr>
        <p:spPr>
          <a:xfrm>
            <a:off x="2566988" y="476250"/>
            <a:ext cx="7772400" cy="1143000"/>
          </a:xfrm>
        </p:spPr>
        <p:txBody>
          <a:bodyPr/>
          <a:lstStyle/>
          <a:p>
            <a:r>
              <a:rPr lang="ru-RU" sz="3600" b="1">
                <a:latin typeface="Times New Roman" charset="0"/>
              </a:rPr>
              <a:t>Этнорелятивистские стадии</a:t>
            </a:r>
          </a:p>
        </p:txBody>
      </p:sp>
      <p:sp>
        <p:nvSpPr>
          <p:cNvPr id="59394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0" lang="ru-RU" i="1">
                <a:latin typeface="Times New Roman" charset="0"/>
              </a:rPr>
              <a:t>Этнорелятивистские стадии – </a:t>
            </a:r>
            <a:r>
              <a:rPr kumimoji="0" lang="ru-RU">
                <a:latin typeface="Times New Roman" charset="0"/>
              </a:rPr>
              <a:t>собственная культура рассматривается в контексте других</a:t>
            </a:r>
            <a:r>
              <a:rPr kumimoji="0" lang="ru-RU" i="1">
                <a:latin typeface="Times New Roman" charset="0"/>
              </a:rPr>
              <a:t>. </a:t>
            </a:r>
            <a:r>
              <a:rPr kumimoji="0" lang="ru-RU">
                <a:latin typeface="Times New Roman" charset="0"/>
              </a:rPr>
              <a:t>Индивид признает важность культурных различий, готов к расширению мировоззрения и трансформации своей идентичности.</a:t>
            </a:r>
          </a:p>
          <a:p>
            <a:pPr>
              <a:buFontTx/>
              <a:buChar char="-"/>
            </a:pPr>
            <a:r>
              <a:rPr kumimoji="0" lang="ru-RU">
                <a:latin typeface="Times New Roman" charset="0"/>
              </a:rPr>
              <a:t>Принятие (признание) </a:t>
            </a:r>
          </a:p>
          <a:p>
            <a:pPr>
              <a:buFontTx/>
              <a:buChar char="-"/>
            </a:pPr>
            <a:r>
              <a:rPr kumimoji="0" lang="ru-RU">
                <a:latin typeface="Times New Roman" charset="0"/>
              </a:rPr>
              <a:t>Адаптация </a:t>
            </a:r>
          </a:p>
          <a:p>
            <a:pPr>
              <a:buFontTx/>
              <a:buChar char="-"/>
            </a:pPr>
            <a:r>
              <a:rPr kumimoji="0" lang="ru-RU">
                <a:latin typeface="Times New Roman" charset="0"/>
              </a:rPr>
              <a:t>Интеграция</a:t>
            </a:r>
          </a:p>
          <a:p>
            <a:endParaRPr kumimoji="0" lang="ru-RU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336834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P2180990-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332572">
            <a:off x="3348932" y="424895"/>
            <a:ext cx="5181940" cy="599193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447929" y="5085184"/>
            <a:ext cx="1263487" cy="2616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1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Чувство вины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359696" y="4509121"/>
            <a:ext cx="1923360" cy="2769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1200" b="1" cap="all" dirty="0">
                <a:ln/>
                <a:solidFill>
                  <a:srgbClr val="7030A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Стыд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647728" y="3789041"/>
            <a:ext cx="1923360" cy="2769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1200" b="1" cap="all" dirty="0">
                <a:ln/>
                <a:solidFill>
                  <a:srgbClr val="7030A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юмор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863752" y="3068961"/>
            <a:ext cx="1923360" cy="2769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1200" b="1" cap="all" dirty="0">
                <a:ln/>
                <a:solidFill>
                  <a:srgbClr val="7030A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бесстрашие</a:t>
            </a:r>
          </a:p>
        </p:txBody>
      </p:sp>
      <p:pic>
        <p:nvPicPr>
          <p:cNvPr id="9" name="Изображение 5" descr="ENGLISH-DMIS-graphic-by-Julien-Peyre-_2010_.jpg">
            <a:extLst>
              <a:ext uri="{FF2B5EF4-FFF2-40B4-BE49-F238E27FC236}">
                <a16:creationId xmlns:a16="http://schemas.microsoft.com/office/drawing/2014/main" id="{7A155D21-D15E-4BD7-ACF5-0DCDFAAEC68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165" b="62925"/>
          <a:stretch/>
        </p:blipFill>
        <p:spPr bwMode="auto">
          <a:xfrm>
            <a:off x="7669619" y="2465387"/>
            <a:ext cx="1321431" cy="1600653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1200000" rev="0"/>
            </a:camera>
            <a:lightRig rig="threePt" dir="t"/>
          </a:scene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Изображение 5" descr="ENGLISH-DMIS-graphic-by-Julien-Peyre-_2010_.jpg">
            <a:extLst>
              <a:ext uri="{FF2B5EF4-FFF2-40B4-BE49-F238E27FC236}">
                <a16:creationId xmlns:a16="http://schemas.microsoft.com/office/drawing/2014/main" id="{EBBDF6EB-9CEC-4694-AE46-7E5738409B2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485" r="76548" b="20214"/>
          <a:stretch/>
        </p:blipFill>
        <p:spPr bwMode="auto">
          <a:xfrm>
            <a:off x="7471322" y="4509120"/>
            <a:ext cx="1336819" cy="1394774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1200000" rev="0"/>
            </a:camera>
            <a:lightRig rig="threePt" dir="t"/>
          </a:scene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Изображение 5" descr="ENGLISH-DMIS-graphic-by-Julien-Peyre-_2010_.jpg">
            <a:extLst>
              <a:ext uri="{FF2B5EF4-FFF2-40B4-BE49-F238E27FC236}">
                <a16:creationId xmlns:a16="http://schemas.microsoft.com/office/drawing/2014/main" id="{64666765-99DD-4A5B-B895-320E430B0D1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26" t="65801" r="54033"/>
          <a:stretch/>
        </p:blipFill>
        <p:spPr bwMode="auto">
          <a:xfrm>
            <a:off x="5860613" y="5304145"/>
            <a:ext cx="1181719" cy="1320012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1200000" rev="0"/>
            </a:camera>
            <a:lightRig rig="threePt" dir="t"/>
          </a:scene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Изображение 5" descr="ENGLISH-DMIS-graphic-by-Julien-Peyre-_2010_.jpg">
            <a:extLst>
              <a:ext uri="{FF2B5EF4-FFF2-40B4-BE49-F238E27FC236}">
                <a16:creationId xmlns:a16="http://schemas.microsoft.com/office/drawing/2014/main" id="{B8C56102-78DB-4139-9C02-DC592D60149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86" t="64668" r="25722"/>
          <a:stretch/>
        </p:blipFill>
        <p:spPr bwMode="auto">
          <a:xfrm>
            <a:off x="3682119" y="4509120"/>
            <a:ext cx="1073190" cy="1320012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1200000" rev="0"/>
            </a:camera>
            <a:lightRig rig="threePt" dir="t"/>
          </a:scene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414534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0B5F7E3B-C5F1-40E0-A491-558BAFBC11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241804" y="1460500"/>
            <a:ext cx="0" cy="3937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417" name="Название 1"/>
          <p:cNvSpPr>
            <a:spLocks noGrp="1"/>
          </p:cNvSpPr>
          <p:nvPr>
            <p:ph type="title"/>
          </p:nvPr>
        </p:nvSpPr>
        <p:spPr>
          <a:xfrm>
            <a:off x="643467" y="816638"/>
            <a:ext cx="3367359" cy="5224724"/>
          </a:xfrm>
        </p:spPr>
        <p:txBody>
          <a:bodyPr anchor="ctr">
            <a:normAutofit/>
          </a:bodyPr>
          <a:lstStyle/>
          <a:p>
            <a:r>
              <a:rPr kumimoji="0" lang="ru-RU" sz="2500" b="1">
                <a:latin typeface="Times New Roman" charset="0"/>
              </a:rPr>
              <a:t>Этнорелятивистские стадии</a:t>
            </a:r>
          </a:p>
        </p:txBody>
      </p:sp>
      <p:sp>
        <p:nvSpPr>
          <p:cNvPr id="60418" name="Содержимое 2"/>
          <p:cNvSpPr>
            <a:spLocks noGrp="1"/>
          </p:cNvSpPr>
          <p:nvPr>
            <p:ph idx="1"/>
          </p:nvPr>
        </p:nvSpPr>
        <p:spPr>
          <a:xfrm>
            <a:off x="4654295" y="816638"/>
            <a:ext cx="4619706" cy="5224724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kumimoji="0" lang="ru-RU" b="1" dirty="0">
                <a:latin typeface="Times New Roman" charset="0"/>
              </a:rPr>
              <a:t>4. Принятие (признание)</a:t>
            </a:r>
          </a:p>
          <a:p>
            <a:r>
              <a:rPr lang="ru-RU">
                <a:latin typeface="Times New Roman" charset="0"/>
              </a:rPr>
              <a:t>Чужая культура признается наряду со своей как одна из множества </a:t>
            </a:r>
            <a:r>
              <a:rPr lang="ru-RU">
                <a:highlight>
                  <a:srgbClr val="FFFF00"/>
                </a:highlight>
                <a:latin typeface="Times New Roman" charset="0"/>
              </a:rPr>
              <a:t>культур</a:t>
            </a:r>
          </a:p>
          <a:p>
            <a:r>
              <a:rPr lang="ru-RU">
                <a:latin typeface="Times New Roman" charset="0"/>
              </a:rPr>
              <a:t>Возникает отношение к другой культуре как к ДРУГОЙ КУЛЬТУРЕ, которое проявляется в отношении людей, привычек, ценностей и др.</a:t>
            </a:r>
          </a:p>
          <a:p>
            <a:r>
              <a:rPr lang="ru-RU">
                <a:latin typeface="Times New Roman" charset="0"/>
              </a:rPr>
              <a:t>Результаты: </a:t>
            </a:r>
            <a:r>
              <a:rPr lang="ru-RU" b="1">
                <a:latin typeface="Times New Roman" charset="0"/>
              </a:rPr>
              <a:t>уважение к другому поведению, уважение к другой системе ценностей.</a:t>
            </a:r>
          </a:p>
        </p:txBody>
      </p:sp>
    </p:spTree>
    <p:extLst>
      <p:ext uri="{BB962C8B-B14F-4D97-AF65-F5344CB8AC3E}">
        <p14:creationId xmlns:p14="http://schemas.microsoft.com/office/powerpoint/2010/main" val="312005608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P2180990-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332572">
            <a:off x="3348932" y="424895"/>
            <a:ext cx="5181940" cy="599193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447929" y="5085184"/>
            <a:ext cx="1263487" cy="2616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1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Чувство вины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359696" y="4509121"/>
            <a:ext cx="1923360" cy="2769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1200" b="1" cap="all" dirty="0">
                <a:ln/>
                <a:solidFill>
                  <a:srgbClr val="7030A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Стыд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647728" y="3789041"/>
            <a:ext cx="1923360" cy="2769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1200" b="1" cap="all" dirty="0">
                <a:ln/>
                <a:solidFill>
                  <a:srgbClr val="7030A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юмор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863752" y="3068961"/>
            <a:ext cx="1923360" cy="2769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1200" b="1" cap="all" dirty="0">
                <a:ln/>
                <a:solidFill>
                  <a:srgbClr val="7030A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бесстрашие</a:t>
            </a:r>
          </a:p>
        </p:txBody>
      </p:sp>
      <p:pic>
        <p:nvPicPr>
          <p:cNvPr id="9" name="Изображение 5" descr="ENGLISH-DMIS-graphic-by-Julien-Peyre-_2010_.jpg">
            <a:extLst>
              <a:ext uri="{FF2B5EF4-FFF2-40B4-BE49-F238E27FC236}">
                <a16:creationId xmlns:a16="http://schemas.microsoft.com/office/drawing/2014/main" id="{7A155D21-D15E-4BD7-ACF5-0DCDFAAEC68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165" b="62925"/>
          <a:stretch/>
        </p:blipFill>
        <p:spPr bwMode="auto">
          <a:xfrm>
            <a:off x="7669619" y="2465387"/>
            <a:ext cx="1321431" cy="1600653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1200000" rev="0"/>
            </a:camera>
            <a:lightRig rig="threePt" dir="t"/>
          </a:scene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Изображение 5" descr="ENGLISH-DMIS-graphic-by-Julien-Peyre-_2010_.jpg">
            <a:extLst>
              <a:ext uri="{FF2B5EF4-FFF2-40B4-BE49-F238E27FC236}">
                <a16:creationId xmlns:a16="http://schemas.microsoft.com/office/drawing/2014/main" id="{EBBDF6EB-9CEC-4694-AE46-7E5738409B2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485" r="76548" b="20214"/>
          <a:stretch/>
        </p:blipFill>
        <p:spPr bwMode="auto">
          <a:xfrm>
            <a:off x="7471322" y="4509120"/>
            <a:ext cx="1336819" cy="1394774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1200000" rev="0"/>
            </a:camera>
            <a:lightRig rig="threePt" dir="t"/>
          </a:scene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Изображение 5" descr="ENGLISH-DMIS-graphic-by-Julien-Peyre-_2010_.jpg">
            <a:extLst>
              <a:ext uri="{FF2B5EF4-FFF2-40B4-BE49-F238E27FC236}">
                <a16:creationId xmlns:a16="http://schemas.microsoft.com/office/drawing/2014/main" id="{64666765-99DD-4A5B-B895-320E430B0D1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26" t="65801" r="54033"/>
          <a:stretch/>
        </p:blipFill>
        <p:spPr bwMode="auto">
          <a:xfrm>
            <a:off x="5860613" y="5304145"/>
            <a:ext cx="1181719" cy="1320012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1200000" rev="0"/>
            </a:camera>
            <a:lightRig rig="threePt" dir="t"/>
          </a:scene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Изображение 5" descr="ENGLISH-DMIS-graphic-by-Julien-Peyre-_2010_.jpg">
            <a:extLst>
              <a:ext uri="{FF2B5EF4-FFF2-40B4-BE49-F238E27FC236}">
                <a16:creationId xmlns:a16="http://schemas.microsoft.com/office/drawing/2014/main" id="{B8C56102-78DB-4139-9C02-DC592D60149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86" t="64668" r="25722"/>
          <a:stretch/>
        </p:blipFill>
        <p:spPr bwMode="auto">
          <a:xfrm>
            <a:off x="3631801" y="4786119"/>
            <a:ext cx="1073190" cy="1320012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1200000" rev="0"/>
            </a:camera>
            <a:lightRig rig="threePt" dir="t"/>
          </a:scene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Изображение 5" descr="ENGLISH-DMIS-graphic-by-Julien-Peyre-_2010_.jpg">
            <a:extLst>
              <a:ext uri="{FF2B5EF4-FFF2-40B4-BE49-F238E27FC236}">
                <a16:creationId xmlns:a16="http://schemas.microsoft.com/office/drawing/2014/main" id="{006FDC23-8325-4018-8EDE-B1514ED3478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435" t="45485" b="18324"/>
          <a:stretch/>
        </p:blipFill>
        <p:spPr bwMode="auto">
          <a:xfrm>
            <a:off x="3437890" y="3004077"/>
            <a:ext cx="1171518" cy="1283503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1200000" rev="0"/>
            </a:camera>
            <a:lightRig rig="threePt" dir="t"/>
          </a:scene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562086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0B5F7E3B-C5F1-40E0-A491-558BAFBC11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241804" y="1460500"/>
            <a:ext cx="0" cy="3937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41" name="Название 1"/>
          <p:cNvSpPr>
            <a:spLocks noGrp="1"/>
          </p:cNvSpPr>
          <p:nvPr>
            <p:ph type="title"/>
          </p:nvPr>
        </p:nvSpPr>
        <p:spPr>
          <a:xfrm>
            <a:off x="643467" y="816638"/>
            <a:ext cx="3367359" cy="5224724"/>
          </a:xfrm>
        </p:spPr>
        <p:txBody>
          <a:bodyPr anchor="ctr">
            <a:normAutofit/>
          </a:bodyPr>
          <a:lstStyle/>
          <a:p>
            <a:r>
              <a:rPr kumimoji="0" lang="ru-RU" sz="2500" b="1">
                <a:latin typeface="Times New Roman" charset="0"/>
              </a:rPr>
              <a:t>Этнорелятивистские стадии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54295" y="816638"/>
            <a:ext cx="4619706" cy="5224724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90000"/>
              </a:lnSpc>
              <a:buNone/>
              <a:defRPr/>
            </a:pPr>
            <a:r>
              <a:rPr kumimoji="0" lang="ru-RU" b="1" dirty="0">
                <a:cs typeface="+mn-cs"/>
              </a:rPr>
              <a:t>5. Адаптация</a:t>
            </a:r>
            <a:endParaRPr kumimoji="0" lang="ru-RU" b="1">
              <a:cs typeface="+mn-cs"/>
            </a:endParaRPr>
          </a:p>
          <a:p>
            <a:pPr>
              <a:lnSpc>
                <a:spcPct val="90000"/>
              </a:lnSpc>
              <a:defRPr/>
            </a:pPr>
            <a:r>
              <a:rPr lang="ru-RU" dirty="0">
                <a:cs typeface="+mn-cs"/>
              </a:rPr>
              <a:t>опыт, полученный в рамках новой культуры, начинает определять восприятие и поведение</a:t>
            </a:r>
            <a:endParaRPr lang="ru-RU">
              <a:cs typeface="+mn-cs"/>
            </a:endParaRPr>
          </a:p>
          <a:p>
            <a:pPr>
              <a:lnSpc>
                <a:spcPct val="90000"/>
              </a:lnSpc>
              <a:defRPr/>
            </a:pPr>
            <a:r>
              <a:rPr lang="ru-RU" dirty="0">
                <a:cs typeface="+mn-cs"/>
              </a:rPr>
              <a:t>Изменяется прежнее видение другой культуры, </a:t>
            </a:r>
            <a:r>
              <a:rPr lang="ru-RU" dirty="0" err="1">
                <a:cs typeface="+mn-cs"/>
              </a:rPr>
              <a:t>переструктурируется</a:t>
            </a:r>
            <a:r>
              <a:rPr lang="ru-RU" dirty="0">
                <a:cs typeface="+mn-cs"/>
              </a:rPr>
              <a:t> собственный жизненный опыт </a:t>
            </a:r>
            <a:endParaRPr lang="ru-RU">
              <a:cs typeface="+mn-cs"/>
            </a:endParaRPr>
          </a:p>
          <a:p>
            <a:pPr>
              <a:lnSpc>
                <a:spcPct val="90000"/>
              </a:lnSpc>
              <a:defRPr/>
            </a:pPr>
            <a:r>
              <a:rPr lang="ru-RU" dirty="0">
                <a:cs typeface="+mn-cs"/>
              </a:rPr>
              <a:t>Новый опыт становится основанием для </a:t>
            </a:r>
            <a:r>
              <a:rPr lang="ru-RU" dirty="0" err="1">
                <a:cs typeface="+mn-cs"/>
              </a:rPr>
              <a:t>бикультурной</a:t>
            </a:r>
            <a:r>
              <a:rPr lang="ru-RU" dirty="0">
                <a:cs typeface="+mn-cs"/>
              </a:rPr>
              <a:t> или поликультурной идентичности </a:t>
            </a:r>
            <a:endParaRPr lang="ru-RU">
              <a:cs typeface="+mn-cs"/>
            </a:endParaRPr>
          </a:p>
          <a:p>
            <a:pPr>
              <a:lnSpc>
                <a:spcPct val="90000"/>
              </a:lnSpc>
              <a:defRPr/>
            </a:pPr>
            <a:r>
              <a:rPr lang="ru-RU" dirty="0">
                <a:cs typeface="+mn-cs"/>
              </a:rPr>
              <a:t>Развитие альтернативных коммуникативных умений и поведенческих моделей</a:t>
            </a:r>
            <a:endParaRPr lang="ru-RU">
              <a:cs typeface="+mn-cs"/>
            </a:endParaRPr>
          </a:p>
          <a:p>
            <a:pPr>
              <a:lnSpc>
                <a:spcPct val="90000"/>
              </a:lnSpc>
              <a:defRPr/>
            </a:pPr>
            <a:r>
              <a:rPr lang="ru-RU" dirty="0">
                <a:cs typeface="+mn-cs"/>
              </a:rPr>
              <a:t>Результаты</a:t>
            </a:r>
            <a:r>
              <a:rPr lang="ru-RU" b="1" dirty="0">
                <a:cs typeface="+mn-cs"/>
              </a:rPr>
              <a:t>: </a:t>
            </a:r>
            <a:r>
              <a:rPr lang="ru-RU" b="1" dirty="0" err="1">
                <a:cs typeface="+mn-cs"/>
              </a:rPr>
              <a:t>эмпатия</a:t>
            </a:r>
            <a:r>
              <a:rPr lang="ru-RU" b="1" dirty="0">
                <a:cs typeface="+mn-cs"/>
              </a:rPr>
              <a:t>, плюрализм </a:t>
            </a:r>
            <a:r>
              <a:rPr lang="ru-RU" dirty="0">
                <a:cs typeface="+mn-cs"/>
              </a:rPr>
              <a:t>(не просто осознание различия культур, но и полное понимание этого различия в конкретных культурных ситуациях), </a:t>
            </a:r>
            <a:r>
              <a:rPr lang="ru-RU" dirty="0" err="1">
                <a:cs typeface="+mn-cs"/>
              </a:rPr>
              <a:t>бикультурализм</a:t>
            </a:r>
            <a:endParaRPr lang="ru-RU">
              <a:cs typeface="+mn-cs"/>
            </a:endParaRPr>
          </a:p>
          <a:p>
            <a:pPr marL="0" indent="0">
              <a:lnSpc>
                <a:spcPct val="90000"/>
              </a:lnSpc>
              <a:buNone/>
              <a:defRPr/>
            </a:pPr>
            <a:endParaRPr kumimoji="0" lang="ru-RU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768546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P2180990-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332572">
            <a:off x="3321921" y="931572"/>
            <a:ext cx="5181940" cy="599193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447929" y="5085184"/>
            <a:ext cx="1263487" cy="2616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1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Чувство вины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359696" y="4509121"/>
            <a:ext cx="1923360" cy="2769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1200" b="1" cap="all" dirty="0">
                <a:ln/>
                <a:solidFill>
                  <a:srgbClr val="7030A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Стыд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647728" y="3789041"/>
            <a:ext cx="1923360" cy="2769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1200" b="1" cap="all" dirty="0">
                <a:ln/>
                <a:solidFill>
                  <a:srgbClr val="7030A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юмор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863752" y="3068961"/>
            <a:ext cx="1923360" cy="2769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1200" b="1" cap="all" dirty="0">
                <a:ln/>
                <a:solidFill>
                  <a:srgbClr val="7030A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бесстрашие</a:t>
            </a:r>
          </a:p>
        </p:txBody>
      </p:sp>
      <p:pic>
        <p:nvPicPr>
          <p:cNvPr id="8" name="Изображение 5" descr="ENGLISH-DMIS-graphic-by-Julien-Peyre-_2010_.jpg">
            <a:extLst>
              <a:ext uri="{FF2B5EF4-FFF2-40B4-BE49-F238E27FC236}">
                <a16:creationId xmlns:a16="http://schemas.microsoft.com/office/drawing/2014/main" id="{E53BA1EA-B397-453D-B87A-8FC78BBA2DB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188" b="61035"/>
          <a:stretch/>
        </p:blipFill>
        <p:spPr bwMode="auto">
          <a:xfrm>
            <a:off x="5939903" y="595423"/>
            <a:ext cx="1081683" cy="1378452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1200000" rev="0"/>
            </a:camera>
            <a:lightRig rig="threePt" dir="t"/>
          </a:scene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Изображение 5" descr="ENGLISH-DMIS-graphic-by-Julien-Peyre-_2010_.jpg">
            <a:extLst>
              <a:ext uri="{FF2B5EF4-FFF2-40B4-BE49-F238E27FC236}">
                <a16:creationId xmlns:a16="http://schemas.microsoft.com/office/drawing/2014/main" id="{7A155D21-D15E-4BD7-ACF5-0DCDFAAEC68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165" b="62925"/>
          <a:stretch/>
        </p:blipFill>
        <p:spPr bwMode="auto">
          <a:xfrm>
            <a:off x="7669619" y="2465387"/>
            <a:ext cx="1321431" cy="1600653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1200000" rev="0"/>
            </a:camera>
            <a:lightRig rig="threePt" dir="t"/>
          </a:scene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Изображение 5" descr="ENGLISH-DMIS-graphic-by-Julien-Peyre-_2010_.jpg">
            <a:extLst>
              <a:ext uri="{FF2B5EF4-FFF2-40B4-BE49-F238E27FC236}">
                <a16:creationId xmlns:a16="http://schemas.microsoft.com/office/drawing/2014/main" id="{EBBDF6EB-9CEC-4694-AE46-7E5738409B2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485" r="76548" b="20214"/>
          <a:stretch/>
        </p:blipFill>
        <p:spPr bwMode="auto">
          <a:xfrm>
            <a:off x="7471322" y="4509120"/>
            <a:ext cx="1336819" cy="1394774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1200000" rev="0"/>
            </a:camera>
            <a:lightRig rig="threePt" dir="t"/>
          </a:scene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Изображение 5" descr="ENGLISH-DMIS-graphic-by-Julien-Peyre-_2010_.jpg">
            <a:extLst>
              <a:ext uri="{FF2B5EF4-FFF2-40B4-BE49-F238E27FC236}">
                <a16:creationId xmlns:a16="http://schemas.microsoft.com/office/drawing/2014/main" id="{64666765-99DD-4A5B-B895-320E430B0D1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26" t="65801" r="54033"/>
          <a:stretch/>
        </p:blipFill>
        <p:spPr bwMode="auto">
          <a:xfrm>
            <a:off x="5860613" y="5304145"/>
            <a:ext cx="1181719" cy="1320012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1200000" rev="0"/>
            </a:camera>
            <a:lightRig rig="threePt" dir="t"/>
          </a:scene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Изображение 5" descr="ENGLISH-DMIS-graphic-by-Julien-Peyre-_2010_.jpg">
            <a:extLst>
              <a:ext uri="{FF2B5EF4-FFF2-40B4-BE49-F238E27FC236}">
                <a16:creationId xmlns:a16="http://schemas.microsoft.com/office/drawing/2014/main" id="{B8C56102-78DB-4139-9C02-DC592D60149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86" t="64668" r="25722"/>
          <a:stretch/>
        </p:blipFill>
        <p:spPr bwMode="auto">
          <a:xfrm>
            <a:off x="3682119" y="4509120"/>
            <a:ext cx="1073190" cy="1320012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1200000" rev="0"/>
            </a:camera>
            <a:lightRig rig="threePt" dir="t"/>
          </a:scene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Изображение 5" descr="ENGLISH-DMIS-graphic-by-Julien-Peyre-_2010_.jpg">
            <a:extLst>
              <a:ext uri="{FF2B5EF4-FFF2-40B4-BE49-F238E27FC236}">
                <a16:creationId xmlns:a16="http://schemas.microsoft.com/office/drawing/2014/main" id="{006FDC23-8325-4018-8EDE-B1514ED3478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435" t="45485" b="18324"/>
          <a:stretch/>
        </p:blipFill>
        <p:spPr bwMode="auto">
          <a:xfrm>
            <a:off x="3437890" y="3004077"/>
            <a:ext cx="1171518" cy="1283503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1200000" rev="0"/>
            </a:camera>
            <a:lightRig rig="threePt" dir="t"/>
          </a:scene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7B42A8E-648E-43C8-8F5F-26661736B548}"/>
              </a:ext>
            </a:extLst>
          </p:cNvPr>
          <p:cNvSpPr/>
          <p:nvPr/>
        </p:nvSpPr>
        <p:spPr>
          <a:xfrm>
            <a:off x="1704754" y="1105786"/>
            <a:ext cx="1679107" cy="765544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Этноцентризм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D4A27C73-A299-4020-AD9F-AB4FB6D15D2E}"/>
              </a:ext>
            </a:extLst>
          </p:cNvPr>
          <p:cNvSpPr/>
          <p:nvPr/>
        </p:nvSpPr>
        <p:spPr>
          <a:xfrm>
            <a:off x="8139730" y="595423"/>
            <a:ext cx="2063278" cy="765544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/>
              <a:t>Этнорелятивизм</a:t>
            </a:r>
            <a:endParaRPr lang="ru-RU" dirty="0"/>
          </a:p>
        </p:txBody>
      </p:sp>
      <p:sp>
        <p:nvSpPr>
          <p:cNvPr id="15" name="Выноска: стрелка влево-вправо 14">
            <a:extLst>
              <a:ext uri="{FF2B5EF4-FFF2-40B4-BE49-F238E27FC236}">
                <a16:creationId xmlns:a16="http://schemas.microsoft.com/office/drawing/2014/main" id="{CB41773E-5A3C-4426-90ED-E67584893ABE}"/>
              </a:ext>
            </a:extLst>
          </p:cNvPr>
          <p:cNvSpPr/>
          <p:nvPr/>
        </p:nvSpPr>
        <p:spPr>
          <a:xfrm>
            <a:off x="1886044" y="1961063"/>
            <a:ext cx="4031604" cy="901648"/>
          </a:xfrm>
          <a:prstGeom prst="leftRightArrowCallout">
            <a:avLst>
              <a:gd name="adj1" fmla="val 10849"/>
              <a:gd name="adj2" fmla="val 25000"/>
              <a:gd name="adj3" fmla="val 25000"/>
              <a:gd name="adj4" fmla="val 48123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Идентичность</a:t>
            </a:r>
          </a:p>
        </p:txBody>
      </p:sp>
    </p:spTree>
    <p:extLst>
      <p:ext uri="{BB962C8B-B14F-4D97-AF65-F5344CB8AC3E}">
        <p14:creationId xmlns:p14="http://schemas.microsoft.com/office/powerpoint/2010/main" val="335116030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0B5F7E3B-C5F1-40E0-A491-558BAFBC11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241804" y="1460500"/>
            <a:ext cx="0" cy="3937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465" name="Название 1"/>
          <p:cNvSpPr>
            <a:spLocks noGrp="1"/>
          </p:cNvSpPr>
          <p:nvPr>
            <p:ph type="title"/>
          </p:nvPr>
        </p:nvSpPr>
        <p:spPr>
          <a:xfrm>
            <a:off x="643467" y="816638"/>
            <a:ext cx="3367359" cy="5224724"/>
          </a:xfrm>
        </p:spPr>
        <p:txBody>
          <a:bodyPr anchor="ctr">
            <a:normAutofit/>
          </a:bodyPr>
          <a:lstStyle/>
          <a:p>
            <a:r>
              <a:rPr kumimoji="0" lang="ru-RU" sz="2500" b="1">
                <a:latin typeface="Times New Roman" charset="0"/>
              </a:rPr>
              <a:t>Этнорелятивистские стадии</a:t>
            </a:r>
            <a:endParaRPr kumimoji="0" lang="ru-RU" sz="2500">
              <a:latin typeface="Times New Roman" charset="0"/>
            </a:endParaRPr>
          </a:p>
        </p:txBody>
      </p:sp>
      <p:sp>
        <p:nvSpPr>
          <p:cNvPr id="62466" name="Содержимое 2"/>
          <p:cNvSpPr>
            <a:spLocks noGrp="1"/>
          </p:cNvSpPr>
          <p:nvPr>
            <p:ph idx="1"/>
          </p:nvPr>
        </p:nvSpPr>
        <p:spPr>
          <a:xfrm>
            <a:off x="4654295" y="816638"/>
            <a:ext cx="4619706" cy="5224724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kumimoji="0" lang="ru-RU" b="1" dirty="0">
                <a:latin typeface="Times New Roman" charset="0"/>
              </a:rPr>
              <a:t>6. Интеграция</a:t>
            </a:r>
          </a:p>
          <a:p>
            <a:r>
              <a:rPr lang="ru-RU">
                <a:latin typeface="Times New Roman" charset="0"/>
              </a:rPr>
              <a:t>Развитие личности, приобретение новой мультикультурной идентичности посредством проникновения в глубины различных культурных мировоззрений</a:t>
            </a:r>
          </a:p>
          <a:p>
            <a:r>
              <a:rPr lang="ru-RU">
                <a:latin typeface="Times New Roman" charset="0"/>
              </a:rPr>
              <a:t>Чужая культура начинает ощущаться как своя</a:t>
            </a:r>
          </a:p>
          <a:p>
            <a:r>
              <a:rPr lang="ru-RU">
                <a:latin typeface="Times New Roman" charset="0"/>
              </a:rPr>
              <a:t>Происходит наиболее полное осознание ценностей своей культуры посредством ее восприятия через призму других культур. </a:t>
            </a:r>
          </a:p>
          <a:p>
            <a:endParaRPr lang="ru-RU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824596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Название 1"/>
          <p:cNvSpPr>
            <a:spLocks noGrp="1"/>
          </p:cNvSpPr>
          <p:nvPr>
            <p:ph type="title"/>
          </p:nvPr>
        </p:nvSpPr>
        <p:spPr>
          <a:xfrm>
            <a:off x="4997309" y="609600"/>
            <a:ext cx="4276692" cy="1320800"/>
          </a:xfrm>
        </p:spPr>
        <p:txBody>
          <a:bodyPr anchor="ctr">
            <a:normAutofit/>
          </a:bodyPr>
          <a:lstStyle/>
          <a:p>
            <a:r>
              <a:rPr kumimoji="0" lang="ru-RU" sz="3300" b="1">
                <a:latin typeface="Times New Roman" charset="0"/>
              </a:rPr>
              <a:t>Этнорелятивистские стадии</a:t>
            </a:r>
            <a:endParaRPr kumimoji="0" lang="ru-RU" sz="3300">
              <a:latin typeface="Times New Roman" charset="0"/>
            </a:endParaRPr>
          </a:p>
        </p:txBody>
      </p:sp>
      <p:pic>
        <p:nvPicPr>
          <p:cNvPr id="70" name="Graphic 69" descr="High Voltage">
            <a:extLst>
              <a:ext uri="{FF2B5EF4-FFF2-40B4-BE49-F238E27FC236}">
                <a16:creationId xmlns:a16="http://schemas.microsoft.com/office/drawing/2014/main" id="{40EB91EF-E59C-47E5-AB78-21291AC10F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3878" y="1416524"/>
            <a:ext cx="3861905" cy="3861905"/>
          </a:xfrm>
          <a:prstGeom prst="rect">
            <a:avLst/>
          </a:prstGeom>
        </p:spPr>
      </p:pic>
      <p:sp>
        <p:nvSpPr>
          <p:cNvPr id="62466" name="Содержимое 2"/>
          <p:cNvSpPr>
            <a:spLocks noGrp="1"/>
          </p:cNvSpPr>
          <p:nvPr>
            <p:ph idx="1"/>
          </p:nvPr>
        </p:nvSpPr>
        <p:spPr>
          <a:xfrm>
            <a:off x="4985823" y="2160589"/>
            <a:ext cx="4285176" cy="37685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kumimoji="0" lang="ru-RU" b="1" dirty="0">
                <a:latin typeface="Times New Roman" charset="0"/>
              </a:rPr>
              <a:t>6А. Культурная маргинальность</a:t>
            </a:r>
          </a:p>
          <a:p>
            <a:endParaRPr lang="ru-RU">
              <a:latin typeface="Times New Roman" charset="0"/>
            </a:endParaRPr>
          </a:p>
          <a:p>
            <a:pPr marL="0" indent="0">
              <a:buNone/>
            </a:pPr>
            <a:r>
              <a:rPr lang="ru-RU">
                <a:latin typeface="Times New Roman" charset="0"/>
              </a:rPr>
              <a:t>В случае формирования идентичности не на основе </a:t>
            </a:r>
            <a:r>
              <a:rPr lang="ru-RU" err="1">
                <a:latin typeface="Times New Roman" charset="0"/>
              </a:rPr>
              <a:t>этнорелятивизма</a:t>
            </a:r>
            <a:r>
              <a:rPr lang="ru-RU">
                <a:latin typeface="Times New Roman" charset="0"/>
              </a:rPr>
              <a:t>, а на основе другого этноцентризма индивид сталкивается с собственной "культурной маргинальностью", - то есть отчуждения от собственной культуры</a:t>
            </a:r>
          </a:p>
        </p:txBody>
      </p:sp>
    </p:spTree>
    <p:extLst>
      <p:ext uri="{BB962C8B-B14F-4D97-AF65-F5344CB8AC3E}">
        <p14:creationId xmlns:p14="http://schemas.microsoft.com/office/powerpoint/2010/main" val="203385513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Название 1"/>
          <p:cNvSpPr>
            <a:spLocks noGrp="1"/>
          </p:cNvSpPr>
          <p:nvPr>
            <p:ph type="title"/>
          </p:nvPr>
        </p:nvSpPr>
        <p:spPr>
          <a:xfrm>
            <a:off x="4997309" y="609600"/>
            <a:ext cx="4276692" cy="1320800"/>
          </a:xfrm>
        </p:spPr>
        <p:txBody>
          <a:bodyPr anchor="ctr">
            <a:normAutofit/>
          </a:bodyPr>
          <a:lstStyle/>
          <a:p>
            <a:r>
              <a:rPr kumimoji="0" lang="ru-RU" sz="3300" b="1">
                <a:latin typeface="Times New Roman" charset="0"/>
              </a:rPr>
              <a:t>Этнорелятивистские стадии</a:t>
            </a:r>
            <a:endParaRPr kumimoji="0" lang="ru-RU" sz="3300">
              <a:latin typeface="Times New Roman" charset="0"/>
            </a:endParaRPr>
          </a:p>
        </p:txBody>
      </p:sp>
      <p:pic>
        <p:nvPicPr>
          <p:cNvPr id="70" name="Graphic 69" descr="Tanabata Tree">
            <a:extLst>
              <a:ext uri="{FF2B5EF4-FFF2-40B4-BE49-F238E27FC236}">
                <a16:creationId xmlns:a16="http://schemas.microsoft.com/office/drawing/2014/main" id="{6314707E-1F58-44B1-ABB7-58967BDB42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3878" y="1416524"/>
            <a:ext cx="3861905" cy="3861905"/>
          </a:xfrm>
          <a:prstGeom prst="rect">
            <a:avLst/>
          </a:prstGeom>
        </p:spPr>
      </p:pic>
      <p:sp>
        <p:nvSpPr>
          <p:cNvPr id="63490" name="Содержимое 2"/>
          <p:cNvSpPr>
            <a:spLocks noGrp="1"/>
          </p:cNvSpPr>
          <p:nvPr>
            <p:ph idx="1"/>
          </p:nvPr>
        </p:nvSpPr>
        <p:spPr>
          <a:xfrm>
            <a:off x="4985823" y="2160589"/>
            <a:ext cx="4285176" cy="37685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kumimoji="0" lang="ru-RU" b="1" dirty="0">
                <a:latin typeface="Times New Roman" charset="0"/>
              </a:rPr>
              <a:t>6. Интеграция</a:t>
            </a:r>
          </a:p>
          <a:p>
            <a:r>
              <a:rPr lang="ru-RU" dirty="0">
                <a:latin typeface="Times New Roman" charset="0"/>
              </a:rPr>
              <a:t>Результаты: </a:t>
            </a:r>
          </a:p>
          <a:p>
            <a:r>
              <a:rPr lang="ru-RU" dirty="0">
                <a:latin typeface="Times New Roman" charset="0"/>
              </a:rPr>
              <a:t>1) постижение других культур выступает необходимой и позитивной частью идентичности </a:t>
            </a:r>
          </a:p>
          <a:p>
            <a:r>
              <a:rPr lang="ru-RU" dirty="0">
                <a:latin typeface="Times New Roman" charset="0"/>
              </a:rPr>
              <a:t>2) способность оценивать ситуацию с точки зрения наличия в ней нескольких вариантов культурного поведения </a:t>
            </a:r>
          </a:p>
          <a:p>
            <a:r>
              <a:rPr lang="ru-RU" dirty="0">
                <a:latin typeface="Times New Roman" charset="0"/>
              </a:rPr>
              <a:t>3) признание важности и ценности каждой культуры</a:t>
            </a:r>
          </a:p>
        </p:txBody>
      </p:sp>
    </p:spTree>
    <p:extLst>
      <p:ext uri="{BB962C8B-B14F-4D97-AF65-F5344CB8AC3E}">
        <p14:creationId xmlns:p14="http://schemas.microsoft.com/office/powerpoint/2010/main" val="38777658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Изображение 7" descr="image00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651" y="188913"/>
            <a:ext cx="8208963" cy="6335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Прямая со стрелкой 2">
            <a:extLst>
              <a:ext uri="{FF2B5EF4-FFF2-40B4-BE49-F238E27FC236}">
                <a16:creationId xmlns:a16="http://schemas.microsoft.com/office/drawing/2014/main" id="{E748DA1F-812A-4BF3-81EC-DA8378720524}"/>
              </a:ext>
            </a:extLst>
          </p:cNvPr>
          <p:cNvCxnSpPr>
            <a:cxnSpLocks/>
          </p:cNvCxnSpPr>
          <p:nvPr/>
        </p:nvCxnSpPr>
        <p:spPr>
          <a:xfrm>
            <a:off x="6021572" y="4295553"/>
            <a:ext cx="118021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7858900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C16CBD-6622-4F68-9E31-737CFED4AA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799" y="609600"/>
            <a:ext cx="9217856" cy="3022600"/>
          </a:xfrm>
        </p:spPr>
        <p:txBody>
          <a:bodyPr/>
          <a:lstStyle/>
          <a:p>
            <a:r>
              <a:rPr lang="ru-RU" dirty="0"/>
              <a:t>Задание 4. Перечислите этапы формирования межкультурной компетентности (по </a:t>
            </a:r>
            <a:r>
              <a:rPr lang="ru-RU" dirty="0" err="1"/>
              <a:t>Г.Хофстеде</a:t>
            </a:r>
            <a:r>
              <a:rPr lang="ru-RU" dirty="0"/>
              <a:t>)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AC7F52F-48CA-418E-AD8D-C8DE77CFD33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5008196-53E5-4B53-B835-2B0C4B5B12F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3690295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1487</TotalTime>
  <Words>1600</Words>
  <Application>Microsoft Office PowerPoint</Application>
  <PresentationFormat>Широкоэкранный</PresentationFormat>
  <Paragraphs>169</Paragraphs>
  <Slides>43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43</vt:i4>
      </vt:variant>
    </vt:vector>
  </HeadingPairs>
  <TitlesOfParts>
    <vt:vector size="50" baseType="lpstr">
      <vt:lpstr>Arial</vt:lpstr>
      <vt:lpstr>Calibri</vt:lpstr>
      <vt:lpstr>Times New Roman</vt:lpstr>
      <vt:lpstr>Trebuchet MS</vt:lpstr>
      <vt:lpstr>Wingdings</vt:lpstr>
      <vt:lpstr>Wingdings 3</vt:lpstr>
      <vt:lpstr>Аспект</vt:lpstr>
      <vt:lpstr>Психологические особенности адаптации к чужой культуре</vt:lpstr>
      <vt:lpstr>Человек в другой культуре </vt:lpstr>
      <vt:lpstr>а VUCA world: вызовы</vt:lpstr>
      <vt:lpstr>Межкультурная компетентность</vt:lpstr>
      <vt:lpstr>Задание 1. Что такое межкультурная компетентность?</vt:lpstr>
      <vt:lpstr>VUCA: возможности</vt:lpstr>
      <vt:lpstr>Теория культурного научения  (Culture Learning Theory)  Колин Ворд (1990-2013) </vt:lpstr>
      <vt:lpstr>Теория культурного научения  (Culture Learning Theory)</vt:lpstr>
      <vt:lpstr>Культурный шок</vt:lpstr>
      <vt:lpstr>Человек в другой культуре - адаптация</vt:lpstr>
      <vt:lpstr>Человек в другой культуре - адаптация</vt:lpstr>
      <vt:lpstr>Человек в другой культуре - адаптация</vt:lpstr>
      <vt:lpstr>Презентация PowerPoint</vt:lpstr>
      <vt:lpstr>Задание 2. Кратко опишите свои чувства, похожие на культурный шок, из своего опыта столкновения с чужой культурой</vt:lpstr>
      <vt:lpstr>Концепт «Чужой»</vt:lpstr>
      <vt:lpstr>Вхождение в чужую культуру (аккультурация)</vt:lpstr>
      <vt:lpstr>Теория контроля тревожности и неуверенности  (Anxiety/Uncertainty Management, AUM)</vt:lpstr>
      <vt:lpstr>Факторы, определяющие успешность процесса вхождения                                                             мигранта в новую культуру </vt:lpstr>
      <vt:lpstr>Презентация PowerPoint</vt:lpstr>
      <vt:lpstr>Модель развития межкультурной сензитивности</vt:lpstr>
      <vt:lpstr>Модель развития межкультурной сензитивности М.Беннета</vt:lpstr>
      <vt:lpstr>Этноцентризм-Этнорелятивизм</vt:lpstr>
      <vt:lpstr>Модель развития межкультурной сензитивности</vt:lpstr>
      <vt:lpstr>Презентация PowerPoint</vt:lpstr>
      <vt:lpstr>Презентация PowerPoint</vt:lpstr>
      <vt:lpstr>Презентация PowerPoint</vt:lpstr>
      <vt:lpstr>Этноцентристские стадии</vt:lpstr>
      <vt:lpstr>Этноцентристские стадии</vt:lpstr>
      <vt:lpstr>Презентация PowerPoint</vt:lpstr>
      <vt:lpstr>Задание 3. Что в изучаемой вами культуре может вызвать неприятие, отторжение, защитные реакции у представителей вашего этноса (с которым вы себя идентифицируете)?</vt:lpstr>
      <vt:lpstr>Этноцентристские стадии</vt:lpstr>
      <vt:lpstr>Этноцентристские стадии</vt:lpstr>
      <vt:lpstr>Этнорелятивистские стадии</vt:lpstr>
      <vt:lpstr>Презентация PowerPoint</vt:lpstr>
      <vt:lpstr>Этнорелятивистские стадии</vt:lpstr>
      <vt:lpstr>Презентация PowerPoint</vt:lpstr>
      <vt:lpstr>Этнорелятивистские стадии</vt:lpstr>
      <vt:lpstr>Презентация PowerPoint</vt:lpstr>
      <vt:lpstr>Этнорелятивистские стадии</vt:lpstr>
      <vt:lpstr>Этнорелятивистские стадии</vt:lpstr>
      <vt:lpstr>Этнорелятивистские стадии</vt:lpstr>
      <vt:lpstr>Презентация PowerPoint</vt:lpstr>
      <vt:lpstr>Задание 4. Перечислите этапы формирования межкультурной компетентности (по Г.Хофстеде)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Психологические особенности адаптации к чужой культуре</dc:title>
  <dc:creator>Михаил Тихомиров</dc:creator>
  <cp:lastModifiedBy>Михаил Тихомиров</cp:lastModifiedBy>
  <cp:revision>3</cp:revision>
  <dcterms:created xsi:type="dcterms:W3CDTF">2020-11-18T06:14:23Z</dcterms:created>
  <dcterms:modified xsi:type="dcterms:W3CDTF">2020-11-24T07:08:44Z</dcterms:modified>
</cp:coreProperties>
</file>