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2"/>
  </p:sldMasterIdLst>
  <p:notesMasterIdLst>
    <p:notesMasterId r:id="rId31"/>
  </p:notesMasterIdLst>
  <p:handoutMasterIdLst>
    <p:handoutMasterId r:id="rId32"/>
  </p:handoutMasterIdLst>
  <p:sldIdLst>
    <p:sldId id="256" r:id="rId3"/>
    <p:sldId id="290" r:id="rId4"/>
    <p:sldId id="291" r:id="rId5"/>
    <p:sldId id="287" r:id="rId6"/>
    <p:sldId id="288" r:id="rId7"/>
    <p:sldId id="289" r:id="rId8"/>
    <p:sldId id="292" r:id="rId9"/>
    <p:sldId id="293" r:id="rId10"/>
    <p:sldId id="294" r:id="rId11"/>
    <p:sldId id="295" r:id="rId12"/>
    <p:sldId id="296" r:id="rId13"/>
    <p:sldId id="297" r:id="rId14"/>
    <p:sldId id="298" r:id="rId15"/>
    <p:sldId id="299" r:id="rId16"/>
    <p:sldId id="303" r:id="rId17"/>
    <p:sldId id="302" r:id="rId18"/>
    <p:sldId id="301" r:id="rId19"/>
    <p:sldId id="304" r:id="rId20"/>
    <p:sldId id="300" r:id="rId21"/>
    <p:sldId id="305" r:id="rId22"/>
    <p:sldId id="309" r:id="rId23"/>
    <p:sldId id="314" r:id="rId24"/>
    <p:sldId id="312" r:id="rId25"/>
    <p:sldId id="313" r:id="rId26"/>
    <p:sldId id="307" r:id="rId27"/>
    <p:sldId id="308" r:id="rId28"/>
    <p:sldId id="310" r:id="rId29"/>
    <p:sldId id="311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FF1CE12-B100-0000-0000-000000000002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580" autoAdjust="0"/>
    <p:restoredTop sz="86410"/>
  </p:normalViewPr>
  <p:slideViewPr>
    <p:cSldViewPr>
      <p:cViewPr varScale="1">
        <p:scale>
          <a:sx n="67" d="100"/>
          <a:sy n="67" d="100"/>
        </p:scale>
        <p:origin x="66" y="96"/>
      </p:cViewPr>
      <p:guideLst>
        <p:guide orient="horz" pos="2160"/>
        <p:guide pos="2880"/>
      </p:guideLst>
    </p:cSldViewPr>
  </p:slideViewPr>
  <p:outlineViewPr>
    <p:cViewPr>
      <p:scale>
        <a:sx n="1" d="1"/>
        <a:sy n="1" d="1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BC496DF-6EE1-4F26-89C7-1F48E87F4761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A2ADE904-3D7C-4764-A08C-2A1B9257309F}">
      <dgm:prSet phldrT="[Text]"/>
      <dgm:spPr/>
      <dgm:t>
        <a:bodyPr/>
        <a:lstStyle/>
        <a:p>
          <a:r>
            <a:rPr lang="ru-RU" dirty="0"/>
            <a:t>Вступление в контакт</a:t>
          </a:r>
        </a:p>
      </dgm:t>
    </dgm:pt>
    <dgm:pt modelId="{B635D538-F03C-4404-A91C-C37F1CC10AA8}" type="parTrans" cxnId="{43D69A8B-2211-460F-A260-7B547D6DB25A}">
      <dgm:prSet/>
      <dgm:spPr/>
      <dgm:t>
        <a:bodyPr/>
        <a:lstStyle/>
        <a:p>
          <a:endParaRPr lang="ru-RU"/>
        </a:p>
      </dgm:t>
    </dgm:pt>
    <dgm:pt modelId="{AE1EE628-97C7-45E1-9B93-724B89643D0D}" type="sibTrans" cxnId="{43D69A8B-2211-460F-A260-7B547D6DB25A}">
      <dgm:prSet/>
      <dgm:spPr/>
      <dgm:t>
        <a:bodyPr/>
        <a:lstStyle/>
        <a:p>
          <a:endParaRPr lang="ru-RU"/>
        </a:p>
      </dgm:t>
    </dgm:pt>
    <dgm:pt modelId="{8F832458-0749-43FA-89FD-5DFBC7578DD2}">
      <dgm:prSet phldrT="[Text]"/>
      <dgm:spPr/>
      <dgm:t>
        <a:bodyPr/>
        <a:lstStyle/>
        <a:p>
          <a:r>
            <a:rPr lang="ru-RU" dirty="0"/>
            <a:t>Ориентировка в ситуации</a:t>
          </a:r>
        </a:p>
      </dgm:t>
    </dgm:pt>
    <dgm:pt modelId="{E768D1DC-3BBE-4DDB-A0B7-A31E1A54FA48}" type="parTrans" cxnId="{C6D9A18A-8EFB-4113-AFA8-3FDDC0C59ABD}">
      <dgm:prSet/>
      <dgm:spPr/>
      <dgm:t>
        <a:bodyPr/>
        <a:lstStyle/>
        <a:p>
          <a:endParaRPr lang="ru-RU"/>
        </a:p>
      </dgm:t>
    </dgm:pt>
    <dgm:pt modelId="{D4448F39-5C33-46A2-A0B2-A7688F72A5D7}" type="sibTrans" cxnId="{C6D9A18A-8EFB-4113-AFA8-3FDDC0C59ABD}">
      <dgm:prSet/>
      <dgm:spPr/>
      <dgm:t>
        <a:bodyPr/>
        <a:lstStyle/>
        <a:p>
          <a:endParaRPr lang="ru-RU"/>
        </a:p>
      </dgm:t>
    </dgm:pt>
    <dgm:pt modelId="{63C2262B-A99A-4954-9CB9-69A42466C71E}">
      <dgm:prSet phldrT="[Text]"/>
      <dgm:spPr/>
      <dgm:t>
        <a:bodyPr/>
        <a:lstStyle/>
        <a:p>
          <a:r>
            <a:rPr lang="ru-RU" dirty="0"/>
            <a:t>Рабочая (деловая) фаза</a:t>
          </a:r>
        </a:p>
      </dgm:t>
    </dgm:pt>
    <dgm:pt modelId="{45291000-46FC-469B-8A37-184B98400157}" type="parTrans" cxnId="{B4EB95AA-C7A8-426B-84EE-CD7A385F347B}">
      <dgm:prSet/>
      <dgm:spPr/>
    </dgm:pt>
    <dgm:pt modelId="{CF2664B5-01FA-4C88-A54A-0E52BD637F41}" type="sibTrans" cxnId="{B4EB95AA-C7A8-426B-84EE-CD7A385F347B}">
      <dgm:prSet/>
      <dgm:spPr/>
    </dgm:pt>
    <dgm:pt modelId="{047F898A-3481-4DF0-B257-3EEBEFBFEE48}">
      <dgm:prSet phldrT="[Text]"/>
      <dgm:spPr/>
      <dgm:t>
        <a:bodyPr/>
        <a:lstStyle/>
        <a:p>
          <a:r>
            <a:rPr lang="ru-RU" dirty="0"/>
            <a:t>Выход из контакта</a:t>
          </a:r>
        </a:p>
      </dgm:t>
    </dgm:pt>
    <dgm:pt modelId="{243A0E73-A88D-4E02-A9AE-7A211F6C5361}" type="parTrans" cxnId="{D28CA98C-2DE0-48A4-AEBD-EAD2A2682495}">
      <dgm:prSet/>
      <dgm:spPr/>
    </dgm:pt>
    <dgm:pt modelId="{FFB1FEA4-ED57-4E60-A883-1D2E21B59F6F}" type="sibTrans" cxnId="{D28CA98C-2DE0-48A4-AEBD-EAD2A2682495}">
      <dgm:prSet/>
      <dgm:spPr/>
    </dgm:pt>
    <dgm:pt modelId="{0DF51C99-4D3A-4D33-B43D-899502D214E6}" type="pres">
      <dgm:prSet presAssocID="{CBC496DF-6EE1-4F26-89C7-1F48E87F4761}" presName="CompostProcess" presStyleCnt="0">
        <dgm:presLayoutVars>
          <dgm:dir/>
          <dgm:resizeHandles val="exact"/>
        </dgm:presLayoutVars>
      </dgm:prSet>
      <dgm:spPr/>
    </dgm:pt>
    <dgm:pt modelId="{E0CDF617-9C05-4355-BC32-2B65F88C6CB6}" type="pres">
      <dgm:prSet presAssocID="{CBC496DF-6EE1-4F26-89C7-1F48E87F4761}" presName="arrow" presStyleLbl="bgShp" presStyleIdx="0" presStyleCnt="1"/>
      <dgm:spPr/>
    </dgm:pt>
    <dgm:pt modelId="{748086CE-0161-4D0D-8041-296A7C922ED4}" type="pres">
      <dgm:prSet presAssocID="{CBC496DF-6EE1-4F26-89C7-1F48E87F4761}" presName="linearProcess" presStyleCnt="0"/>
      <dgm:spPr/>
    </dgm:pt>
    <dgm:pt modelId="{75CBD63E-98AD-4EF6-9C6F-4281DAD42E2E}" type="pres">
      <dgm:prSet presAssocID="{A2ADE904-3D7C-4764-A08C-2A1B9257309F}" presName="textNode" presStyleLbl="node1" presStyleIdx="0" presStyleCnt="4">
        <dgm:presLayoutVars>
          <dgm:bulletEnabled val="1"/>
        </dgm:presLayoutVars>
      </dgm:prSet>
      <dgm:spPr/>
    </dgm:pt>
    <dgm:pt modelId="{5A61DAB4-18FA-402C-A2A8-D04B76B09EF5}" type="pres">
      <dgm:prSet presAssocID="{AE1EE628-97C7-45E1-9B93-724B89643D0D}" presName="sibTrans" presStyleCnt="0"/>
      <dgm:spPr/>
    </dgm:pt>
    <dgm:pt modelId="{5F1D2E39-879D-44CF-98E1-47C42DB32C2E}" type="pres">
      <dgm:prSet presAssocID="{8F832458-0749-43FA-89FD-5DFBC7578DD2}" presName="textNode" presStyleLbl="node1" presStyleIdx="1" presStyleCnt="4">
        <dgm:presLayoutVars>
          <dgm:bulletEnabled val="1"/>
        </dgm:presLayoutVars>
      </dgm:prSet>
      <dgm:spPr/>
    </dgm:pt>
    <dgm:pt modelId="{AB37E9E0-ED56-446D-B67F-1016F7756472}" type="pres">
      <dgm:prSet presAssocID="{D4448F39-5C33-46A2-A0B2-A7688F72A5D7}" presName="sibTrans" presStyleCnt="0"/>
      <dgm:spPr/>
    </dgm:pt>
    <dgm:pt modelId="{8C606571-F753-4E1D-A13B-F927DE948B8C}" type="pres">
      <dgm:prSet presAssocID="{63C2262B-A99A-4954-9CB9-69A42466C71E}" presName="textNode" presStyleLbl="node1" presStyleIdx="2" presStyleCnt="4">
        <dgm:presLayoutVars>
          <dgm:bulletEnabled val="1"/>
        </dgm:presLayoutVars>
      </dgm:prSet>
      <dgm:spPr/>
    </dgm:pt>
    <dgm:pt modelId="{3E8F3634-F6DA-480A-A67E-E48F12A538F3}" type="pres">
      <dgm:prSet presAssocID="{CF2664B5-01FA-4C88-A54A-0E52BD637F41}" presName="sibTrans" presStyleCnt="0"/>
      <dgm:spPr/>
    </dgm:pt>
    <dgm:pt modelId="{F9D27A84-F2E9-4A8D-BAE9-0BC91EF05D5F}" type="pres">
      <dgm:prSet presAssocID="{047F898A-3481-4DF0-B257-3EEBEFBFEE48}" presName="textNode" presStyleLbl="node1" presStyleIdx="3" presStyleCnt="4">
        <dgm:presLayoutVars>
          <dgm:bulletEnabled val="1"/>
        </dgm:presLayoutVars>
      </dgm:prSet>
      <dgm:spPr/>
    </dgm:pt>
  </dgm:ptLst>
  <dgm:cxnLst>
    <dgm:cxn modelId="{CC246617-3334-4CF4-8E98-925A15B5956E}" type="presOf" srcId="{8F832458-0749-43FA-89FD-5DFBC7578DD2}" destId="{5F1D2E39-879D-44CF-98E1-47C42DB32C2E}" srcOrd="0" destOrd="0" presId="urn:microsoft.com/office/officeart/2005/8/layout/hProcess9"/>
    <dgm:cxn modelId="{ACABAD3D-5E98-4470-B191-8848944BD843}" type="presOf" srcId="{A2ADE904-3D7C-4764-A08C-2A1B9257309F}" destId="{75CBD63E-98AD-4EF6-9C6F-4281DAD42E2E}" srcOrd="0" destOrd="0" presId="urn:microsoft.com/office/officeart/2005/8/layout/hProcess9"/>
    <dgm:cxn modelId="{6C3CE65B-8487-4DC5-9D24-E8D1A111A214}" type="presOf" srcId="{CBC496DF-6EE1-4F26-89C7-1F48E87F4761}" destId="{0DF51C99-4D3A-4D33-B43D-899502D214E6}" srcOrd="0" destOrd="0" presId="urn:microsoft.com/office/officeart/2005/8/layout/hProcess9"/>
    <dgm:cxn modelId="{A170306D-7C1C-4C41-A4FF-04AC6D3AFFEC}" type="presOf" srcId="{63C2262B-A99A-4954-9CB9-69A42466C71E}" destId="{8C606571-F753-4E1D-A13B-F927DE948B8C}" srcOrd="0" destOrd="0" presId="urn:microsoft.com/office/officeart/2005/8/layout/hProcess9"/>
    <dgm:cxn modelId="{C6D9A18A-8EFB-4113-AFA8-3FDDC0C59ABD}" srcId="{CBC496DF-6EE1-4F26-89C7-1F48E87F4761}" destId="{8F832458-0749-43FA-89FD-5DFBC7578DD2}" srcOrd="1" destOrd="0" parTransId="{E768D1DC-3BBE-4DDB-A0B7-A31E1A54FA48}" sibTransId="{D4448F39-5C33-46A2-A0B2-A7688F72A5D7}"/>
    <dgm:cxn modelId="{43D69A8B-2211-460F-A260-7B547D6DB25A}" srcId="{CBC496DF-6EE1-4F26-89C7-1F48E87F4761}" destId="{A2ADE904-3D7C-4764-A08C-2A1B9257309F}" srcOrd="0" destOrd="0" parTransId="{B635D538-F03C-4404-A91C-C37F1CC10AA8}" sibTransId="{AE1EE628-97C7-45E1-9B93-724B89643D0D}"/>
    <dgm:cxn modelId="{D28CA98C-2DE0-48A4-AEBD-EAD2A2682495}" srcId="{CBC496DF-6EE1-4F26-89C7-1F48E87F4761}" destId="{047F898A-3481-4DF0-B257-3EEBEFBFEE48}" srcOrd="3" destOrd="0" parTransId="{243A0E73-A88D-4E02-A9AE-7A211F6C5361}" sibTransId="{FFB1FEA4-ED57-4E60-A883-1D2E21B59F6F}"/>
    <dgm:cxn modelId="{B4EB95AA-C7A8-426B-84EE-CD7A385F347B}" srcId="{CBC496DF-6EE1-4F26-89C7-1F48E87F4761}" destId="{63C2262B-A99A-4954-9CB9-69A42466C71E}" srcOrd="2" destOrd="0" parTransId="{45291000-46FC-469B-8A37-184B98400157}" sibTransId="{CF2664B5-01FA-4C88-A54A-0E52BD637F41}"/>
    <dgm:cxn modelId="{A67204F4-E866-4A30-9F21-9C44B2968D97}" type="presOf" srcId="{047F898A-3481-4DF0-B257-3EEBEFBFEE48}" destId="{F9D27A84-F2E9-4A8D-BAE9-0BC91EF05D5F}" srcOrd="0" destOrd="0" presId="urn:microsoft.com/office/officeart/2005/8/layout/hProcess9"/>
    <dgm:cxn modelId="{2C5E30EF-065A-4CCD-841E-513151D3111A}" type="presParOf" srcId="{0DF51C99-4D3A-4D33-B43D-899502D214E6}" destId="{E0CDF617-9C05-4355-BC32-2B65F88C6CB6}" srcOrd="0" destOrd="0" presId="urn:microsoft.com/office/officeart/2005/8/layout/hProcess9"/>
    <dgm:cxn modelId="{C6DD3CD5-D429-4E01-B228-5EC4B8EAA115}" type="presParOf" srcId="{0DF51C99-4D3A-4D33-B43D-899502D214E6}" destId="{748086CE-0161-4D0D-8041-296A7C922ED4}" srcOrd="1" destOrd="0" presId="urn:microsoft.com/office/officeart/2005/8/layout/hProcess9"/>
    <dgm:cxn modelId="{E0A91CE5-D948-4007-B825-4078DACE645A}" type="presParOf" srcId="{748086CE-0161-4D0D-8041-296A7C922ED4}" destId="{75CBD63E-98AD-4EF6-9C6F-4281DAD42E2E}" srcOrd="0" destOrd="0" presId="urn:microsoft.com/office/officeart/2005/8/layout/hProcess9"/>
    <dgm:cxn modelId="{A19D1ABA-0D49-4639-B550-8682DAFF135B}" type="presParOf" srcId="{748086CE-0161-4D0D-8041-296A7C922ED4}" destId="{5A61DAB4-18FA-402C-A2A8-D04B76B09EF5}" srcOrd="1" destOrd="0" presId="urn:microsoft.com/office/officeart/2005/8/layout/hProcess9"/>
    <dgm:cxn modelId="{7F8DC654-84AC-48D2-8FCD-C08B43D7D973}" type="presParOf" srcId="{748086CE-0161-4D0D-8041-296A7C922ED4}" destId="{5F1D2E39-879D-44CF-98E1-47C42DB32C2E}" srcOrd="2" destOrd="0" presId="urn:microsoft.com/office/officeart/2005/8/layout/hProcess9"/>
    <dgm:cxn modelId="{CD0088E5-B82B-4402-9F75-AC315B3D2790}" type="presParOf" srcId="{748086CE-0161-4D0D-8041-296A7C922ED4}" destId="{AB37E9E0-ED56-446D-B67F-1016F7756472}" srcOrd="3" destOrd="0" presId="urn:microsoft.com/office/officeart/2005/8/layout/hProcess9"/>
    <dgm:cxn modelId="{D2BBF763-A860-4E2A-BABC-318C1CD33EB8}" type="presParOf" srcId="{748086CE-0161-4D0D-8041-296A7C922ED4}" destId="{8C606571-F753-4E1D-A13B-F927DE948B8C}" srcOrd="4" destOrd="0" presId="urn:microsoft.com/office/officeart/2005/8/layout/hProcess9"/>
    <dgm:cxn modelId="{1465AEB2-1970-441B-91A1-A89E281A1D6F}" type="presParOf" srcId="{748086CE-0161-4D0D-8041-296A7C922ED4}" destId="{3E8F3634-F6DA-480A-A67E-E48F12A538F3}" srcOrd="5" destOrd="0" presId="urn:microsoft.com/office/officeart/2005/8/layout/hProcess9"/>
    <dgm:cxn modelId="{EAAC7BD5-8645-49C3-85A0-178A3700E22A}" type="presParOf" srcId="{748086CE-0161-4D0D-8041-296A7C922ED4}" destId="{F9D27A84-F2E9-4A8D-BAE9-0BC91EF05D5F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CDF617-9C05-4355-BC32-2B65F88C6CB6}">
      <dsp:nvSpPr>
        <dsp:cNvPr id="0" name=""/>
        <dsp:cNvSpPr/>
      </dsp:nvSpPr>
      <dsp:spPr>
        <a:xfrm>
          <a:off x="589441" y="0"/>
          <a:ext cx="6680333" cy="4853136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CBD63E-98AD-4EF6-9C6F-4281DAD42E2E}">
      <dsp:nvSpPr>
        <dsp:cNvPr id="0" name=""/>
        <dsp:cNvSpPr/>
      </dsp:nvSpPr>
      <dsp:spPr>
        <a:xfrm>
          <a:off x="3933" y="1455940"/>
          <a:ext cx="1891891" cy="19412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/>
            <a:t>Вступление в контакт</a:t>
          </a:r>
        </a:p>
      </dsp:txBody>
      <dsp:txXfrm>
        <a:off x="96288" y="1548295"/>
        <a:ext cx="1707181" cy="1756544"/>
      </dsp:txXfrm>
    </dsp:sp>
    <dsp:sp modelId="{5F1D2E39-879D-44CF-98E1-47C42DB32C2E}">
      <dsp:nvSpPr>
        <dsp:cNvPr id="0" name=""/>
        <dsp:cNvSpPr/>
      </dsp:nvSpPr>
      <dsp:spPr>
        <a:xfrm>
          <a:off x="1990419" y="1455940"/>
          <a:ext cx="1891891" cy="19412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/>
            <a:t>Ориентировка в ситуации</a:t>
          </a:r>
        </a:p>
      </dsp:txBody>
      <dsp:txXfrm>
        <a:off x="2082774" y="1548295"/>
        <a:ext cx="1707181" cy="1756544"/>
      </dsp:txXfrm>
    </dsp:sp>
    <dsp:sp modelId="{8C606571-F753-4E1D-A13B-F927DE948B8C}">
      <dsp:nvSpPr>
        <dsp:cNvPr id="0" name=""/>
        <dsp:cNvSpPr/>
      </dsp:nvSpPr>
      <dsp:spPr>
        <a:xfrm>
          <a:off x="3976905" y="1455940"/>
          <a:ext cx="1891891" cy="19412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/>
            <a:t>Рабочая (деловая) фаза</a:t>
          </a:r>
        </a:p>
      </dsp:txBody>
      <dsp:txXfrm>
        <a:off x="4069260" y="1548295"/>
        <a:ext cx="1707181" cy="1756544"/>
      </dsp:txXfrm>
    </dsp:sp>
    <dsp:sp modelId="{F9D27A84-F2E9-4A8D-BAE9-0BC91EF05D5F}">
      <dsp:nvSpPr>
        <dsp:cNvPr id="0" name=""/>
        <dsp:cNvSpPr/>
      </dsp:nvSpPr>
      <dsp:spPr>
        <a:xfrm>
          <a:off x="5963391" y="1455940"/>
          <a:ext cx="1891891" cy="19412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/>
            <a:t>Выход из контакта</a:t>
          </a:r>
        </a:p>
      </dsp:txBody>
      <dsp:txXfrm>
        <a:off x="6055746" y="1548295"/>
        <a:ext cx="1707181" cy="17565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24" name="Rectangle 24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/>
          <a:lstStyle/>
          <a:p>
            <a:fld id="{A849C5AD-4428-4E9C-9C84-11B72C9365FB}" type="datetimeFigureOut">
              <a:rPr lang="en-US" smtClean="0"/>
              <a:pPr/>
              <a:t>9/27/2020</a:t>
            </a:fld>
            <a:endParaRPr lang="en-US"/>
          </a:p>
        </p:txBody>
      </p:sp>
      <p:sp>
        <p:nvSpPr>
          <p:cNvPr id="30" name="Rectangle 30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8" name="Rectangle 18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fld id="{8C596567-A38F-4CEF-B37F-9B9D120D62C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4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5" name="Rectangle 15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/>
          <a:lstStyle/>
          <a:p>
            <a:fld id="{D7547E60-4BE7-4E4E-9AAA-5EE35AEC995C}" type="datetimeFigureOut">
              <a:rPr lang="en-US" smtClean="0"/>
              <a:pPr/>
              <a:t>9/27/2020</a:t>
            </a:fld>
            <a:endParaRPr lang="en-US"/>
          </a:p>
        </p:txBody>
      </p:sp>
      <p:sp>
        <p:nvSpPr>
          <p:cNvPr id="23" name="Rectangle 2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anchor="ctr"/>
          <a:lstStyle/>
          <a:p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28" name="Rectangle 28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fld id="{CA077768-21C8-4125-A345-258E48D2EED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1.jpg"/>
          <p:cNvPicPr>
            <a:picLocks noChangeAspect="1"/>
          </p:cNvPicPr>
          <p:nvPr/>
        </p:nvPicPr>
        <p:blipFill>
          <a:blip r:embed="rId2" cstate="print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age2.png"/>
          <p:cNvPicPr>
            <a:picLocks noChangeAspect="1"/>
          </p:cNvPicPr>
          <p:nvPr/>
        </p:nvPicPr>
        <p:blipFill>
          <a:blip r:embed="rId3" cstate="print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3.png"/>
          <p:cNvPicPr>
            <a:picLocks noChangeAspect="1"/>
          </p:cNvPicPr>
          <p:nvPr/>
        </p:nvPicPr>
        <p:blipFill>
          <a:blip r:embed="rId4" cstate="print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4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Rectangle 31"/>
          <p:cNvSpPr>
            <a:spLocks noGrp="1"/>
          </p:cNvSpPr>
          <p:nvPr>
            <p:ph type="subTitle" idx="1"/>
          </p:nvPr>
        </p:nvSpPr>
        <p:spPr>
          <a:xfrm>
            <a:off x="2492734" y="5094577"/>
            <a:ext cx="6194066" cy="925223"/>
          </a:xfrm>
        </p:spPr>
        <p:txBody>
          <a:bodyPr/>
          <a:lstStyle>
            <a:lvl1pPr marL="0" indent="0" algn="r">
              <a:buNone/>
              <a:defRPr sz="2800"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ctrTitle"/>
          </p:nvPr>
        </p:nvSpPr>
        <p:spPr>
          <a:xfrm>
            <a:off x="1108986" y="3606800"/>
            <a:ext cx="7577814" cy="1470025"/>
          </a:xfrm>
        </p:spPr>
        <p:txBody>
          <a:bodyPr anchor="b" anchorCtr="0"/>
          <a:lstStyle>
            <a:lvl1pPr algn="r">
              <a:defRPr sz="4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9/27/2020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9/27/2020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9/27/2020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9/27/2020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текст в две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Rectangle 11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9/27/2020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9/27/2020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30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7" name="Rectangle 17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9/27/2020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shade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5.png"/>
          <p:cNvPicPr>
            <a:picLocks noChangeAspect="1"/>
          </p:cNvPicPr>
          <p:nvPr/>
        </p:nvPicPr>
        <p:blipFill>
          <a:blip r:embed="rId9" cstate="print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6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Rectangle 30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2" name="Rectangl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Rectangle 6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+mn-lt"/>
              </a:defRPr>
            </a:lvl1pPr>
          </a:lstStyle>
          <a:p>
            <a:fld id="{5C14FD69-4A85-4715-A222-ABB225B63BC6}" type="datetimeFigureOut">
              <a:rPr lang="en-US" smtClean="0"/>
              <a:pPr/>
              <a:t>9/27/2020</a:t>
            </a:fld>
            <a:endParaRPr lang="en-US" sz="1000" dirty="0"/>
          </a:p>
        </p:txBody>
      </p:sp>
      <p:sp>
        <p:nvSpPr>
          <p:cNvPr id="20" name="Rectangle 20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 algn="ctr">
              <a:defRPr sz="1000">
                <a:latin typeface="+mn-lt"/>
              </a:defRPr>
            </a:lvl1pPr>
          </a:lstStyle>
          <a:p>
            <a:pPr algn="ctr"/>
            <a:endParaRPr lang="en-US" sz="1000"/>
          </a:p>
        </p:txBody>
      </p:sp>
      <p:sp>
        <p:nvSpPr>
          <p:cNvPr id="21" name="Rectangle 21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+mn-lt"/>
              </a:defRPr>
            </a:lvl1pPr>
          </a:lstStyle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 sz="10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xStyles>
    <p:titleStyle>
      <a:defPPr>
        <a:defRPr sz="4400">
          <a:solidFill>
            <a:schemeClr val="tx1"/>
          </a:solidFill>
          <a:latin typeface="+mj-lt"/>
          <a:ea typeface="+mj-ea"/>
          <a:cs typeface="+mj-cs"/>
        </a:defRPr>
      </a:defPPr>
      <a:lvl1pPr algn="l" eaLnBrk="1" hangingPunct="1">
        <a:buNone/>
        <a:defRPr sz="3600">
          <a:solidFill>
            <a:schemeClr val="tx1">
              <a:alpha val="100000"/>
            </a:schemeClr>
          </a:solidFill>
          <a:latin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342900" indent="-342900" eaLnBrk="1" hangingPunct="1">
        <a:buChar char="•"/>
        <a:defRPr sz="2800">
          <a:latin typeface="+mn-lt"/>
        </a:defRPr>
      </a:lvl1pPr>
      <a:lvl2pPr marL="742950" indent="-285750" eaLnBrk="1" hangingPunct="1">
        <a:buChar char="–"/>
        <a:defRPr sz="2400">
          <a:latin typeface="+mn-lt"/>
        </a:defRPr>
      </a:lvl2pPr>
      <a:lvl3pPr marL="1143000" indent="-228600" eaLnBrk="1" hangingPunct="1">
        <a:buChar char="•"/>
        <a:defRPr sz="2400">
          <a:latin typeface="+mn-lt"/>
        </a:defRPr>
      </a:lvl3pPr>
      <a:lvl4pPr marL="1600200" indent="-228600" eaLnBrk="1" hangingPunct="1">
        <a:buChar char="–"/>
        <a:defRPr sz="2000">
          <a:latin typeface="+mn-lt"/>
        </a:defRPr>
      </a:lvl4pPr>
      <a:lvl5pPr marL="2057400" indent="-228600" eaLnBrk="1" hangingPunct="1">
        <a:buChar char="»"/>
        <a:defRPr sz="2000">
          <a:latin typeface="+mn-lt"/>
        </a:defRPr>
      </a:lvl5pPr>
      <a:lvl6pPr marL="2514600" indent="-228600" eaLnBrk="1" hangingPunct="1">
        <a:buChar char="•"/>
        <a:defRPr sz="2000"/>
      </a:lvl6pPr>
      <a:lvl7pPr marL="2971800" indent="-228600" eaLnBrk="1" hangingPunct="1">
        <a:buChar char="•"/>
        <a:defRPr sz="2000"/>
      </a:lvl7pPr>
      <a:lvl8pPr marL="3429000" indent="-228600" eaLnBrk="1" hangingPunct="1">
        <a:buChar char="•"/>
        <a:defRPr sz="2000"/>
      </a:lvl8pPr>
      <a:lvl9pPr marL="3886200" indent="-228600" eaLnBrk="1" hangingPunct="1">
        <a:buChar char="•"/>
        <a:defRPr sz="2000"/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Лекция по дисциплине «Психология межкультурных коммуникаций»</a:t>
            </a: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Закономерности межэтнического взаимодействия</a:t>
            </a:r>
            <a:endParaRPr lang="ru-RU" noProof="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pPr>
              <a:buNone/>
            </a:pPr>
            <a:r>
              <a:rPr lang="ru-RU" dirty="0"/>
              <a:t>Взаимодействие -</a:t>
            </a:r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Что такое взаимодействие?</a:t>
            </a:r>
          </a:p>
        </p:txBody>
      </p:sp>
      <p:pic>
        <p:nvPicPr>
          <p:cNvPr id="6" name="Picture 5" descr="946939_html_1a0b715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7" y="1521453"/>
            <a:ext cx="3826787" cy="413979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img1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611560" y="1600200"/>
            <a:ext cx="7920880" cy="4866407"/>
          </a:xfr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Психология межэтнического взаимодействия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half" idx="1"/>
          </p:nvPr>
        </p:nvSpPr>
        <p:spPr>
          <a:xfrm>
            <a:off x="457200" y="1600201"/>
            <a:ext cx="8229600" cy="1324744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ru-RU" dirty="0"/>
              <a:t>Равенство психологических позиций</a:t>
            </a:r>
          </a:p>
          <a:p>
            <a:pPr marL="514350" indent="-514350">
              <a:buAutoNum type="arabicPeriod"/>
            </a:pPr>
            <a:r>
              <a:rPr lang="ru-RU" dirty="0"/>
              <a:t>Цивилизованные формы взаимодействия</a:t>
            </a:r>
          </a:p>
          <a:p>
            <a:pPr marL="514350" indent="-514350">
              <a:buAutoNum type="arabicPeriod"/>
            </a:pPr>
            <a:r>
              <a:rPr lang="ru-RU" dirty="0"/>
              <a:t>Благоприятный эмоциональный фон</a:t>
            </a:r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Взаимодействие в межкультурной коммуникации предполагает</a:t>
            </a:r>
          </a:p>
        </p:txBody>
      </p:sp>
      <p:pic>
        <p:nvPicPr>
          <p:cNvPr id="5" name="Picture 4" descr="Happy-business-People_S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7584" y="3212976"/>
            <a:ext cx="7873077" cy="273946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  <a:p>
            <a:pPr>
              <a:buNone/>
            </a:pPr>
            <a:r>
              <a:rPr lang="ru-RU" dirty="0"/>
              <a:t>Взаимодействие = </a:t>
            </a:r>
          </a:p>
          <a:p>
            <a:pPr>
              <a:buNone/>
            </a:pPr>
            <a:r>
              <a:rPr lang="ru-RU" dirty="0"/>
              <a:t>воздействие</a:t>
            </a:r>
            <a:br>
              <a:rPr lang="ru-RU" dirty="0"/>
            </a:br>
            <a:r>
              <a:rPr lang="ru-RU" dirty="0"/>
              <a:t> + реакция</a:t>
            </a:r>
            <a:br>
              <a:rPr lang="ru-RU" dirty="0"/>
            </a:br>
            <a:endParaRPr lang="ru-RU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Взаимодействие -</a:t>
            </a:r>
          </a:p>
        </p:txBody>
      </p:sp>
      <p:pic>
        <p:nvPicPr>
          <p:cNvPr id="9" name="Content Placeholder 8" descr="i (4)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635896" y="1772816"/>
            <a:ext cx="5266928" cy="397965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  <a:p>
            <a:pPr>
              <a:buNone/>
            </a:pPr>
            <a:r>
              <a:rPr lang="ru-RU" dirty="0"/>
              <a:t>Взаимодействие = воздействие + реакция</a:t>
            </a:r>
          </a:p>
        </p:txBody>
      </p:sp>
      <p:pic>
        <p:nvPicPr>
          <p:cNvPr id="7" name="Content Placeholder 6" descr="11240_html_5f145aed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419872" y="1844824"/>
            <a:ext cx="5471776" cy="3952472"/>
          </a:xfr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Взаимодействие -</a:t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3934971" cy="1684784"/>
          </a:xfrm>
        </p:spPr>
        <p:txBody>
          <a:bodyPr/>
          <a:lstStyle/>
          <a:p>
            <a:pPr>
              <a:buNone/>
            </a:pPr>
            <a:endParaRPr lang="ru-RU" dirty="0"/>
          </a:p>
          <a:p>
            <a:pPr>
              <a:buNone/>
            </a:pPr>
            <a:r>
              <a:rPr lang="ru-RU" dirty="0"/>
              <a:t>Процесс влияния </a:t>
            </a:r>
            <a:br>
              <a:rPr lang="ru-RU" dirty="0"/>
            </a:br>
            <a:r>
              <a:rPr lang="ru-RU" dirty="0"/>
              <a:t> людей друг на друга 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Взаимодействие  </a:t>
            </a:r>
            <a:r>
              <a:rPr lang="ru-RU" altLang="ja-JP" dirty="0"/>
              <a:t>в психологии</a:t>
            </a:r>
            <a:br>
              <a:rPr lang="ru-RU" dirty="0"/>
            </a:br>
            <a:endParaRPr lang="ru-RU" dirty="0"/>
          </a:p>
        </p:txBody>
      </p:sp>
      <p:pic>
        <p:nvPicPr>
          <p:cNvPr id="6" name="Content Placeholder 5" descr="G9skkqe3fYk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392171" y="1988840"/>
            <a:ext cx="4323030" cy="2880320"/>
          </a:xfrm>
        </p:spPr>
      </p:pic>
      <p:sp>
        <p:nvSpPr>
          <p:cNvPr id="5" name="Текст 1">
            <a:extLst>
              <a:ext uri="{FF2B5EF4-FFF2-40B4-BE49-F238E27FC236}">
                <a16:creationId xmlns:a16="http://schemas.microsoft.com/office/drawing/2014/main" id="{F3B181E8-1C59-4B27-9A3D-58103644D91B}"/>
              </a:ext>
            </a:extLst>
          </p:cNvPr>
          <p:cNvSpPr txBox="1">
            <a:spLocks/>
          </p:cNvSpPr>
          <p:nvPr/>
        </p:nvSpPr>
        <p:spPr>
          <a:xfrm>
            <a:off x="457200" y="3443842"/>
            <a:ext cx="3934971" cy="1684784"/>
          </a:xfrm>
          <a:prstGeom prst="rect">
            <a:avLst/>
          </a:prstGeom>
        </p:spPr>
        <p:txBody>
          <a:bodyPr>
            <a:normAutofit fontScale="92500"/>
          </a:bodyPr>
          <a:lstStyle>
            <a:defPPr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defPPr>
            <a:lvl1pPr marL="342900" indent="-342900" eaLnBrk="1" hangingPunct="1">
              <a:buChar char="•"/>
              <a:defRPr sz="2800">
                <a:latin typeface="+mn-lt"/>
              </a:defRPr>
            </a:lvl1pPr>
            <a:lvl2pPr marL="742950" indent="-285750" eaLnBrk="1" hangingPunct="1">
              <a:buChar char="–"/>
              <a:defRPr sz="2400">
                <a:latin typeface="+mn-lt"/>
              </a:defRPr>
            </a:lvl2pPr>
            <a:lvl3pPr marL="1143000" indent="-228600" eaLnBrk="1" hangingPunct="1">
              <a:buChar char="•"/>
              <a:defRPr sz="2400">
                <a:latin typeface="+mn-lt"/>
              </a:defRPr>
            </a:lvl3pPr>
            <a:lvl4pPr marL="1600200" indent="-228600" eaLnBrk="1" hangingPunct="1">
              <a:buChar char="–"/>
              <a:defRPr sz="2000">
                <a:latin typeface="+mn-lt"/>
              </a:defRPr>
            </a:lvl4pPr>
            <a:lvl5pPr marL="2057400" indent="-228600" eaLnBrk="1" hangingPunct="1">
              <a:buChar char="»"/>
              <a:defRPr sz="2000">
                <a:latin typeface="+mn-lt"/>
              </a:defRPr>
            </a:lvl5pPr>
            <a:lvl6pPr marL="2514600" indent="-228600" eaLnBrk="1" hangingPunct="1">
              <a:buChar char="•"/>
              <a:defRPr sz="2000"/>
            </a:lvl6pPr>
            <a:lvl7pPr marL="2971800" indent="-228600" eaLnBrk="1" hangingPunct="1">
              <a:buChar char="•"/>
              <a:defRPr sz="2000"/>
            </a:lvl7pPr>
            <a:lvl8pPr marL="3429000" indent="-228600" eaLnBrk="1" hangingPunct="1">
              <a:buChar char="•"/>
              <a:defRPr sz="2000"/>
            </a:lvl8pPr>
            <a:lvl9pPr marL="3886200" indent="-228600" eaLnBrk="1" hangingPunct="1">
              <a:buChar char="•"/>
              <a:defRPr sz="2000"/>
            </a:lvl9pPr>
          </a:lstStyle>
          <a:p>
            <a:pPr>
              <a:buFontTx/>
              <a:buNone/>
            </a:pPr>
            <a:endParaRPr lang="ru-RU" kern="0" dirty="0">
              <a:solidFill>
                <a:sysClr val="windowText" lastClr="000000"/>
              </a:solidFill>
            </a:endParaRPr>
          </a:p>
          <a:p>
            <a:pPr>
              <a:buFontTx/>
              <a:buNone/>
            </a:pPr>
            <a:r>
              <a:rPr lang="ru-RU" kern="0" dirty="0">
                <a:solidFill>
                  <a:sysClr val="windowText" lastClr="000000"/>
                </a:solidFill>
              </a:rPr>
              <a:t>Варварское влияние</a:t>
            </a:r>
          </a:p>
          <a:p>
            <a:pPr>
              <a:buFontTx/>
              <a:buNone/>
            </a:pPr>
            <a:r>
              <a:rPr lang="ru-RU" kern="0" dirty="0">
                <a:solidFill>
                  <a:sysClr val="windowText" lastClr="000000"/>
                </a:solidFill>
              </a:rPr>
              <a:t>Манипуляция</a:t>
            </a:r>
          </a:p>
          <a:p>
            <a:pPr>
              <a:buFontTx/>
              <a:buNone/>
            </a:pPr>
            <a:r>
              <a:rPr lang="ru-RU" kern="0" dirty="0">
                <a:solidFill>
                  <a:sysClr val="windowText" lastClr="000000"/>
                </a:solidFill>
              </a:rPr>
              <a:t>Цивилизованное влияние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  <a:p>
            <a:pPr>
              <a:buNone/>
            </a:pPr>
            <a:r>
              <a:rPr lang="ru-RU" dirty="0"/>
              <a:t>Этапы взаимодействия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Этапы взаимодействия </a:t>
            </a:r>
            <a:r>
              <a:rPr lang="ru-RU" altLang="ja-JP" dirty="0"/>
              <a:t>в психологии</a:t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half" idx="2"/>
          </p:nvPr>
        </p:nvGraphicFramePr>
        <p:xfrm>
          <a:off x="827584" y="1600200"/>
          <a:ext cx="7859216" cy="4853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Результаты взаимодействия </a:t>
            </a:r>
            <a:br>
              <a:rPr lang="ru-RU" dirty="0"/>
            </a:br>
            <a:endParaRPr lang="ru-RU" dirty="0"/>
          </a:p>
        </p:txBody>
      </p:sp>
      <p:pic>
        <p:nvPicPr>
          <p:cNvPr id="8" name="Content Placeholder 5" descr="img1.pn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 r="67540" b="52053"/>
          <a:stretch>
            <a:fillRect/>
          </a:stretch>
        </p:blipFill>
        <p:spPr>
          <a:xfrm>
            <a:off x="462080" y="476672"/>
            <a:ext cx="7710320" cy="5976664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Этапы взаимодействия </a:t>
            </a:r>
            <a:br>
              <a:rPr lang="ru-RU" dirty="0"/>
            </a:br>
            <a:endParaRPr lang="ru-RU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755576" y="1600200"/>
            <a:ext cx="7931224" cy="4525963"/>
          </a:xfrm>
        </p:spPr>
        <p:txBody>
          <a:bodyPr/>
          <a:lstStyle/>
          <a:p>
            <a:r>
              <a:rPr lang="ru-RU" dirty="0"/>
              <a:t>Контакт</a:t>
            </a:r>
          </a:p>
          <a:p>
            <a:r>
              <a:rPr lang="ru-RU" dirty="0"/>
              <a:t>Конфликт</a:t>
            </a:r>
          </a:p>
          <a:p>
            <a:r>
              <a:rPr lang="ru-RU" dirty="0"/>
              <a:t>Аккомодация</a:t>
            </a:r>
          </a:p>
          <a:p>
            <a:r>
              <a:rPr lang="ru-RU" dirty="0"/>
              <a:t>Ассимиляция</a:t>
            </a:r>
            <a:endParaRPr lang="en-US" dirty="0"/>
          </a:p>
          <a:p>
            <a:endParaRPr lang="ru-RU" dirty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Этапы взаимодействия </a:t>
            </a:r>
            <a:br>
              <a:rPr lang="ru-RU" dirty="0"/>
            </a:br>
            <a:endParaRPr lang="ru-RU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755576" y="1600200"/>
            <a:ext cx="7931224" cy="4525963"/>
          </a:xfrm>
        </p:spPr>
        <p:txBody>
          <a:bodyPr/>
          <a:lstStyle/>
          <a:p>
            <a:r>
              <a:rPr lang="ru-RU" dirty="0"/>
              <a:t>Аккомодация – изменение национальных черт и качеств</a:t>
            </a:r>
          </a:p>
          <a:p>
            <a:r>
              <a:rPr lang="ru-RU" dirty="0"/>
              <a:t>Ассимиляция – утрата различий между нациями 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/>
              <a:t>Аккомодация – изменение национальных черт и качеств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/>
              <a:t>Изменения в языке</a:t>
            </a:r>
          </a:p>
          <a:p>
            <a:r>
              <a:rPr lang="ru-RU" dirty="0"/>
              <a:t>Изменения традиций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Этапы взаимодействия </a:t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/>
              <a:t>Ассимиляция – утрата различий между нациями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/>
              <a:t>Общий язык</a:t>
            </a:r>
          </a:p>
          <a:p>
            <a:r>
              <a:rPr lang="ru-RU" dirty="0"/>
              <a:t>Общие традиции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Этапы взаимодействия </a:t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i="1" dirty="0"/>
              <a:t>Воздействие</a:t>
            </a:r>
          </a:p>
          <a:p>
            <a:pPr>
              <a:buNone/>
            </a:pPr>
            <a:r>
              <a:rPr lang="ru-RU" i="1" dirty="0"/>
              <a:t>Один этнос</a:t>
            </a:r>
            <a:r>
              <a:rPr lang="ru-RU" dirty="0"/>
              <a:t> односторонне влияет на другие.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Виды этнического взаимодействия </a:t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i="1" dirty="0"/>
              <a:t>Воздействие</a:t>
            </a:r>
          </a:p>
          <a:p>
            <a:pPr>
              <a:buNone/>
            </a:pPr>
            <a:r>
              <a:rPr lang="ru-RU" dirty="0"/>
              <a:t>Один этнос является активным, доминирующим, другие – пассивными.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Виды этнического взаимодействия </a:t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i="1" dirty="0"/>
              <a:t>Воздействие</a:t>
            </a:r>
          </a:p>
          <a:p>
            <a:pPr>
              <a:buNone/>
            </a:pPr>
            <a:r>
              <a:rPr lang="ru-RU" dirty="0"/>
              <a:t>Конкретные проявления - принуждение, подчинение, манипулирование.</a:t>
            </a:r>
            <a:br>
              <a:rPr lang="ru-RU" dirty="0"/>
            </a:br>
            <a:endParaRPr lang="ru-RU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Виды этнического взаимодействия </a:t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i="1" dirty="0"/>
              <a:t>	Содействие </a:t>
            </a:r>
          </a:p>
          <a:p>
            <a:pPr>
              <a:buNone/>
            </a:pPr>
            <a:r>
              <a:rPr lang="ru-RU" dirty="0"/>
              <a:t>Два или несколько этносов оказывают помощь, поддержку друг другу, достигают единства в делах и намерениях. </a:t>
            </a:r>
          </a:p>
          <a:p>
            <a:pPr>
              <a:buNone/>
            </a:pPr>
            <a:br>
              <a:rPr lang="ru-RU" dirty="0"/>
            </a:br>
            <a:endParaRPr lang="ru-RU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Виды этнического взаимодействия </a:t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i="1" dirty="0"/>
              <a:t>	Содействие </a:t>
            </a:r>
          </a:p>
          <a:p>
            <a:pPr>
              <a:buNone/>
            </a:pPr>
            <a:r>
              <a:rPr lang="ru-RU" dirty="0"/>
              <a:t>Высшей формой содействия выступает сотрудничество.</a:t>
            </a:r>
            <a:br>
              <a:rPr lang="ru-RU" dirty="0"/>
            </a:br>
            <a:endParaRPr lang="ru-RU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Виды этнического взаимодействия </a:t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br>
              <a:rPr lang="ru-RU" dirty="0"/>
            </a:br>
            <a:r>
              <a:rPr lang="ru-RU" i="1" dirty="0"/>
              <a:t>Противодействие </a:t>
            </a:r>
          </a:p>
          <a:p>
            <a:pPr>
              <a:buNone/>
            </a:pPr>
            <a:r>
              <a:rPr lang="ru-RU" dirty="0"/>
              <a:t>Один этнос создает препятствия, трудности другим этносам.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Виды этнического взаимодействия </a:t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br>
              <a:rPr lang="ru-RU" dirty="0"/>
            </a:br>
            <a:r>
              <a:rPr lang="ru-RU" i="1" dirty="0"/>
              <a:t>Противодействие </a:t>
            </a:r>
          </a:p>
          <a:p>
            <a:pPr>
              <a:buNone/>
            </a:pPr>
            <a:r>
              <a:rPr lang="ru-RU" dirty="0"/>
              <a:t>Формы противодействия: </a:t>
            </a:r>
          </a:p>
          <a:p>
            <a:pPr>
              <a:buNone/>
            </a:pPr>
            <a:r>
              <a:rPr lang="ru-RU" dirty="0"/>
              <a:t>Сдерживание</a:t>
            </a:r>
          </a:p>
          <a:p>
            <a:pPr>
              <a:buNone/>
            </a:pPr>
            <a:r>
              <a:rPr lang="ru-RU" dirty="0"/>
              <a:t>Активное противостояние</a:t>
            </a:r>
          </a:p>
          <a:p>
            <a:pPr>
              <a:buNone/>
            </a:pPr>
            <a:r>
              <a:rPr lang="ru-RU" dirty="0"/>
              <a:t>Военные  действия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Виды этнического взаимодействия </a:t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Этническая норма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i="1" dirty="0"/>
              <a:t>1)</a:t>
            </a:r>
            <a:r>
              <a:rPr lang="ru-RU" i="1" dirty="0"/>
              <a:t> </a:t>
            </a:r>
            <a:r>
              <a:rPr lang="ru-RU" dirty="0"/>
              <a:t>это </a:t>
            </a:r>
            <a:r>
              <a:rPr lang="ru-RU" i="1" dirty="0"/>
              <a:t>требования к личности и специфическим малым группам </a:t>
            </a:r>
            <a:r>
              <a:rPr lang="ru-RU" dirty="0"/>
              <a:t>(семья, род, община) </a:t>
            </a:r>
            <a:r>
              <a:rPr lang="ru-RU" i="1" dirty="0"/>
              <a:t>со стороны этноса в целом.</a:t>
            </a:r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Приведите пример !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i="1" dirty="0"/>
              <a:t>1)</a:t>
            </a:r>
            <a:r>
              <a:rPr lang="ru-RU" i="1" dirty="0"/>
              <a:t> </a:t>
            </a:r>
            <a:r>
              <a:rPr lang="ru-RU" dirty="0"/>
              <a:t>это </a:t>
            </a:r>
            <a:r>
              <a:rPr lang="ru-RU" i="1" dirty="0"/>
              <a:t>требования к личности и специфическим малым группам </a:t>
            </a:r>
            <a:r>
              <a:rPr lang="ru-RU" dirty="0"/>
              <a:t>(семья, род, община) </a:t>
            </a:r>
            <a:r>
              <a:rPr lang="ru-RU" i="1" dirty="0"/>
              <a:t>со стороны этноса в целом.</a:t>
            </a:r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Этническая норма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i="1" dirty="0"/>
              <a:t>2)</a:t>
            </a:r>
            <a:r>
              <a:rPr lang="ru-RU" dirty="0"/>
              <a:t> </a:t>
            </a:r>
            <a:r>
              <a:rPr lang="ru-RU" i="1" dirty="0"/>
              <a:t>образец этнических суждений и (или) предписание поведения, действий, поступков, целесообразных и обязательных с точки зрения этноса.</a:t>
            </a:r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Приведите пример !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i="1" dirty="0"/>
              <a:t>2)</a:t>
            </a:r>
            <a:r>
              <a:rPr lang="ru-RU" dirty="0"/>
              <a:t> </a:t>
            </a:r>
            <a:r>
              <a:rPr lang="ru-RU" i="1" dirty="0"/>
              <a:t>образец этнических суждений и (или) предписание поведения, действий, поступков, целесообразных и обязательных с точки зрения этноса.</a:t>
            </a:r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img1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21818" r="50000" b="52062"/>
          <a:stretch>
            <a:fillRect/>
          </a:stretch>
        </p:blipFill>
        <p:spPr>
          <a:xfrm>
            <a:off x="755576" y="1412776"/>
            <a:ext cx="7632848" cy="5112568"/>
          </a:xfr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Психология межэтнического взаимодействия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Стратегии межэтнического взаимодействия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Интеграция – включение малого этноса в состав доминирующего.</a:t>
            </a:r>
          </a:p>
          <a:p>
            <a:r>
              <a:rPr lang="ru-RU" dirty="0"/>
              <a:t>Ассимиляция – поглощение малого этноса доминирующим.</a:t>
            </a:r>
          </a:p>
          <a:p>
            <a:r>
              <a:rPr lang="ru-RU" dirty="0" err="1"/>
              <a:t>Маргинальность</a:t>
            </a:r>
            <a:r>
              <a:rPr lang="ru-RU" dirty="0"/>
              <a:t> – отказ малого этноса следовать нормам культуры доминирующего.</a:t>
            </a:r>
          </a:p>
          <a:p>
            <a:r>
              <a:rPr lang="ru-RU" dirty="0"/>
              <a:t>Сепарация – отделение малого этноса от доминирующего.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Стратегии межэтнического взаимодействия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/>
              <a:t>Мультикультурализм</a:t>
            </a:r>
            <a:r>
              <a:rPr lang="ru-RU" dirty="0"/>
              <a:t> – одновременное признание норм разных этносов.</a:t>
            </a:r>
          </a:p>
          <a:p>
            <a:r>
              <a:rPr lang="ru-RU" dirty="0"/>
              <a:t>«Плавильный котел» – аккомодация культурных норм разных этносов.</a:t>
            </a:r>
          </a:p>
          <a:p>
            <a:r>
              <a:rPr lang="ru-RU" dirty="0"/>
              <a:t>Сегрегация (дискриминация) – ограничение норм культуры малых этносов.</a:t>
            </a:r>
          </a:p>
          <a:p>
            <a:r>
              <a:rPr lang="ru-RU" dirty="0"/>
              <a:t>Исключение (геноцид) – принудительная ассимиляция либо уничтожение этноса.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img1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67273" b="56501"/>
          <a:stretch>
            <a:fillRect/>
          </a:stretch>
        </p:blipFill>
        <p:spPr>
          <a:xfrm>
            <a:off x="179512" y="1392369"/>
            <a:ext cx="8712968" cy="5029504"/>
          </a:xfr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Психология межэтнического взаимодействия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sign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楷体_GB2312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楷体_GB2312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 Effects">
      <a: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hade val="100000"/>
                <a:satMod val="133000"/>
              </a:schemeClr>
            </a:gs>
            <a:gs pos="15000">
              <a:schemeClr val="phClr">
                <a:tint val="50000"/>
                <a:shade val="100000"/>
                <a:satMod val="140000"/>
              </a:schemeClr>
            </a:gs>
            <a:gs pos="100000">
              <a:schemeClr val="phClr">
                <a:tint val="1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75000"/>
                <a:satMod val="160000"/>
              </a:schemeClr>
            </a:gs>
            <a:gs pos="62000">
              <a:schemeClr val="phClr">
                <a:tint val="100000"/>
                <a:shade val="100000"/>
                <a:satMod val="125000"/>
              </a:schemeClr>
            </a:gs>
            <a:gs pos="100000">
              <a:schemeClr val="phClr">
                <a:tint val="80000"/>
                <a:shade val="100000"/>
                <a:satMod val="140000"/>
              </a:schemeClr>
            </a:gs>
          </a:gsLst>
          <a:lin ang="16200000" scaled="1"/>
        </a:gradFill>
      </a:fillStyleLst>
      <a:lnStyleLst>
        <a:ln w="1270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61176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  <a:effectStyle>
          <a:effectLst>
            <a:reflection blurRad="12700" stA="25000" endPos="28000" dist="38100" dir="5400000" sy="-100000" rotWithShape="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40000">
              <a:schemeClr val="phClr">
                <a:tint val="100000"/>
                <a:shade val="70000"/>
                <a:satMod val="145000"/>
              </a:schemeClr>
            </a:gs>
            <a:gs pos="100000">
              <a:schemeClr val="phClr">
                <a:tint val="85000"/>
                <a:shade val="100000"/>
                <a:satMod val="15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30000">
              <a:schemeClr val="phClr">
                <a:tint val="100000"/>
                <a:shade val="65000"/>
                <a:satMod val="155000"/>
              </a:schemeClr>
            </a:gs>
            <a:gs pos="100000">
              <a:schemeClr val="phClr">
                <a:tint val="60000"/>
                <a:shade val="10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Office Colors">
      <a:dk1>
        <a:sysClr val="windowText" lastClr="000000"/>
      </a:dk1>
      <a:lt1>
        <a:sysClr val="window" lastClr="FFFFFF"/>
      </a:lt1>
      <a:dk2>
        <a:srgbClr val="1F497D"/>
      </a:dk2>
      <a:lt2>
        <a:srgbClr val="FAF3E8"/>
      </a:lt2>
      <a:accent1>
        <a:srgbClr val="5C83B4"/>
      </a:accent1>
      <a:accent2>
        <a:srgbClr val="C0504D"/>
      </a:accent2>
      <a:accent3>
        <a:srgbClr val="9DBB61"/>
      </a:accent3>
      <a:accent4>
        <a:srgbClr val="8066A0"/>
      </a:accent4>
      <a:accent5>
        <a:srgbClr val="4BACC6"/>
      </a:accent5>
      <a:accent6>
        <a:srgbClr val="F59D56"/>
      </a:accent6>
      <a:hlink>
        <a:srgbClr val="0000FF"/>
      </a:hlink>
      <a:folHlink>
        <a:srgbClr val="800080"/>
      </a:folHlink>
    </a:clrScheme>
    <a:fontScheme name="Office Fonts">
      <a:majorFont>
        <a:latin typeface="Calibri"/>
        <a:ea typeface="MS PGothic"/>
        <a:cs typeface=""/>
      </a:majorFont>
      <a:minorFont>
        <a:latin typeface="Calibri"/>
        <a:ea typeface="MS PGothic"/>
        <a:cs typeface=""/>
      </a:minorFont>
    </a:fontScheme>
    <a:fmtScheme name="Office Effects">
      <a: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hade val="100000"/>
                <a:satMod val="133000"/>
              </a:schemeClr>
            </a:gs>
            <a:gs pos="15000">
              <a:schemeClr val="phClr">
                <a:tint val="50000"/>
                <a:shade val="100000"/>
                <a:satMod val="140000"/>
              </a:schemeClr>
            </a:gs>
            <a:gs pos="100000">
              <a:schemeClr val="phClr">
                <a:tint val="1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75000"/>
                <a:satMod val="160000"/>
              </a:schemeClr>
            </a:gs>
            <a:gs pos="62000">
              <a:schemeClr val="phClr">
                <a:tint val="100000"/>
                <a:shade val="100000"/>
                <a:satMod val="125000"/>
              </a:schemeClr>
            </a:gs>
            <a:gs pos="100000">
              <a:schemeClr val="phClr">
                <a:tint val="80000"/>
                <a:shade val="100000"/>
                <a:satMod val="140000"/>
              </a:schemeClr>
            </a:gs>
          </a:gsLst>
          <a:lin ang="16200000" scaled="1"/>
        </a:gradFill>
      </a:fillStyleLst>
      <a:lnStyleLst>
        <a:ln w="1270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61176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  <a:effectStyle>
          <a:effectLst>
            <a:reflection blurRad="12700" stA="25000" endPos="28000" dist="38100" dir="5400000" sy="-100000" rotWithShape="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40000">
              <a:schemeClr val="phClr">
                <a:tint val="100000"/>
                <a:shade val="70000"/>
                <a:satMod val="145000"/>
              </a:schemeClr>
            </a:gs>
            <a:gs pos="100000">
              <a:schemeClr val="phClr">
                <a:tint val="85000"/>
                <a:shade val="100000"/>
                <a:satMod val="15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30000">
              <a:schemeClr val="phClr">
                <a:tint val="100000"/>
                <a:shade val="65000"/>
                <a:satMod val="155000"/>
              </a:schemeClr>
            </a:gs>
            <a:gs pos="100000">
              <a:schemeClr val="phClr">
                <a:tint val="60000"/>
                <a:shade val="10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 Theme">
  <a:themeElements>
    <a:clrScheme name="Office Colors">
      <a:dk1>
        <a:sysClr val="windowText" lastClr="000000"/>
      </a:dk1>
      <a:lt1>
        <a:sysClr val="window" lastClr="FFFFFF"/>
      </a:lt1>
      <a:dk2>
        <a:srgbClr val="1F497D"/>
      </a:dk2>
      <a:lt2>
        <a:srgbClr val="FAF3E8"/>
      </a:lt2>
      <a:accent1>
        <a:srgbClr val="5C83B4"/>
      </a:accent1>
      <a:accent2>
        <a:srgbClr val="C0504D"/>
      </a:accent2>
      <a:accent3>
        <a:srgbClr val="9DBB61"/>
      </a:accent3>
      <a:accent4>
        <a:srgbClr val="8066A0"/>
      </a:accent4>
      <a:accent5>
        <a:srgbClr val="4BACC6"/>
      </a:accent5>
      <a:accent6>
        <a:srgbClr val="F59D56"/>
      </a:accent6>
      <a:hlink>
        <a:srgbClr val="0000FF"/>
      </a:hlink>
      <a:folHlink>
        <a:srgbClr val="800080"/>
      </a:folHlink>
    </a:clrScheme>
    <a:fontScheme name="Office Fonts">
      <a:majorFont>
        <a:latin typeface="Calibri"/>
        <a:ea typeface="MS PGothic"/>
        <a:cs typeface=""/>
      </a:majorFont>
      <a:minorFont>
        <a:latin typeface="Calibri"/>
        <a:ea typeface="MS PGothic"/>
        <a:cs typeface=""/>
      </a:minorFont>
    </a:fontScheme>
    <a:fmtScheme name="Office Effects">
      <a: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hade val="100000"/>
                <a:satMod val="133000"/>
              </a:schemeClr>
            </a:gs>
            <a:gs pos="15000">
              <a:schemeClr val="phClr">
                <a:tint val="50000"/>
                <a:shade val="100000"/>
                <a:satMod val="140000"/>
              </a:schemeClr>
            </a:gs>
            <a:gs pos="100000">
              <a:schemeClr val="phClr">
                <a:tint val="1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75000"/>
                <a:satMod val="160000"/>
              </a:schemeClr>
            </a:gs>
            <a:gs pos="62000">
              <a:schemeClr val="phClr">
                <a:tint val="100000"/>
                <a:shade val="100000"/>
                <a:satMod val="125000"/>
              </a:schemeClr>
            </a:gs>
            <a:gs pos="100000">
              <a:schemeClr val="phClr">
                <a:tint val="80000"/>
                <a:shade val="100000"/>
                <a:satMod val="140000"/>
              </a:schemeClr>
            </a:gs>
          </a:gsLst>
          <a:lin ang="16200000" scaled="1"/>
        </a:gradFill>
      </a:fillStyleLst>
      <a:lnStyleLst>
        <a:ln w="1270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61176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  <a:effectStyle>
          <a:effectLst>
            <a:reflection blurRad="12700" stA="25000" endPos="28000" dist="38100" dir="5400000" sy="-100000" rotWithShape="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40000">
              <a:schemeClr val="phClr">
                <a:tint val="100000"/>
                <a:shade val="70000"/>
                <a:satMod val="145000"/>
              </a:schemeClr>
            </a:gs>
            <a:gs pos="100000">
              <a:schemeClr val="phClr">
                <a:tint val="85000"/>
                <a:shade val="100000"/>
                <a:satMod val="15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30000">
              <a:schemeClr val="phClr">
                <a:tint val="100000"/>
                <a:shade val="65000"/>
                <a:satMod val="155000"/>
              </a:schemeClr>
            </a:gs>
            <a:gs pos="100000">
              <a:schemeClr val="phClr">
                <a:tint val="60000"/>
                <a:shade val="10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A16154E-A0DF-4D27-AFD4-D3380C43446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DesignTemplate</Template>
  <TotalTime>0</TotalTime>
  <Words>473</Words>
  <Application>Microsoft Office PowerPoint</Application>
  <PresentationFormat>Экран (4:3)</PresentationFormat>
  <Paragraphs>120</Paragraphs>
  <Slides>28</Slides>
  <Notes>28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1" baseType="lpstr">
      <vt:lpstr>Calibri</vt:lpstr>
      <vt:lpstr>Corbel</vt:lpstr>
      <vt:lpstr>DesignTemplate</vt:lpstr>
      <vt:lpstr>Закономерности межэтнического взаимодействия</vt:lpstr>
      <vt:lpstr>Что такое взаимодействие?</vt:lpstr>
      <vt:lpstr>Психология межэтнического взаимодействия</vt:lpstr>
      <vt:lpstr>Взаимодействие в межкультурной коммуникации предполагает</vt:lpstr>
      <vt:lpstr>Взаимодействие -</vt:lpstr>
      <vt:lpstr>Взаимодействие - </vt:lpstr>
      <vt:lpstr>Взаимодействие  в психологии </vt:lpstr>
      <vt:lpstr>Этапы взаимодействия в психологии </vt:lpstr>
      <vt:lpstr>Результаты взаимодействия  </vt:lpstr>
      <vt:lpstr>Этапы взаимодействия  </vt:lpstr>
      <vt:lpstr>Этапы взаимодействия  </vt:lpstr>
      <vt:lpstr>Этапы взаимодействия  </vt:lpstr>
      <vt:lpstr>Этапы взаимодействия  </vt:lpstr>
      <vt:lpstr>Виды этнического взаимодействия  </vt:lpstr>
      <vt:lpstr>Виды этнического взаимодействия  </vt:lpstr>
      <vt:lpstr>Виды этнического взаимодействия  </vt:lpstr>
      <vt:lpstr>Виды этнического взаимодействия  </vt:lpstr>
      <vt:lpstr>Виды этнического взаимодействия  </vt:lpstr>
      <vt:lpstr>Виды этнического взаимодействия  </vt:lpstr>
      <vt:lpstr>Виды этнического взаимодействия  </vt:lpstr>
      <vt:lpstr>Этническая норма</vt:lpstr>
      <vt:lpstr>Приведите пример !</vt:lpstr>
      <vt:lpstr>Этническая норма</vt:lpstr>
      <vt:lpstr>Приведите пример !</vt:lpstr>
      <vt:lpstr>Психология межэтнического взаимодействия</vt:lpstr>
      <vt:lpstr>Стратегии межэтнического взаимодействия</vt:lpstr>
      <vt:lpstr>Стратегии межэтнического взаимодействия</vt:lpstr>
      <vt:lpstr>Психология межэтнического взаимодействия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2013-03-19T15:21:15Z</dcterms:created>
  <dcterms:modified xsi:type="dcterms:W3CDTF">2020-09-27T16:16:59Z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TC100738469990</vt:lpwstr>
  </property>
</Properties>
</file>