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9/23/2020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9/23/2020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b="1" dirty="0"/>
              <a:t>ТОЛЕРАНТНОСТЬ К НЕОПРЕДЕЛЕННОСТИ КАК </a:t>
            </a:r>
            <a:r>
              <a:rPr lang="ru-RU" sz="3600" b="1" dirty="0"/>
              <a:t>ПСИХОЛОГИЧЕСКИЙ ФЕНОМЕН в межкультурной коммуникации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Материал по дисциплине «Психология межкультурных коммуникаций»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34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70">
            <a:extLst>
              <a:ext uri="{FF2B5EF4-FFF2-40B4-BE49-F238E27FC236}">
                <a16:creationId xmlns:a16="http://schemas.microsoft.com/office/drawing/2014/main" id="{CCF043BA-0C52-4068-BCF5-2B2D89BA9D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612" y="484632"/>
            <a:ext cx="3816774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500"/>
              <a:t>Понятие «неопределенность»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7282EEC-60EB-41D1-9B91-E10E8DCF09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" r="16047"/>
          <a:stretch/>
        </p:blipFill>
        <p:spPr bwMode="auto">
          <a:xfrm>
            <a:off x="3343" y="10"/>
            <a:ext cx="75489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3611" y="2121408"/>
            <a:ext cx="3816774" cy="4050792"/>
          </a:xfrm>
        </p:spPr>
        <p:txBody>
          <a:bodyPr>
            <a:normAutofit/>
          </a:bodyPr>
          <a:lstStyle/>
          <a:p>
            <a:r>
              <a:rPr lang="ru-RU" sz="1600"/>
              <a:t>В современных обществах наблюдается высочайший темп социальных изменений, с одной стороны; с другой стороны,  мы постоянно вынуждены сталкиваться с так называемой «трансформацией коммуникации», когда оказываемся вовлечены во множество ситуаций общения.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789ACCC8-A635-400E-B9C0-AD9CA5710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BC21CEB-233C-4B50-8CCA-829AD0428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F3DF2D74-CD63-49A8-A93B-9DA2F5951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0852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F3AF35CD-DA30-4E34-B0F3-32C27766D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350" y="484632"/>
            <a:ext cx="3544035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200" dirty="0"/>
              <a:t>Понятие «неопределенность»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F906941-95C6-4788-9787-9C25E5564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6" b="1025"/>
          <a:stretch/>
        </p:blipFill>
        <p:spPr bwMode="auto">
          <a:xfrm>
            <a:off x="633999" y="1498508"/>
            <a:ext cx="6882269" cy="387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6351" y="2121408"/>
            <a:ext cx="3544034" cy="4050792"/>
          </a:xfrm>
        </p:spPr>
        <p:txBody>
          <a:bodyPr>
            <a:normAutofit/>
          </a:bodyPr>
          <a:lstStyle/>
          <a:p>
            <a:r>
              <a:rPr lang="ru-RU" sz="1600"/>
              <a:t>Попадая в иную культурную среду, человек сталкивается с новыми социальными ситуациями, отсутствующими в культуре субъекта. 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BCFC42DC-2C46-47C4-BC61-530557385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54B91A37-AA1F-4966-8ACF-93023547D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17B17AC5-0931-432F-9A4A-DDCFAA010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3384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06" y="484632"/>
            <a:ext cx="3677264" cy="1609344"/>
          </a:xfrm>
        </p:spPr>
        <p:txBody>
          <a:bodyPr>
            <a:normAutofit/>
          </a:bodyPr>
          <a:lstStyle/>
          <a:p>
            <a:r>
              <a:rPr lang="ru-RU" sz="2300"/>
              <a:t>Понятие «неопределенность»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2EDB0E7-4562-4FB6-9852-5189982077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2" r="13479" b="-1"/>
          <a:stretch/>
        </p:blipFill>
        <p:spPr bwMode="auto">
          <a:xfrm>
            <a:off x="1" y="10"/>
            <a:ext cx="754621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5805" y="2121408"/>
            <a:ext cx="3677263" cy="4092579"/>
          </a:xfrm>
        </p:spPr>
        <p:txBody>
          <a:bodyPr>
            <a:noAutofit/>
          </a:bodyPr>
          <a:lstStyle/>
          <a:p>
            <a:r>
              <a:rPr lang="ru-RU" sz="2400" dirty="0"/>
              <a:t>Данную социальную реальность Г.М. Андреева определяет как социальную </a:t>
            </a:r>
            <a:r>
              <a:rPr lang="ru-RU" sz="2400" dirty="0">
                <a:highlight>
                  <a:srgbClr val="FFFF00"/>
                </a:highlight>
              </a:rPr>
              <a:t>нестабильность, </a:t>
            </a:r>
            <a:r>
              <a:rPr lang="ru-RU" sz="2400" dirty="0"/>
              <a:t>которая предъявляет повышенные требования к субъекту в плане активности.</a:t>
            </a:r>
          </a:p>
        </p:txBody>
      </p:sp>
    </p:spTree>
    <p:extLst>
      <p:ext uri="{BB962C8B-B14F-4D97-AF65-F5344CB8AC3E}">
        <p14:creationId xmlns:p14="http://schemas.microsoft.com/office/powerpoint/2010/main" val="3967352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06" y="484632"/>
            <a:ext cx="3677264" cy="1609344"/>
          </a:xfrm>
        </p:spPr>
        <p:txBody>
          <a:bodyPr>
            <a:normAutofit/>
          </a:bodyPr>
          <a:lstStyle/>
          <a:p>
            <a:r>
              <a:rPr lang="ru-RU" sz="2300"/>
              <a:t>Понятие «неопределенность»</a:t>
            </a:r>
          </a:p>
        </p:txBody>
      </p:sp>
      <p:pic>
        <p:nvPicPr>
          <p:cNvPr id="4098" name="Picture 2" descr="Изображение выглядит как текс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4E558847-08F5-400E-B81B-82B143C532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" r="1" b="1"/>
          <a:stretch/>
        </p:blipFill>
        <p:spPr bwMode="auto">
          <a:xfrm>
            <a:off x="633999" y="780539"/>
            <a:ext cx="6912217" cy="530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489DB24-0F91-4811-B4B6-EA9324A4E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5805" y="2121408"/>
            <a:ext cx="3677263" cy="4092579"/>
          </a:xfrm>
        </p:spPr>
        <p:txBody>
          <a:bodyPr>
            <a:normAutofit/>
          </a:bodyPr>
          <a:lstStyle/>
          <a:p>
            <a:r>
              <a:rPr lang="ru-RU" sz="1600"/>
              <a:t>Неопределенность как отсутствие определенности, однозначности может быть обнаружена во множестве ситуаций: в повседневности, в межличностной коммуникации, при межличностном и межгрупповом взаимодействии, при решении задач профессиональной и учебной деятельности, во время принятия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1804141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>
            <a:extLst>
              <a:ext uri="{FF2B5EF4-FFF2-40B4-BE49-F238E27FC236}">
                <a16:creationId xmlns:a16="http://schemas.microsoft.com/office/drawing/2014/main" id="{CCF043BA-0C52-4068-BCF5-2B2D89BA9D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612" y="484632"/>
            <a:ext cx="3816774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500"/>
              <a:t>Понятие «неопределенность»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32D3722-526F-4BEE-BC41-A370AF1B3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3" r="8081"/>
          <a:stretch/>
        </p:blipFill>
        <p:spPr bwMode="auto">
          <a:xfrm>
            <a:off x="3343" y="10"/>
            <a:ext cx="75489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489DB24-0F91-4811-B4B6-EA9324A4E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3611" y="2121408"/>
            <a:ext cx="3816774" cy="4050792"/>
          </a:xfrm>
        </p:spPr>
        <p:txBody>
          <a:bodyPr>
            <a:normAutofit/>
          </a:bodyPr>
          <a:lstStyle/>
          <a:p>
            <a:r>
              <a:rPr lang="ru-RU" sz="1600"/>
              <a:t>Неопределенность как отсутствие определенности, однозначности может быть обнаружена во множестве ситуаций: в повседневности, в межличностной коммуникации, при межличностном и межгрупповом взаимодействии, при решении задач профессиональной и учебной деятельности, во время принятия решений.</a:t>
            </a: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789ACCC8-A635-400E-B9C0-AD9CA5710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CBC21CEB-233C-4B50-8CCA-829AD0428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F3DF2D74-CD63-49A8-A93B-9DA2F5951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7949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" name="Rectangle 72">
            <a:extLst>
              <a:ext uri="{FF2B5EF4-FFF2-40B4-BE49-F238E27FC236}">
                <a16:creationId xmlns:a16="http://schemas.microsoft.com/office/drawing/2014/main" id="{501EBB4D-E42B-468D-B801-D16CF43EC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51" name="Rectangle 74">
            <a:extLst>
              <a:ext uri="{FF2B5EF4-FFF2-40B4-BE49-F238E27FC236}">
                <a16:creationId xmlns:a16="http://schemas.microsoft.com/office/drawing/2014/main" id="{A7FBF63C-B061-4F66-8609-FED8EFFDA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52" name="Rectangle 76">
            <a:extLst>
              <a:ext uri="{FF2B5EF4-FFF2-40B4-BE49-F238E27FC236}">
                <a16:creationId xmlns:a16="http://schemas.microsoft.com/office/drawing/2014/main" id="{D893CC27-5C56-4F6F-9B94-413AE08B9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53" name="Group 78">
            <a:extLst>
              <a:ext uri="{FF2B5EF4-FFF2-40B4-BE49-F238E27FC236}">
                <a16:creationId xmlns:a16="http://schemas.microsoft.com/office/drawing/2014/main" id="{76D64082-5099-45DC-84A9-81EA54822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A9E39E47-E101-4CE1-883E-6C6528BECE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2830CD01-B213-47C9-81AD-433E08F7DA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54" name="Rectangle 82">
            <a:extLst>
              <a:ext uri="{FF2B5EF4-FFF2-40B4-BE49-F238E27FC236}">
                <a16:creationId xmlns:a16="http://schemas.microsoft.com/office/drawing/2014/main" id="{D3942243-EB87-47B0-A725-FB513F644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7620" y="-1"/>
            <a:ext cx="1220724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2A82DA1C-097A-44D7-BD40-A7B0D40C58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" r="1" b="5145"/>
          <a:stretch/>
        </p:blipFill>
        <p:spPr bwMode="auto">
          <a:xfrm>
            <a:off x="20" y="1"/>
            <a:ext cx="6015547" cy="425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55" name="Rectangle 84">
            <a:extLst>
              <a:ext uri="{FF2B5EF4-FFF2-40B4-BE49-F238E27FC236}">
                <a16:creationId xmlns:a16="http://schemas.microsoft.com/office/drawing/2014/main" id="{51EA2B2F-0614-4D69-B22A-E70BCFCA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7367"/>
            <a:ext cx="12192000" cy="261046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4355692"/>
            <a:ext cx="9085940" cy="147222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5600" kern="12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  <a:latin typeface="+mj-lt"/>
                <a:ea typeface="+mj-ea"/>
                <a:cs typeface="+mj-cs"/>
              </a:rPr>
              <a:t>Понятие «неопределенность»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11C15A-6935-41BD-97A9-5626D3DC5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5554"/>
          <a:stretch/>
        </p:blipFill>
        <p:spPr bwMode="auto">
          <a:xfrm>
            <a:off x="6176433" y="-2"/>
            <a:ext cx="6015567" cy="426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56" name="Group 86">
            <a:extLst>
              <a:ext uri="{FF2B5EF4-FFF2-40B4-BE49-F238E27FC236}">
                <a16:creationId xmlns:a16="http://schemas.microsoft.com/office/drawing/2014/main" id="{74F14128-2B23-48F2-BD56-EA0849FAC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5590" y="5111496"/>
            <a:ext cx="1080904" cy="1080902"/>
            <a:chOff x="9685338" y="4460675"/>
            <a:chExt cx="1080904" cy="1080902"/>
          </a:xfrm>
        </p:grpSpPr>
        <p:sp>
          <p:nvSpPr>
            <p:cNvPr id="5157" name="Oval 87">
              <a:extLst>
                <a:ext uri="{FF2B5EF4-FFF2-40B4-BE49-F238E27FC236}">
                  <a16:creationId xmlns:a16="http://schemas.microsoft.com/office/drawing/2014/main" id="{1E646914-1486-4A28-BF54-E138E8A7A2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DD627D15-B201-4E06-B8F9-73B6A6D1E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7723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B0A31D-956D-4EF8-B6EC-56F42F48D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0924" y="685800"/>
            <a:ext cx="4920019" cy="2021553"/>
          </a:xfrm>
        </p:spPr>
        <p:txBody>
          <a:bodyPr>
            <a:normAutofit/>
          </a:bodyPr>
          <a:lstStyle/>
          <a:p>
            <a:r>
              <a:rPr lang="ru-RU" sz="3400">
                <a:solidFill>
                  <a:schemeClr val="tx1"/>
                </a:solidFill>
              </a:rPr>
              <a:t>факторы возникновения неопределенности в МКК</a:t>
            </a: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9453FF84-60C1-4EA8-B49B-1B8C2D0C5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"/>
            <a:ext cx="5859484" cy="6857997"/>
          </a:xfrm>
          <a:custGeom>
            <a:avLst/>
            <a:gdLst>
              <a:gd name="connsiteX0" fmla="*/ 3198825 w 5859484"/>
              <a:gd name="connsiteY0" fmla="*/ 0 h 6857997"/>
              <a:gd name="connsiteX1" fmla="*/ 3962351 w 5859484"/>
              <a:gd name="connsiteY1" fmla="*/ 0 h 6857997"/>
              <a:gd name="connsiteX2" fmla="*/ 4129776 w 5859484"/>
              <a:gd name="connsiteY2" fmla="*/ 128761 h 6857997"/>
              <a:gd name="connsiteX3" fmla="*/ 5859484 w 5859484"/>
              <a:gd name="connsiteY3" fmla="*/ 3718209 h 6857997"/>
              <a:gd name="connsiteX4" fmla="*/ 4624700 w 5859484"/>
              <a:gd name="connsiteY4" fmla="*/ 6845880 h 6857997"/>
              <a:gd name="connsiteX5" fmla="*/ 4612896 w 5859484"/>
              <a:gd name="connsiteY5" fmla="*/ 6857997 h 6857997"/>
              <a:gd name="connsiteX6" fmla="*/ 4017658 w 5859484"/>
              <a:gd name="connsiteY6" fmla="*/ 6857997 h 6857997"/>
              <a:gd name="connsiteX7" fmla="*/ 4173230 w 5859484"/>
              <a:gd name="connsiteY7" fmla="*/ 6719623 h 6857997"/>
              <a:gd name="connsiteX8" fmla="*/ 5443583 w 5859484"/>
              <a:gd name="connsiteY8" fmla="*/ 3718209 h 6857997"/>
              <a:gd name="connsiteX9" fmla="*/ 3355352 w 5859484"/>
              <a:gd name="connsiteY9" fmla="*/ 88079 h 6857997"/>
              <a:gd name="connsiteX10" fmla="*/ 0 w 5859484"/>
              <a:gd name="connsiteY10" fmla="*/ 0 h 6857997"/>
              <a:gd name="connsiteX11" fmla="*/ 2941255 w 5859484"/>
              <a:gd name="connsiteY11" fmla="*/ 0 h 6857997"/>
              <a:gd name="connsiteX12" fmla="*/ 3117080 w 5859484"/>
              <a:gd name="connsiteY12" fmla="*/ 88129 h 6857997"/>
              <a:gd name="connsiteX13" fmla="*/ 5324754 w 5859484"/>
              <a:gd name="connsiteY13" fmla="*/ 3718209 h 6857997"/>
              <a:gd name="connsiteX14" fmla="*/ 4089206 w 5859484"/>
              <a:gd name="connsiteY14" fmla="*/ 6637392 h 6857997"/>
              <a:gd name="connsiteX15" fmla="*/ 3841183 w 5859484"/>
              <a:gd name="connsiteY15" fmla="*/ 6857997 h 6857997"/>
              <a:gd name="connsiteX16" fmla="*/ 0 w 5859484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59484" h="6857997">
                <a:moveTo>
                  <a:pt x="3198825" y="0"/>
                </a:moveTo>
                <a:lnTo>
                  <a:pt x="3962351" y="0"/>
                </a:lnTo>
                <a:lnTo>
                  <a:pt x="4129776" y="128761"/>
                </a:lnTo>
                <a:cubicBezTo>
                  <a:pt x="5186152" y="981944"/>
                  <a:pt x="5859484" y="2273123"/>
                  <a:pt x="5859484" y="3718209"/>
                </a:cubicBezTo>
                <a:cubicBezTo>
                  <a:pt x="5859484" y="4922447"/>
                  <a:pt x="5391893" y="6019805"/>
                  <a:pt x="4624700" y="6845880"/>
                </a:cubicBezTo>
                <a:lnTo>
                  <a:pt x="4612896" y="6857997"/>
                </a:lnTo>
                <a:lnTo>
                  <a:pt x="4017658" y="6857997"/>
                </a:lnTo>
                <a:lnTo>
                  <a:pt x="4173230" y="6719623"/>
                </a:lnTo>
                <a:cubicBezTo>
                  <a:pt x="4958119" y="5951494"/>
                  <a:pt x="5443583" y="4890334"/>
                  <a:pt x="5443583" y="3718209"/>
                </a:cubicBezTo>
                <a:cubicBezTo>
                  <a:pt x="5443583" y="2179795"/>
                  <a:pt x="4607295" y="832535"/>
                  <a:pt x="3355352" y="88079"/>
                </a:cubicBezTo>
                <a:close/>
                <a:moveTo>
                  <a:pt x="0" y="0"/>
                </a:moveTo>
                <a:lnTo>
                  <a:pt x="2941255" y="0"/>
                </a:lnTo>
                <a:lnTo>
                  <a:pt x="3117080" y="88129"/>
                </a:lnTo>
                <a:cubicBezTo>
                  <a:pt x="4432070" y="787221"/>
                  <a:pt x="5324754" y="2150692"/>
                  <a:pt x="5324754" y="3718209"/>
                </a:cubicBezTo>
                <a:cubicBezTo>
                  <a:pt x="5324754" y="4858221"/>
                  <a:pt x="4852591" y="5890308"/>
                  <a:pt x="4089206" y="6637392"/>
                </a:cubicBezTo>
                <a:lnTo>
                  <a:pt x="3841183" y="6857997"/>
                </a:lnTo>
                <a:lnTo>
                  <a:pt x="0" y="68579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0E1707E-69EC-4003-A989-9F8290234A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0191"/>
          <a:stretch/>
        </p:blipFill>
        <p:spPr bwMode="auto">
          <a:xfrm>
            <a:off x="1" y="2"/>
            <a:ext cx="6095695" cy="6857997"/>
          </a:xfrm>
          <a:custGeom>
            <a:avLst/>
            <a:gdLst/>
            <a:ahLst/>
            <a:cxnLst/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46146B0-4497-4AC2-BDF6-8BE25336F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0924" y="2927444"/>
            <a:ext cx="4920019" cy="3244755"/>
          </a:xfrm>
        </p:spPr>
        <p:txBody>
          <a:bodyPr>
            <a:normAutofit/>
          </a:bodyPr>
          <a:lstStyle/>
          <a:p>
            <a:r>
              <a:rPr lang="ru-RU"/>
              <a:t>1) Полисемантичность и поликоннотативность используемых понятий</a:t>
            </a:r>
          </a:p>
          <a:p>
            <a:r>
              <a:rPr lang="ru-RU"/>
              <a:t>2) Несоответствие информации, поступающей по вербальному и невербальному каналам </a:t>
            </a:r>
          </a:p>
          <a:p>
            <a:r>
              <a:rPr lang="ru-RU"/>
              <a:t>3) Неясность и неоднозначность ролевых моделей участников</a:t>
            </a:r>
          </a:p>
        </p:txBody>
      </p:sp>
    </p:spTree>
    <p:extLst>
      <p:ext uri="{BB962C8B-B14F-4D97-AF65-F5344CB8AC3E}">
        <p14:creationId xmlns:p14="http://schemas.microsoft.com/office/powerpoint/2010/main" val="41231501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9C5EC292-991E-4C8F-9F55-D72971A4B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A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F90B7573-D2CD-4589-B099-E8254726AC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2">
              <a:alphaModFix amt="5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C26A041F-C32D-4E9C-AD9A-6F8F9710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1" y="480059"/>
            <a:ext cx="11237976" cy="589788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82F2651E-B759-46D1-A879-3A35B592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3" r="1079" b="4989"/>
          <a:stretch/>
        </p:blipFill>
        <p:spPr bwMode="auto">
          <a:xfrm>
            <a:off x="2213534" y="803062"/>
            <a:ext cx="7764930" cy="525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987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6815A8-BDA6-4641-ABB3-5E2CF7BC3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понятие «толерантность к неопределенности»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16C261-63E4-4899-9A9D-A32DA2E4A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вызвано необходимостью объяснения особенностей поведения личности в неопределенных, многозначных ситуациях, в частности – готовности личности принимать эти ситуации либо избегать их</a:t>
            </a:r>
          </a:p>
        </p:txBody>
      </p:sp>
    </p:spTree>
    <p:extLst>
      <p:ext uri="{BB962C8B-B14F-4D97-AF65-F5344CB8AC3E}">
        <p14:creationId xmlns:p14="http://schemas.microsoft.com/office/powerpoint/2010/main" val="3916937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045633D-7FA7-4D93-8E45-D385B582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2532B9D-ADFC-4AEF-97D4-9FC87BB61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7BD3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F6EE7E7A-14C9-4EA5-BA26-57E5A9758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3649" y="801792"/>
            <a:ext cx="6999109" cy="52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838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9C9664EF-0D74-4781-B4B4-646A93B50B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54C0CC2-F056-47AD-A361-F33F5EE97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CD560C9F-7A8F-4FBA-BD3A-EB75B62E4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E328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A5E6705-5CC4-4356-BE75-AEA153799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3649" y="801792"/>
            <a:ext cx="6999109" cy="52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25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AE501FB-5B72-432B-A67B-E22AA5D8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«толерантность к неопределенности»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4F16DD-15BD-42D6-AEBF-E00C8F007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2146300"/>
            <a:ext cx="94583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033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AE501FB-5B72-432B-A67B-E22AA5D8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«толерантность к неопределенности»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4F16DD-15BD-42D6-AEBF-E00C8F007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2146300"/>
            <a:ext cx="94583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59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DA2C6-D1E9-4D64-BFC6-D86D11B4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Условия неопределенности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3DBEF-2E6E-4247-97A8-CC8A5CA9F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множественность суждений;</a:t>
            </a:r>
          </a:p>
          <a:p>
            <a:r>
              <a:rPr lang="ru-RU" dirty="0"/>
              <a:t> неточность, неполнота и </a:t>
            </a:r>
            <a:r>
              <a:rPr lang="ru-RU" dirty="0" err="1"/>
              <a:t>фрагментированность</a:t>
            </a:r>
            <a:r>
              <a:rPr lang="ru-RU" dirty="0"/>
              <a:t>;</a:t>
            </a:r>
          </a:p>
          <a:p>
            <a:r>
              <a:rPr lang="ru-RU" dirty="0"/>
              <a:t> вероятность;</a:t>
            </a:r>
          </a:p>
          <a:p>
            <a:r>
              <a:rPr lang="ru-RU" dirty="0"/>
              <a:t> </a:t>
            </a:r>
            <a:r>
              <a:rPr lang="ru-RU" dirty="0" err="1"/>
              <a:t>неструктурированность</a:t>
            </a:r>
            <a:r>
              <a:rPr lang="ru-RU" dirty="0"/>
              <a:t>;</a:t>
            </a:r>
          </a:p>
          <a:p>
            <a:r>
              <a:rPr lang="ru-RU" dirty="0"/>
              <a:t> дефицит информации;</a:t>
            </a:r>
          </a:p>
          <a:p>
            <a:r>
              <a:rPr lang="ru-RU" dirty="0"/>
              <a:t> изменчивость;</a:t>
            </a:r>
          </a:p>
          <a:p>
            <a:r>
              <a:rPr lang="ru-RU" dirty="0"/>
              <a:t> несовместимость и противоречивость;</a:t>
            </a:r>
          </a:p>
          <a:p>
            <a:r>
              <a:rPr lang="ru-RU" dirty="0"/>
              <a:t> непонятность.</a:t>
            </a:r>
          </a:p>
        </p:txBody>
      </p:sp>
    </p:spTree>
    <p:extLst>
      <p:ext uri="{BB962C8B-B14F-4D97-AF65-F5344CB8AC3E}">
        <p14:creationId xmlns:p14="http://schemas.microsoft.com/office/powerpoint/2010/main" val="1583255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DA2C6-D1E9-4D64-BFC6-D86D11B4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3DBEF-2E6E-4247-97A8-CC8A5CA9F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«tolerance</a:t>
            </a:r>
            <a:r>
              <a:rPr lang="ru-RU" dirty="0"/>
              <a:t> </a:t>
            </a:r>
            <a:r>
              <a:rPr lang="en-US" dirty="0"/>
              <a:t>of ambiguity», «tolerance for ambiguity», </a:t>
            </a:r>
            <a:endParaRPr lang="ru-RU" dirty="0"/>
          </a:p>
          <a:p>
            <a:r>
              <a:rPr lang="en-US" dirty="0"/>
              <a:t>«intolerance of ambiguity», </a:t>
            </a:r>
            <a:r>
              <a:rPr lang="ru-RU" dirty="0"/>
              <a:t> </a:t>
            </a:r>
            <a:r>
              <a:rPr lang="en-US" dirty="0"/>
              <a:t>«intolerance for ambiguity»,</a:t>
            </a:r>
          </a:p>
          <a:p>
            <a:r>
              <a:rPr lang="en-US" dirty="0"/>
              <a:t>«ambiguity tolerance», «ambiguity intolerance», </a:t>
            </a:r>
            <a:endParaRPr lang="ru-RU" dirty="0"/>
          </a:p>
          <a:p>
            <a:r>
              <a:rPr lang="en-US" dirty="0"/>
              <a:t>«tolerance-intolerance of ambiguity» </a:t>
            </a:r>
            <a:endParaRPr lang="ru-RU" dirty="0"/>
          </a:p>
          <a:p>
            <a:r>
              <a:rPr lang="ru-RU" dirty="0"/>
              <a:t>понятие «</a:t>
            </a:r>
            <a:r>
              <a:rPr lang="ru-RU" dirty="0" err="1"/>
              <a:t>ambiguity</a:t>
            </a:r>
            <a:r>
              <a:rPr lang="ru-RU" dirty="0"/>
              <a:t>» шире и включает в себя все явления неопределенности, многозначности, неоднозначности, а «</a:t>
            </a:r>
            <a:r>
              <a:rPr lang="ru-RU" dirty="0" err="1"/>
              <a:t>uncertainty</a:t>
            </a:r>
            <a:r>
              <a:rPr lang="ru-RU" dirty="0"/>
              <a:t>» связано лишь с явлениями неточности, неуверенности.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736031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толерантности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9699752" cy="4050792"/>
          </a:xfrm>
        </p:spPr>
        <p:txBody>
          <a:bodyPr>
            <a:normAutofit/>
          </a:bodyPr>
          <a:lstStyle/>
          <a:p>
            <a:r>
              <a:rPr lang="ru-RU" dirty="0"/>
              <a:t>Впервые понятия «</a:t>
            </a:r>
            <a:r>
              <a:rPr lang="ru-RU" dirty="0" err="1"/>
              <a:t>интолерантность</a:t>
            </a:r>
            <a:r>
              <a:rPr lang="ru-RU" dirty="0"/>
              <a:t> к неопределенности» и «толерантность к неопределенности» были предложены E. </a:t>
            </a:r>
            <a:r>
              <a:rPr lang="ru-RU" dirty="0" err="1"/>
              <a:t>Frenkel-Brunswik</a:t>
            </a:r>
            <a:r>
              <a:rPr lang="ru-RU" dirty="0"/>
              <a:t> в 1948 и 1949 годах в контексте проблем этнических </a:t>
            </a:r>
            <a:r>
              <a:rPr lang="ru-RU" dirty="0" err="1"/>
              <a:t>сте</a:t>
            </a:r>
            <a:r>
              <a:rPr lang="en-US" dirty="0" err="1"/>
              <a:t>реотипов</a:t>
            </a:r>
            <a:r>
              <a:rPr lang="en-US" dirty="0"/>
              <a:t> и </a:t>
            </a:r>
            <a:r>
              <a:rPr lang="en-US" dirty="0" err="1"/>
              <a:t>антисемитизма</a:t>
            </a:r>
            <a:r>
              <a:rPr lang="ru-RU" dirty="0"/>
              <a:t>.</a:t>
            </a:r>
            <a:r>
              <a:rPr lang="en-US" dirty="0"/>
              <a:t> В </a:t>
            </a:r>
            <a:r>
              <a:rPr lang="en-US" dirty="0" err="1"/>
              <a:t>публикации</a:t>
            </a:r>
            <a:r>
              <a:rPr lang="en-US" dirty="0"/>
              <a:t> 1948 г. «Intolerance of ambiguity as an emotional perceptual</a:t>
            </a:r>
            <a:r>
              <a:rPr lang="ru-RU" dirty="0"/>
              <a:t> </a:t>
            </a:r>
            <a:r>
              <a:rPr lang="ru-RU" dirty="0" err="1"/>
              <a:t>personality</a:t>
            </a:r>
            <a:r>
              <a:rPr lang="ru-RU" dirty="0"/>
              <a:t> </a:t>
            </a:r>
            <a:r>
              <a:rPr lang="ru-RU" dirty="0" err="1"/>
              <a:t>variable</a:t>
            </a:r>
            <a:r>
              <a:rPr lang="ru-RU" dirty="0"/>
              <a:t>» автор отмечает, что предрассудки чаще проявляются в </a:t>
            </a:r>
            <a:r>
              <a:rPr lang="ru-RU" dirty="0" err="1"/>
              <a:t>дихотомичных</a:t>
            </a:r>
            <a:r>
              <a:rPr lang="ru-RU" dirty="0"/>
              <a:t> концепциях </a:t>
            </a:r>
            <a:r>
              <a:rPr lang="ru-RU" dirty="0" err="1"/>
              <a:t>полоролевого</a:t>
            </a:r>
            <a:r>
              <a:rPr lang="ru-RU" dirty="0"/>
              <a:t> поведения, взаимоотношений родителей и детей и межличностных отношениях в целом.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978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толерантности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Людей, склонных к предрассудкам, отличают </a:t>
            </a:r>
          </a:p>
          <a:p>
            <a:r>
              <a:rPr lang="ru-RU" dirty="0"/>
              <a:t>1) тенденция к однозначной категоризации (слабый – сильный, чистый – грязный, моральный – аморальный) при оценке других людей;</a:t>
            </a:r>
          </a:p>
          <a:p>
            <a:r>
              <a:rPr lang="ru-RU" dirty="0"/>
              <a:t>2) нежелание думать в контексте вероятностей; </a:t>
            </a:r>
          </a:p>
          <a:p>
            <a:r>
              <a:rPr lang="ru-RU" dirty="0"/>
              <a:t>3) сравнительная неспособность отказываться от сложившихся установок при решении интеллектуальных задач; </a:t>
            </a:r>
          </a:p>
          <a:p>
            <a:r>
              <a:rPr lang="ru-RU" dirty="0"/>
              <a:t>4) поиск авторитета и опора на его мнение.</a:t>
            </a:r>
          </a:p>
        </p:txBody>
      </p:sp>
    </p:spTree>
    <p:extLst>
      <p:ext uri="{BB962C8B-B14F-4D97-AF65-F5344CB8AC3E}">
        <p14:creationId xmlns:p14="http://schemas.microsoft.com/office/powerpoint/2010/main" val="1190853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</a:t>
            </a:r>
            <a:r>
              <a:rPr lang="ru-RU" dirty="0" err="1"/>
              <a:t>ИНтолерантности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1962 г. S. </a:t>
            </a:r>
            <a:r>
              <a:rPr lang="ru-RU" dirty="0" err="1"/>
              <a:t>Budner</a:t>
            </a:r>
            <a:r>
              <a:rPr lang="ru-RU" dirty="0"/>
              <a:t> предложил определение ИТН в качестве черты личности, разработав соответствующий опросник. S. </a:t>
            </a:r>
            <a:r>
              <a:rPr lang="ru-RU" dirty="0" err="1"/>
              <a:t>Budner</a:t>
            </a:r>
            <a:r>
              <a:rPr lang="ru-RU" dirty="0"/>
              <a:t> видит в ИТН «тенденцию воспринимать (интерпретировать) неопределенные ситуации как источник угрозы».</a:t>
            </a:r>
          </a:p>
          <a:p>
            <a:r>
              <a:rPr lang="ru-RU" dirty="0"/>
              <a:t>Он выделил следующие признаки неопределенной ситуации:</a:t>
            </a:r>
          </a:p>
          <a:p>
            <a:r>
              <a:rPr lang="ru-RU" dirty="0">
                <a:highlight>
                  <a:srgbClr val="FFFF00"/>
                </a:highlight>
              </a:rPr>
              <a:t>новизна</a:t>
            </a:r>
            <a:r>
              <a:rPr lang="ru-RU" dirty="0"/>
              <a:t> (абсолютно новая ситуация, не встречавшаяся ранее в опыте);</a:t>
            </a:r>
          </a:p>
          <a:p>
            <a:r>
              <a:rPr lang="ru-RU" dirty="0">
                <a:highlight>
                  <a:srgbClr val="FFFF00"/>
                </a:highlight>
              </a:rPr>
              <a:t>неразрешимость</a:t>
            </a:r>
            <a:r>
              <a:rPr lang="ru-RU" dirty="0"/>
              <a:t> (разные элементы ситуации порождают противоречивые интерпретации);</a:t>
            </a:r>
          </a:p>
          <a:p>
            <a:r>
              <a:rPr lang="ru-RU" dirty="0">
                <a:highlight>
                  <a:srgbClr val="FFFF00"/>
                </a:highlight>
              </a:rPr>
              <a:t>сложность</a:t>
            </a:r>
            <a:r>
              <a:rPr lang="ru-RU" dirty="0"/>
              <a:t> (сложная ситуация с большим количеством переменных).</a:t>
            </a:r>
          </a:p>
        </p:txBody>
      </p:sp>
    </p:spTree>
    <p:extLst>
      <p:ext uri="{BB962C8B-B14F-4D97-AF65-F5344CB8AC3E}">
        <p14:creationId xmlns:p14="http://schemas.microsoft.com/office/powerpoint/2010/main" val="1160663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Личность, </a:t>
            </a:r>
            <a:r>
              <a:rPr lang="ru-RU" dirty="0" err="1"/>
              <a:t>Интолерантная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 поиск определенности, однозначности и избегание неопределенности, многозначности («потребность в определенности»);</a:t>
            </a:r>
          </a:p>
          <a:p>
            <a:r>
              <a:rPr lang="ru-RU" dirty="0"/>
              <a:t>недопустимость сосуществования позитивных и негативных аспектов у одного и того же объекта (например, «плохих» и «хороших» черт у одного и того же человека);</a:t>
            </a:r>
          </a:p>
          <a:p>
            <a:r>
              <a:rPr lang="ru-RU" dirty="0"/>
              <a:t>принятие ригидных установок, взглядов на жизнь по принципу «черное – белое»;</a:t>
            </a:r>
          </a:p>
          <a:p>
            <a:r>
              <a:rPr lang="ru-RU" dirty="0"/>
              <a:t>предпочтение знакомого незнакомому;</a:t>
            </a:r>
          </a:p>
          <a:p>
            <a:r>
              <a:rPr lang="ru-RU" dirty="0"/>
              <a:t>отвержение всего необычного и отличающегося от привычного;</a:t>
            </a:r>
          </a:p>
          <a:p>
            <a:r>
              <a:rPr lang="ru-RU" dirty="0"/>
              <a:t>устойчивость первичного образа при восприятии изменяющихся объектов;</a:t>
            </a:r>
          </a:p>
          <a:p>
            <a:r>
              <a:rPr lang="ru-RU" dirty="0"/>
              <a:t>принятие решения на ранних этапах и приверженность ему в перцептивно неопределенной ситуации;</a:t>
            </a:r>
          </a:p>
          <a:p>
            <a:r>
              <a:rPr lang="ru-RU" dirty="0"/>
              <a:t> преждевременные выводы, умозаключения.</a:t>
            </a:r>
          </a:p>
        </p:txBody>
      </p:sp>
    </p:spTree>
    <p:extLst>
      <p:ext uri="{BB962C8B-B14F-4D97-AF65-F5344CB8AC3E}">
        <p14:creationId xmlns:p14="http://schemas.microsoft.com/office/powerpoint/2010/main" val="3111419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Личность, </a:t>
            </a:r>
            <a:r>
              <a:rPr lang="ru-RU" dirty="0" err="1"/>
              <a:t>Интолерантная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  авторитаризм;</a:t>
            </a:r>
          </a:p>
          <a:p>
            <a:r>
              <a:rPr lang="ru-RU" dirty="0"/>
              <a:t> догматизм;</a:t>
            </a:r>
          </a:p>
          <a:p>
            <a:r>
              <a:rPr lang="ru-RU" dirty="0"/>
              <a:t> ригидность;</a:t>
            </a:r>
          </a:p>
          <a:p>
            <a:r>
              <a:rPr lang="ru-RU" dirty="0"/>
              <a:t> закрытость новому опыту;</a:t>
            </a:r>
          </a:p>
          <a:p>
            <a:r>
              <a:rPr lang="ru-RU" dirty="0"/>
              <a:t> наличие этнических предрассудков;</a:t>
            </a:r>
          </a:p>
          <a:p>
            <a:r>
              <a:rPr lang="ru-RU" dirty="0"/>
              <a:t> низкая креативность;</a:t>
            </a:r>
          </a:p>
          <a:p>
            <a:r>
              <a:rPr lang="ru-RU" dirty="0"/>
              <a:t>тревожность;</a:t>
            </a:r>
          </a:p>
          <a:p>
            <a:r>
              <a:rPr lang="ru-RU" dirty="0"/>
              <a:t>агрессивность.</a:t>
            </a:r>
          </a:p>
        </p:txBody>
      </p:sp>
    </p:spTree>
    <p:extLst>
      <p:ext uri="{BB962C8B-B14F-4D97-AF65-F5344CB8AC3E}">
        <p14:creationId xmlns:p14="http://schemas.microsoft.com/office/powerpoint/2010/main" val="29259210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729</Words>
  <Application>Microsoft Office PowerPoint</Application>
  <PresentationFormat>Широкоэкранный</PresentationFormat>
  <Paragraphs>68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Calibri</vt:lpstr>
      <vt:lpstr>Cambria</vt:lpstr>
      <vt:lpstr>Rockwell</vt:lpstr>
      <vt:lpstr>Rockwell Condensed</vt:lpstr>
      <vt:lpstr>Rockwell Extra Bold</vt:lpstr>
      <vt:lpstr>Wingdings</vt:lpstr>
      <vt:lpstr>Дерево</vt:lpstr>
      <vt:lpstr>ТОЛЕРАНТНОСТЬ К НЕОПРЕДЕЛЕННОСТИ КАК ПСИХОЛОГИЧЕСКИЙ ФЕНОМЕН в межкультурной коммуникации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факторы возникновения неопределенности в МКК</vt:lpstr>
      <vt:lpstr>Презентация PowerPoint</vt:lpstr>
      <vt:lpstr>понятие «толерантность к неопределенности» </vt:lpstr>
      <vt:lpstr>Презентация PowerPoint</vt:lpstr>
      <vt:lpstr>Презентация PowerPoint</vt:lpstr>
      <vt:lpstr>«толерантность к неопределенности»</vt:lpstr>
      <vt:lpstr>«толерантность к неопределенности»</vt:lpstr>
      <vt:lpstr>Условия неопределенности</vt:lpstr>
      <vt:lpstr>понятие «неопределенности»</vt:lpstr>
      <vt:lpstr>Понятие толерантности к «неопределенности»</vt:lpstr>
      <vt:lpstr>Понятие толерантности к «неопределенности»</vt:lpstr>
      <vt:lpstr>Понятие ИНтолерантности к «неопределенности»</vt:lpstr>
      <vt:lpstr>Личность, Интолерантная к «неопределенности»</vt:lpstr>
      <vt:lpstr>Личность, Интолерантная к «неопределенности»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ТОЛЕРАНТНОСТЬ К НЕОПРЕДЕЛЕННОСТИ КАК ПСИХОЛОГИЧЕСКИЙ ФЕНОМЕН в межкультурной коммуникации</dc:title>
  <dc:creator>Михаил Тихомиров</dc:creator>
  <cp:lastModifiedBy>Михаил Тихомиров</cp:lastModifiedBy>
  <cp:revision>8</cp:revision>
  <dcterms:created xsi:type="dcterms:W3CDTF">2020-04-28T08:53:41Z</dcterms:created>
  <dcterms:modified xsi:type="dcterms:W3CDTF">2020-09-23T10:41:44Z</dcterms:modified>
</cp:coreProperties>
</file>